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386" r:id="rId2"/>
    <p:sldId id="399" r:id="rId3"/>
    <p:sldId id="433" r:id="rId4"/>
    <p:sldId id="434" r:id="rId5"/>
    <p:sldId id="435" r:id="rId6"/>
    <p:sldId id="393" r:id="rId7"/>
    <p:sldId id="313" r:id="rId8"/>
    <p:sldId id="391" r:id="rId9"/>
    <p:sldId id="432" r:id="rId10"/>
    <p:sldId id="400" r:id="rId11"/>
  </p:sldIdLst>
  <p:sldSz cx="10112375" cy="5165725"/>
  <p:notesSz cx="6797675" cy="9926638"/>
  <p:embeddedFontLst>
    <p:embeddedFont>
      <p:font typeface="Gotham Medium" panose="02000603030000020004" pitchFamily="2" charset="0"/>
      <p:regular r:id="rId13"/>
      <p:italic r:id="rId14"/>
    </p:embeddedFont>
    <p:embeddedFont>
      <p:font typeface="Roboto Slab" panose="020B0604020202020204" charset="0"/>
      <p:regular r:id="rId15"/>
      <p:bold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Raleway" panose="020B0503030101060003" pitchFamily="34" charset="0"/>
      <p:regular r:id="rId21"/>
      <p:bold r:id="rId22"/>
      <p:italic r:id="rId23"/>
      <p:boldItalic r:id="rId24"/>
    </p:embeddedFont>
    <p:embeddedFont>
      <p:font typeface="Gotham Light" panose="02000603030000020004" pitchFamily="2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pos="31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8A15A"/>
    <a:srgbClr val="F3740B"/>
    <a:srgbClr val="FBF505"/>
    <a:srgbClr val="E7E200"/>
    <a:srgbClr val="FFFF00"/>
    <a:srgbClr val="E15383"/>
    <a:srgbClr val="E153B5"/>
    <a:srgbClr val="E97FC8"/>
    <a:srgbClr val="FBE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2" autoAdjust="0"/>
    <p:restoredTop sz="96980" autoAdjust="0"/>
  </p:normalViewPr>
  <p:slideViewPr>
    <p:cSldViewPr>
      <p:cViewPr varScale="1">
        <p:scale>
          <a:sx n="97" d="100"/>
          <a:sy n="97" d="100"/>
        </p:scale>
        <p:origin x="456" y="72"/>
      </p:cViewPr>
      <p:guideLst>
        <p:guide orient="horz" pos="1627"/>
        <p:guide pos="31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SET%20UP%20INICIAL\ANALISIS_INICI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ropbox\ZP%20Navent\ARG\ROSARIO\PRECIOS\ROSARIO_VENTA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PRECIOS\ROSARIO_VEN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SET%20UP%20INICIAL\ANALISIS_INICI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SET%20UP%20INICIAL\ANALISIS_INICI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PRECIOS\ROSARIO_VEN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PRECIOS\ROSARIO_VEN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PRECIOS\ROSARIO_VEN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ROSARIO\PRECIOS\ROSARIO_VEN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ropbox\ZP%20Navent\ARG\ROSARIO\PRECIOS\ROSARIO_VENT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drigo\Dropbox\ZP%20Navent\ARG\ROSARIO\PRECIOS\ROSARIO_VEN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FF6600">
                <a:alpha val="4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Hoja8!$H$5</c:f>
              <c:numCache>
                <c:formatCode>0%</c:formatCode>
                <c:ptCount val="1"/>
                <c:pt idx="0">
                  <c:v>0.84574311127348345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2-41EE-8A8C-25688EE5C704}"/>
            </c:ext>
          </c:extLst>
        </c:ser>
        <c:ser>
          <c:idx val="1"/>
          <c:order val="1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Hoja8!$H$6</c:f>
              <c:numCache>
                <c:formatCode>0%</c:formatCode>
                <c:ptCount val="1"/>
                <c:pt idx="0">
                  <c:v>0.15425688872651649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52-41EE-8A8C-25688EE5C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000912"/>
        <c:axId val="149001472"/>
      </c:barChart>
      <c:catAx>
        <c:axId val="149000912"/>
        <c:scaling>
          <c:orientation val="minMax"/>
        </c:scaling>
        <c:delete val="1"/>
        <c:axPos val="l"/>
        <c:majorTickMark val="none"/>
        <c:minorTickMark val="none"/>
        <c:tickLblPos val="nextTo"/>
        <c:crossAx val="149001472"/>
        <c:crosses val="autoZero"/>
        <c:auto val="1"/>
        <c:lblAlgn val="ctr"/>
        <c:lblOffset val="100"/>
        <c:noMultiLvlLbl val="0"/>
      </c:catAx>
      <c:valAx>
        <c:axId val="149001472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14900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A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793680337006963"/>
          <c:y val="1.6885458123982757E-2"/>
          <c:w val="0.38729582419155395"/>
          <c:h val="0.948504286038281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s-AR" sz="95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Gotham Medium" panose="02000603030000020004" pitchFamily="2" charset="0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MAXMIN!$E$8:$E$19</c:f>
              <c:strCache>
                <c:ptCount val="12"/>
                <c:pt idx="0">
                  <c:v>José Ignacio Rucci</c:v>
                </c:pt>
                <c:pt idx="1">
                  <c:v>Nuestra Sra. de la Guardia</c:v>
                </c:pt>
                <c:pt idx="2">
                  <c:v>Larrea y Empalme Graneros</c:v>
                </c:pt>
                <c:pt idx="4">
                  <c:v>Gral. Las Heras</c:v>
                </c:pt>
                <c:pt idx="5">
                  <c:v>Alberto Olmedo</c:v>
                </c:pt>
                <c:pt idx="6">
                  <c:v>Remedios Escalada de San Martín</c:v>
                </c:pt>
                <c:pt idx="7">
                  <c:v>Barrio del Abasto</c:v>
                </c:pt>
                <c:pt idx="9">
                  <c:v>Cinco Esquinas</c:v>
                </c:pt>
                <c:pt idx="10">
                  <c:v>Alberdi</c:v>
                </c:pt>
                <c:pt idx="11">
                  <c:v>Las Malvinas</c:v>
                </c:pt>
              </c:strCache>
            </c:strRef>
          </c:cat>
          <c:val>
            <c:numRef>
              <c:f>MAXMIN!$H$8:$H$19</c:f>
              <c:numCache>
                <c:formatCode>#,##0</c:formatCode>
                <c:ptCount val="12"/>
                <c:pt idx="0">
                  <c:v>617.08332305562442</c:v>
                </c:pt>
                <c:pt idx="1">
                  <c:v>765.45109217784523</c:v>
                </c:pt>
                <c:pt idx="2">
                  <c:v>1087.6396993715368</c:v>
                </c:pt>
                <c:pt idx="4">
                  <c:v>1438.4730722831466</c:v>
                </c:pt>
                <c:pt idx="5">
                  <c:v>1699.3572127694233</c:v>
                </c:pt>
                <c:pt idx="6">
                  <c:v>1770.4152611363199</c:v>
                </c:pt>
                <c:pt idx="7">
                  <c:v>1837.2261406233167</c:v>
                </c:pt>
                <c:pt idx="9">
                  <c:v>2038.3460252185967</c:v>
                </c:pt>
                <c:pt idx="10">
                  <c:v>2379.0060554338365</c:v>
                </c:pt>
                <c:pt idx="11">
                  <c:v>2742.8271034451632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7-49F3-94AB-6233BD3B7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404804688"/>
        <c:axId val="404805248"/>
      </c:barChart>
      <c:catAx>
        <c:axId val="4048046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s-AR"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Gotham Medium" panose="02000603030000020004" pitchFamily="2" charset="0"/>
                <a:ea typeface="+mn-ea"/>
                <a:cs typeface="+mn-cs"/>
              </a:defRPr>
            </a:pPr>
            <a:endParaRPr lang="es-AR"/>
          </a:p>
        </c:txPr>
        <c:crossAx val="404805248"/>
        <c:crosses val="autoZero"/>
        <c:auto val="1"/>
        <c:lblAlgn val="ctr"/>
        <c:lblOffset val="100"/>
        <c:noMultiLvlLbl val="0"/>
      </c:catAx>
      <c:valAx>
        <c:axId val="40480524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4048046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00109447204558E-2"/>
          <c:y val="3.7148366907798658E-2"/>
          <c:w val="0.93700680374508716"/>
          <c:h val="0.542492466619652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29-489E-9703-219E752E0077}"/>
              </c:ext>
            </c:extLst>
          </c:dPt>
          <c:cat>
            <c:strRef>
              <c:f>BARRIO.SELECT!$H$6:$H$27</c:f>
              <c:strCache>
                <c:ptCount val="22"/>
                <c:pt idx="0">
                  <c:v>Las Malvinas</c:v>
                </c:pt>
                <c:pt idx="1">
                  <c:v>Alberdi</c:v>
                </c:pt>
                <c:pt idx="2">
                  <c:v>Cinco Esquinas</c:v>
                </c:pt>
                <c:pt idx="3">
                  <c:v>Centro</c:v>
                </c:pt>
                <c:pt idx="4">
                  <c:v>Nuestra Sra. de Lourdes</c:v>
                </c:pt>
                <c:pt idx="5">
                  <c:v>Barrio del Abasto</c:v>
                </c:pt>
                <c:pt idx="6">
                  <c:v>Lisandro de la Torre</c:v>
                </c:pt>
                <c:pt idx="7">
                  <c:v>Fisherton</c:v>
                </c:pt>
                <c:pt idx="8">
                  <c:v>Domingo Faustino Sarmiento</c:v>
                </c:pt>
                <c:pt idx="9">
                  <c:v>Remedios Escalada de San Martín</c:v>
                </c:pt>
                <c:pt idx="10">
                  <c:v>Antártida Argentina</c:v>
                </c:pt>
                <c:pt idx="11">
                  <c:v>Alberto Olmedo</c:v>
                </c:pt>
                <c:pt idx="12">
                  <c:v>República de la 6 ta.</c:v>
                </c:pt>
                <c:pt idx="13">
                  <c:v>Bella Vista</c:v>
                </c:pt>
                <c:pt idx="14">
                  <c:v>Luis Agote</c:v>
                </c:pt>
                <c:pt idx="15">
                  <c:v>Gral. José de San Martín</c:v>
                </c:pt>
                <c:pt idx="16">
                  <c:v>Ludueña Sur y Norte</c:v>
                </c:pt>
                <c:pt idx="17">
                  <c:v>Gral. Las Heras</c:v>
                </c:pt>
                <c:pt idx="18">
                  <c:v>España y Hospitales</c:v>
                </c:pt>
                <c:pt idx="19">
                  <c:v>Jorge Cura</c:v>
                </c:pt>
                <c:pt idx="20">
                  <c:v>Mercedes de San Martín</c:v>
                </c:pt>
                <c:pt idx="21">
                  <c:v>Larrea y Empalme Graneros</c:v>
                </c:pt>
              </c:strCache>
            </c:strRef>
          </c:cat>
          <c:val>
            <c:numRef>
              <c:f>BARRIO.SELECT!$J$6:$J$27</c:f>
              <c:numCache>
                <c:formatCode>#,##0</c:formatCode>
                <c:ptCount val="22"/>
                <c:pt idx="0">
                  <c:v>2742.8271034451632</c:v>
                </c:pt>
                <c:pt idx="1">
                  <c:v>2379.0060554338365</c:v>
                </c:pt>
                <c:pt idx="2">
                  <c:v>2038.3460252185967</c:v>
                </c:pt>
                <c:pt idx="3">
                  <c:v>1937.8780993644098</c:v>
                </c:pt>
                <c:pt idx="4">
                  <c:v>1899.9885244734603</c:v>
                </c:pt>
                <c:pt idx="5">
                  <c:v>1837.2261406233167</c:v>
                </c:pt>
                <c:pt idx="6">
                  <c:v>1822.5240215473768</c:v>
                </c:pt>
                <c:pt idx="7">
                  <c:v>1815.3840305862534</c:v>
                </c:pt>
                <c:pt idx="8">
                  <c:v>1792.8087513687703</c:v>
                </c:pt>
                <c:pt idx="9">
                  <c:v>1770.4152611363199</c:v>
                </c:pt>
                <c:pt idx="10">
                  <c:v>1759.1553614464735</c:v>
                </c:pt>
                <c:pt idx="11">
                  <c:v>1699.3572127694233</c:v>
                </c:pt>
                <c:pt idx="12">
                  <c:v>1677.7323677852535</c:v>
                </c:pt>
                <c:pt idx="13">
                  <c:v>1527.7127848268101</c:v>
                </c:pt>
                <c:pt idx="14">
                  <c:v>1513.5848854790502</c:v>
                </c:pt>
                <c:pt idx="15">
                  <c:v>1472.9641471831667</c:v>
                </c:pt>
                <c:pt idx="16">
                  <c:v>1446.4525364853864</c:v>
                </c:pt>
                <c:pt idx="17">
                  <c:v>1438.4730722831466</c:v>
                </c:pt>
                <c:pt idx="18">
                  <c:v>1437.2027769397066</c:v>
                </c:pt>
                <c:pt idx="19">
                  <c:v>1314.2823519332601</c:v>
                </c:pt>
                <c:pt idx="20">
                  <c:v>1213.5678658637801</c:v>
                </c:pt>
                <c:pt idx="21">
                  <c:v>1087.6396993715368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29-489E-9703-219E752E0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59"/>
        <c:axId val="299521232"/>
        <c:axId val="299521792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FF6600"/>
              </a:solidFill>
              <a:ln w="12700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baseline="0">
                    <a:solidFill>
                      <a:srgbClr val="7F7F7F"/>
                    </a:solidFill>
                    <a:latin typeface="Gotham Light" panose="02000603030000020004" pitchFamily="2" charset="0"/>
                    <a:ea typeface="+mn-ea"/>
                    <a:cs typeface="Gotham Medium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BARRIO.SELECT!$H$6:$H$27</c:f>
              <c:strCache>
                <c:ptCount val="22"/>
                <c:pt idx="0">
                  <c:v>Las Malvinas</c:v>
                </c:pt>
                <c:pt idx="1">
                  <c:v>Alberdi</c:v>
                </c:pt>
                <c:pt idx="2">
                  <c:v>Cinco Esquinas</c:v>
                </c:pt>
                <c:pt idx="3">
                  <c:v>Centro</c:v>
                </c:pt>
                <c:pt idx="4">
                  <c:v>Nuestra Sra. de Lourdes</c:v>
                </c:pt>
                <c:pt idx="5">
                  <c:v>Barrio del Abasto</c:v>
                </c:pt>
                <c:pt idx="6">
                  <c:v>Lisandro de la Torre</c:v>
                </c:pt>
                <c:pt idx="7">
                  <c:v>Fisherton</c:v>
                </c:pt>
                <c:pt idx="8">
                  <c:v>Domingo Faustino Sarmiento</c:v>
                </c:pt>
                <c:pt idx="9">
                  <c:v>Remedios Escalada de San Martín</c:v>
                </c:pt>
                <c:pt idx="10">
                  <c:v>Antártida Argentina</c:v>
                </c:pt>
                <c:pt idx="11">
                  <c:v>Alberto Olmedo</c:v>
                </c:pt>
                <c:pt idx="12">
                  <c:v>República de la 6 ta.</c:v>
                </c:pt>
                <c:pt idx="13">
                  <c:v>Bella Vista</c:v>
                </c:pt>
                <c:pt idx="14">
                  <c:v>Luis Agote</c:v>
                </c:pt>
                <c:pt idx="15">
                  <c:v>Gral. José de San Martín</c:v>
                </c:pt>
                <c:pt idx="16">
                  <c:v>Ludueña Sur y Norte</c:v>
                </c:pt>
                <c:pt idx="17">
                  <c:v>Gral. Las Heras</c:v>
                </c:pt>
                <c:pt idx="18">
                  <c:v>España y Hospitales</c:v>
                </c:pt>
                <c:pt idx="19">
                  <c:v>Jorge Cura</c:v>
                </c:pt>
                <c:pt idx="20">
                  <c:v>Mercedes de San Martín</c:v>
                </c:pt>
                <c:pt idx="21">
                  <c:v>Larrea y Empalme Graneros</c:v>
                </c:pt>
              </c:strCache>
            </c:strRef>
          </c:cat>
          <c:val>
            <c:numRef>
              <c:f>BARRIO.SELECT!$J$6:$J$27</c:f>
              <c:numCache>
                <c:formatCode>#,##0</c:formatCode>
                <c:ptCount val="22"/>
                <c:pt idx="0">
                  <c:v>2742.8271034451632</c:v>
                </c:pt>
                <c:pt idx="1">
                  <c:v>2379.0060554338365</c:v>
                </c:pt>
                <c:pt idx="2">
                  <c:v>2038.3460252185967</c:v>
                </c:pt>
                <c:pt idx="3">
                  <c:v>1937.8780993644098</c:v>
                </c:pt>
                <c:pt idx="4">
                  <c:v>1899.9885244734603</c:v>
                </c:pt>
                <c:pt idx="5">
                  <c:v>1837.2261406233167</c:v>
                </c:pt>
                <c:pt idx="6">
                  <c:v>1822.5240215473768</c:v>
                </c:pt>
                <c:pt idx="7">
                  <c:v>1815.3840305862534</c:v>
                </c:pt>
                <c:pt idx="8">
                  <c:v>1792.8087513687703</c:v>
                </c:pt>
                <c:pt idx="9">
                  <c:v>1770.4152611363199</c:v>
                </c:pt>
                <c:pt idx="10">
                  <c:v>1759.1553614464735</c:v>
                </c:pt>
                <c:pt idx="11">
                  <c:v>1699.3572127694233</c:v>
                </c:pt>
                <c:pt idx="12">
                  <c:v>1677.7323677852535</c:v>
                </c:pt>
                <c:pt idx="13">
                  <c:v>1527.7127848268101</c:v>
                </c:pt>
                <c:pt idx="14">
                  <c:v>1513.5848854790502</c:v>
                </c:pt>
                <c:pt idx="15">
                  <c:v>1472.9641471831667</c:v>
                </c:pt>
                <c:pt idx="16">
                  <c:v>1446.4525364853864</c:v>
                </c:pt>
                <c:pt idx="17">
                  <c:v>1438.4730722831466</c:v>
                </c:pt>
                <c:pt idx="18">
                  <c:v>1437.2027769397066</c:v>
                </c:pt>
                <c:pt idx="19">
                  <c:v>1314.2823519332601</c:v>
                </c:pt>
                <c:pt idx="20">
                  <c:v>1213.5678658637801</c:v>
                </c:pt>
                <c:pt idx="21">
                  <c:v>1087.6396993715368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29-489E-9703-219E752E0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521232"/>
        <c:axId val="299521792"/>
      </c:lineChart>
      <c:catAx>
        <c:axId val="2995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AR" sz="900" b="0" i="0" u="none" strike="noStrike" kern="1200" baseline="0">
                <a:solidFill>
                  <a:srgbClr val="7F7F7F"/>
                </a:solidFill>
                <a:latin typeface="Gotham Light" panose="02000603030000020004" pitchFamily="2" charset="0"/>
                <a:ea typeface="+mn-ea"/>
                <a:cs typeface="Gotham Medium"/>
              </a:defRPr>
            </a:pPr>
            <a:endParaRPr lang="es-AR"/>
          </a:p>
        </c:txPr>
        <c:crossAx val="299521792"/>
        <c:crosses val="autoZero"/>
        <c:auto val="1"/>
        <c:lblAlgn val="ctr"/>
        <c:lblOffset val="100"/>
        <c:noMultiLvlLbl val="0"/>
      </c:catAx>
      <c:valAx>
        <c:axId val="299521792"/>
        <c:scaling>
          <c:orientation val="minMax"/>
          <c:min val="400"/>
        </c:scaling>
        <c:delete val="1"/>
        <c:axPos val="l"/>
        <c:numFmt formatCode="#,##0" sourceLinked="1"/>
        <c:majorTickMark val="out"/>
        <c:minorTickMark val="none"/>
        <c:tickLblPos val="nextTo"/>
        <c:crossAx val="29952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AMBIENTES!$G$5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A5-46AF-9728-C6201A8AF190}"/>
            </c:ext>
          </c:extLst>
        </c:ser>
        <c:ser>
          <c:idx val="1"/>
          <c:order val="1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AMBIENTES!$G$6</c:f>
              <c:numCache>
                <c:formatCode>0%</c:formatCode>
                <c:ptCount val="1"/>
                <c:pt idx="0">
                  <c:v>0.49774319990497684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A5-46AF-9728-C6201A8AF190}"/>
            </c:ext>
          </c:extLst>
        </c:ser>
        <c:ser>
          <c:idx val="2"/>
          <c:order val="2"/>
          <c:spPr>
            <a:solidFill>
              <a:srgbClr val="F8A1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AMBIENTES!$G$7</c:f>
              <c:numCache>
                <c:formatCode>0%</c:formatCode>
                <c:ptCount val="1"/>
                <c:pt idx="0">
                  <c:v>0.25430573702339948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A5-46AF-9728-C6201A8AF190}"/>
            </c:ext>
          </c:extLst>
        </c:ser>
        <c:ser>
          <c:idx val="3"/>
          <c:order val="3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AMBIENTES!$G$8</c:f>
              <c:numCache>
                <c:formatCode>0%</c:formatCode>
                <c:ptCount val="1"/>
                <c:pt idx="0">
                  <c:v>7.7951063071623583E-2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A5-46AF-9728-C6201A8AF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9316240"/>
        <c:axId val="439316800"/>
      </c:barChart>
      <c:catAx>
        <c:axId val="439316240"/>
        <c:scaling>
          <c:orientation val="minMax"/>
        </c:scaling>
        <c:delete val="1"/>
        <c:axPos val="l"/>
        <c:majorTickMark val="none"/>
        <c:minorTickMark val="none"/>
        <c:tickLblPos val="nextTo"/>
        <c:crossAx val="439316800"/>
        <c:crosses val="autoZero"/>
        <c:auto val="1"/>
        <c:lblAlgn val="ctr"/>
        <c:lblOffset val="100"/>
        <c:noMultiLvlLbl val="0"/>
      </c:catAx>
      <c:valAx>
        <c:axId val="439316800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43931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</a:defRPr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  <a:sym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ANTIGUEDAD!$L$6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6-4772-AC11-DE0BD59CAF0A}"/>
            </c:ext>
          </c:extLst>
        </c:ser>
        <c:ser>
          <c:idx val="1"/>
          <c:order val="1"/>
          <c:spPr>
            <a:solidFill>
              <a:srgbClr val="F8A1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ANTIGUEDAD!$L$7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6-4772-AC11-DE0BD59CAF0A}"/>
            </c:ext>
          </c:extLst>
        </c:ser>
        <c:ser>
          <c:idx val="2"/>
          <c:order val="2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ANTIGUEDAD!$L$8</c:f>
              <c:numCache>
                <c:formatCode>0%</c:formatCode>
                <c:ptCount val="1"/>
                <c:pt idx="0">
                  <c:v>0.44999999999999996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A6-4772-AC11-DE0BD59CAF0A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ANTIGUEDAD!$L$9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57A6-4772-AC11-DE0BD59CAF0A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ANTIGUEDAD!$L$10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57A6-4772-AC11-DE0BD59CA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4470720"/>
        <c:axId val="404471280"/>
      </c:barChart>
      <c:catAx>
        <c:axId val="404470720"/>
        <c:scaling>
          <c:orientation val="minMax"/>
        </c:scaling>
        <c:delete val="1"/>
        <c:axPos val="l"/>
        <c:majorTickMark val="none"/>
        <c:minorTickMark val="none"/>
        <c:tickLblPos val="nextTo"/>
        <c:crossAx val="404471280"/>
        <c:crosses val="autoZero"/>
        <c:auto val="1"/>
        <c:lblAlgn val="ctr"/>
        <c:lblOffset val="100"/>
        <c:noMultiLvlLbl val="0"/>
      </c:catAx>
      <c:valAx>
        <c:axId val="404471280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4044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</a:defRPr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FF6600">
                <a:alpha val="4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MONEDA2!$I$6</c:f>
              <c:numCache>
                <c:formatCode>0%</c:formatCode>
                <c:ptCount val="1"/>
                <c:pt idx="0">
                  <c:v>0.10723544661795899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3-465B-A362-F2C71FC6D925}"/>
            </c:ext>
          </c:extLst>
        </c:ser>
        <c:ser>
          <c:idx val="1"/>
          <c:order val="1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chemeClr val="bg1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MONEDA2!$I$7</c:f>
              <c:numCache>
                <c:formatCode>0%</c:formatCode>
                <c:ptCount val="1"/>
                <c:pt idx="0">
                  <c:v>0.89276455338204097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F3-465B-A362-F2C71FC6D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936608"/>
        <c:axId val="237937168"/>
      </c:barChart>
      <c:catAx>
        <c:axId val="237936608"/>
        <c:scaling>
          <c:orientation val="minMax"/>
        </c:scaling>
        <c:delete val="1"/>
        <c:axPos val="l"/>
        <c:majorTickMark val="none"/>
        <c:minorTickMark val="none"/>
        <c:tickLblPos val="nextTo"/>
        <c:crossAx val="237937168"/>
        <c:crosses val="autoZero"/>
        <c:auto val="1"/>
        <c:lblAlgn val="ctr"/>
        <c:lblOffset val="100"/>
        <c:noMultiLvlLbl val="0"/>
      </c:catAx>
      <c:valAx>
        <c:axId val="237937168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2379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FF6600">
                <a:alpha val="4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MONEDA2!$E$6</c:f>
              <c:numCache>
                <c:formatCode>0%</c:formatCode>
                <c:ptCount val="1"/>
                <c:pt idx="0">
                  <c:v>0.20033741037536903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D9-412E-BC06-CC33684CB704}"/>
            </c:ext>
          </c:extLst>
        </c:ser>
        <c:ser>
          <c:idx val="1"/>
          <c:order val="1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chemeClr val="bg1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MONEDA2!$E$7</c:f>
              <c:numCache>
                <c:formatCode>0%</c:formatCode>
                <c:ptCount val="1"/>
                <c:pt idx="0">
                  <c:v>0.79966258962463099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D9-412E-BC06-CC33684CB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643808"/>
        <c:axId val="237644368"/>
      </c:barChart>
      <c:catAx>
        <c:axId val="237643808"/>
        <c:scaling>
          <c:orientation val="minMax"/>
        </c:scaling>
        <c:delete val="1"/>
        <c:axPos val="l"/>
        <c:majorTickMark val="none"/>
        <c:minorTickMark val="none"/>
        <c:tickLblPos val="nextTo"/>
        <c:crossAx val="237644368"/>
        <c:crosses val="autoZero"/>
        <c:auto val="1"/>
        <c:lblAlgn val="ctr"/>
        <c:lblOffset val="100"/>
        <c:noMultiLvlLbl val="0"/>
      </c:catAx>
      <c:valAx>
        <c:axId val="237644368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23764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FF6600">
                <a:alpha val="4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  <a:sym typeface="Arial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MONEDA2!$M$6</c:f>
              <c:numCache>
                <c:formatCode>0%</c:formatCode>
                <c:ptCount val="1"/>
                <c:pt idx="0">
                  <c:v>0.58375720583248558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A-4F5E-89E8-5C748FD68A48}"/>
            </c:ext>
          </c:extLst>
        </c:ser>
        <c:ser>
          <c:idx val="1"/>
          <c:order val="1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cap="none" baseline="0">
                    <a:solidFill>
                      <a:schemeClr val="bg1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MONEDA2!$M$7</c:f>
              <c:numCache>
                <c:formatCode>0%</c:formatCode>
                <c:ptCount val="1"/>
                <c:pt idx="0">
                  <c:v>0.41624279416751442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A-4F5E-89E8-5C748FD68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647168"/>
        <c:axId val="242971728"/>
      </c:barChart>
      <c:catAx>
        <c:axId val="237647168"/>
        <c:scaling>
          <c:orientation val="minMax"/>
        </c:scaling>
        <c:delete val="1"/>
        <c:axPos val="l"/>
        <c:majorTickMark val="none"/>
        <c:minorTickMark val="none"/>
        <c:tickLblPos val="nextTo"/>
        <c:crossAx val="242971728"/>
        <c:crosses val="autoZero"/>
        <c:auto val="1"/>
        <c:lblAlgn val="ctr"/>
        <c:lblOffset val="100"/>
        <c:noMultiLvlLbl val="0"/>
      </c:catAx>
      <c:valAx>
        <c:axId val="242971728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23764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FF6600">
                <a:alpha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3F3-4FFA-B1A4-60F7272F9AB7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F3-4FFA-B1A4-60F7272F9AB7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3F3-4FFA-B1A4-60F7272F9AB7}"/>
                </c:ext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F3-4FFA-B1A4-60F7272F9AB7}"/>
                </c:ext>
              </c:extLst>
            </c:dLbl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3F3-4FFA-B1A4-60F7272F9AB7}"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3F3-4FFA-B1A4-60F7272F9AB7}"/>
                </c:ext>
              </c:extLst>
            </c:dLbl>
            <c:dLbl>
              <c:idx val="2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E0C-4292-9C4B-9616A05C08EB}"/>
                </c:ext>
              </c:extLst>
            </c:dLbl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16F-443B-BDE3-E36FDA21FE07}"/>
                </c:ext>
              </c:extLst>
            </c:dLbl>
            <c:dLbl>
              <c:idx val="2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68-4BDC-92DC-D4DC41BD40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DINAMICA!$C$12:$C$40</c:f>
              <c:numCache>
                <c:formatCode>[$-C0A]mmm\-yy;@</c:formatCode>
                <c:ptCount val="2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</c:numCache>
            </c:numRef>
          </c:cat>
          <c:val>
            <c:numRef>
              <c:f>DINAMICA!$L$12:$L$40</c:f>
              <c:numCache>
                <c:formatCode>0%</c:formatCode>
                <c:ptCount val="29"/>
                <c:pt idx="0">
                  <c:v>0.21549636803874092</c:v>
                </c:pt>
                <c:pt idx="1">
                  <c:v>0.20654545454545453</c:v>
                </c:pt>
                <c:pt idx="2">
                  <c:v>0.20621572212065814</c:v>
                </c:pt>
                <c:pt idx="3">
                  <c:v>0.21277975997405124</c:v>
                </c:pt>
                <c:pt idx="4">
                  <c:v>0.22812006319115324</c:v>
                </c:pt>
                <c:pt idx="5">
                  <c:v>0.17792836398838335</c:v>
                </c:pt>
                <c:pt idx="6">
                  <c:v>0.20288903479973736</c:v>
                </c:pt>
                <c:pt idx="7">
                  <c:v>0.23307587460245344</c:v>
                </c:pt>
                <c:pt idx="8">
                  <c:v>0.3064343163538874</c:v>
                </c:pt>
                <c:pt idx="9">
                  <c:v>0.26016260162601629</c:v>
                </c:pt>
                <c:pt idx="10">
                  <c:v>0.30988023952095806</c:v>
                </c:pt>
                <c:pt idx="11">
                  <c:v>0.28555380813300379</c:v>
                </c:pt>
                <c:pt idx="12">
                  <c:v>0.28555380813300379</c:v>
                </c:pt>
                <c:pt idx="13">
                  <c:v>0.34607554851843475</c:v>
                </c:pt>
                <c:pt idx="14">
                  <c:v>0.35386762360446572</c:v>
                </c:pt>
                <c:pt idx="15">
                  <c:v>0.3669462057680507</c:v>
                </c:pt>
                <c:pt idx="16">
                  <c:v>0.46385542168674698</c:v>
                </c:pt>
                <c:pt idx="17">
                  <c:v>0.55653964984552007</c:v>
                </c:pt>
                <c:pt idx="18">
                  <c:v>0.67731367731367731</c:v>
                </c:pt>
                <c:pt idx="19">
                  <c:v>0.70025336191775478</c:v>
                </c:pt>
                <c:pt idx="20">
                  <c:v>0.83870284018651975</c:v>
                </c:pt>
                <c:pt idx="21">
                  <c:v>0.81276284512707986</c:v>
                </c:pt>
                <c:pt idx="22">
                  <c:v>0.81678789070178892</c:v>
                </c:pt>
                <c:pt idx="23">
                  <c:v>0.81386861313868608</c:v>
                </c:pt>
                <c:pt idx="24">
                  <c:v>0.77612174458738625</c:v>
                </c:pt>
                <c:pt idx="25">
                  <c:v>0.78901865615046263</c:v>
                </c:pt>
                <c:pt idx="26">
                  <c:v>0.85938917447837915</c:v>
                </c:pt>
                <c:pt idx="27">
                  <c:v>0.82621781295284802</c:v>
                </c:pt>
                <c:pt idx="28">
                  <c:v>0.83466666666666667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F3-4FFA-B1A4-60F7272F9AB7}"/>
            </c:ext>
          </c:extLst>
        </c:ser>
        <c:ser>
          <c:idx val="1"/>
          <c:order val="1"/>
          <c:spPr>
            <a:solidFill>
              <a:srgbClr val="FF6600">
                <a:alpha val="24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3F3-4FFA-B1A4-60F7272F9AB7}"/>
                </c:ext>
              </c:extLst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3F3-4FFA-B1A4-60F7272F9AB7}"/>
                </c:ext>
              </c:extLst>
            </c:dLbl>
            <c:dLbl>
              <c:idx val="1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3F3-4FFA-B1A4-60F7272F9AB7}"/>
                </c:ext>
              </c:extLst>
            </c:dLbl>
            <c:dLbl>
              <c:idx val="18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3F3-4FFA-B1A4-60F7272F9AB7}"/>
                </c:ext>
              </c:extLst>
            </c:dLbl>
            <c:dLbl>
              <c:idx val="2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E4-4A6D-91AA-4FADBA38B83B}"/>
                </c:ext>
              </c:extLst>
            </c:dLbl>
            <c:dLbl>
              <c:idx val="2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0C-4292-9C4B-9616A05C08EB}"/>
                </c:ext>
              </c:extLst>
            </c:dLbl>
            <c:dLbl>
              <c:idx val="2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16F-443B-BDE3-E36FDA21FE07}"/>
                </c:ext>
              </c:extLst>
            </c:dLbl>
            <c:dLbl>
              <c:idx val="28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68-4BDC-92DC-D4DC41BD40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DINAMICA!$C$12:$C$40</c:f>
              <c:numCache>
                <c:formatCode>[$-C0A]mmm\-yy;@</c:formatCode>
                <c:ptCount val="2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</c:numCache>
            </c:numRef>
          </c:cat>
          <c:val>
            <c:numRef>
              <c:f>DINAMICA!$M$12:$M$40</c:f>
              <c:numCache>
                <c:formatCode>0%</c:formatCode>
                <c:ptCount val="29"/>
                <c:pt idx="0">
                  <c:v>0.78450363196125905</c:v>
                </c:pt>
                <c:pt idx="1">
                  <c:v>0.79345454545454541</c:v>
                </c:pt>
                <c:pt idx="2">
                  <c:v>0.79378427787934192</c:v>
                </c:pt>
                <c:pt idx="3">
                  <c:v>0.7872202400259487</c:v>
                </c:pt>
                <c:pt idx="4">
                  <c:v>0.77187993680884681</c:v>
                </c:pt>
                <c:pt idx="5">
                  <c:v>0.8220716360116167</c:v>
                </c:pt>
                <c:pt idx="6">
                  <c:v>0.79711096520026259</c:v>
                </c:pt>
                <c:pt idx="7">
                  <c:v>0.76692412539754662</c:v>
                </c:pt>
                <c:pt idx="8">
                  <c:v>0.6935656836461126</c:v>
                </c:pt>
                <c:pt idx="9">
                  <c:v>0.73983739837398377</c:v>
                </c:pt>
                <c:pt idx="10">
                  <c:v>0.69011976047904189</c:v>
                </c:pt>
                <c:pt idx="11">
                  <c:v>0.71444619186699621</c:v>
                </c:pt>
                <c:pt idx="12">
                  <c:v>0.71444619186699621</c:v>
                </c:pt>
                <c:pt idx="13">
                  <c:v>0.65392445148156531</c:v>
                </c:pt>
                <c:pt idx="14">
                  <c:v>0.64613237639553434</c:v>
                </c:pt>
                <c:pt idx="15">
                  <c:v>0.6330537942319493</c:v>
                </c:pt>
                <c:pt idx="16">
                  <c:v>0.53614457831325302</c:v>
                </c:pt>
                <c:pt idx="17">
                  <c:v>0.44346035015447993</c:v>
                </c:pt>
                <c:pt idx="18">
                  <c:v>0.32268632268632269</c:v>
                </c:pt>
                <c:pt idx="19">
                  <c:v>0.29974663808224516</c:v>
                </c:pt>
                <c:pt idx="20">
                  <c:v>0.16129715981348028</c:v>
                </c:pt>
                <c:pt idx="21">
                  <c:v>0.18723715487292009</c:v>
                </c:pt>
                <c:pt idx="22">
                  <c:v>0.18321210929821113</c:v>
                </c:pt>
                <c:pt idx="23">
                  <c:v>0.18613138686131386</c:v>
                </c:pt>
                <c:pt idx="24">
                  <c:v>0.22387825541261375</c:v>
                </c:pt>
                <c:pt idx="25">
                  <c:v>0.2109813438495374</c:v>
                </c:pt>
                <c:pt idx="26">
                  <c:v>0.1406108255216208</c:v>
                </c:pt>
                <c:pt idx="27">
                  <c:v>0.17378218704715193</c:v>
                </c:pt>
                <c:pt idx="28">
                  <c:v>0.16533333333333333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3F3-4FFA-B1A4-60F7272F9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42974528"/>
        <c:axId val="242975088"/>
      </c:barChart>
      <c:dateAx>
        <c:axId val="242974528"/>
        <c:scaling>
          <c:orientation val="minMax"/>
        </c:scaling>
        <c:delete val="0"/>
        <c:axPos val="b"/>
        <c:numFmt formatCode="[$-C0A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AR" sz="900" b="0" i="0" u="none" strike="noStrike" kern="1200" baseline="0">
                <a:solidFill>
                  <a:srgbClr val="7F7F7F"/>
                </a:solidFill>
                <a:latin typeface="Gotham Light" panose="02000603030000020004" pitchFamily="2" charset="0"/>
                <a:ea typeface="+mn-ea"/>
                <a:cs typeface="Gotham Medium"/>
              </a:defRPr>
            </a:pPr>
            <a:endParaRPr lang="es-AR"/>
          </a:p>
        </c:txPr>
        <c:crossAx val="242975088"/>
        <c:crosses val="autoZero"/>
        <c:auto val="1"/>
        <c:lblOffset val="100"/>
        <c:baseTimeUnit val="months"/>
        <c:majorUnit val="2"/>
        <c:majorTimeUnit val="months"/>
      </c:dateAx>
      <c:valAx>
        <c:axId val="24297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4297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757089626685776E-2"/>
          <c:y val="0.18464588364087359"/>
          <c:w val="0.94386708870998182"/>
          <c:h val="0.71319878398628678"/>
        </c:manualLayout>
      </c:layout>
      <c:lineChart>
        <c:grouping val="standard"/>
        <c:varyColors val="0"/>
        <c:ser>
          <c:idx val="1"/>
          <c:order val="0"/>
          <c:tx>
            <c:v>DEPTOS DE POZO</c:v>
          </c:tx>
          <c:spPr>
            <a:ln w="28575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9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043-4660-9405-962BDC1C2A6D}"/>
                </c:ext>
              </c:extLst>
            </c:dLbl>
            <c:dLbl>
              <c:idx val="2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043-4660-9405-962BDC1C2A6D}"/>
                </c:ext>
              </c:extLst>
            </c:dLbl>
            <c:dLbl>
              <c:idx val="2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0C-41AD-BDE1-FCB45AEF2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>
                        <a:lumMod val="65000"/>
                      </a:schemeClr>
                    </a:solidFill>
                    <a:latin typeface="Gotham Medium" panose="02000603030000020004" pitchFamily="2" charset="0"/>
                  </a:defRPr>
                </a:pPr>
                <a:endParaRPr lang="es-A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DINAMICA!$C$12:$C$40</c:f>
              <c:numCache>
                <c:formatCode>[$-C0A]mmm\-yy;@</c:formatCode>
                <c:ptCount val="2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</c:numCache>
            </c:numRef>
          </c:cat>
          <c:val>
            <c:numRef>
              <c:f>DINAMICA!$W$12:$W$40</c:f>
              <c:numCache>
                <c:formatCode>#,##0</c:formatCode>
                <c:ptCount val="29"/>
                <c:pt idx="0">
                  <c:v>1517.6360589999999</c:v>
                </c:pt>
                <c:pt idx="1">
                  <c:v>1550.337933276923</c:v>
                </c:pt>
                <c:pt idx="2">
                  <c:v>1591.300046991905</c:v>
                </c:pt>
                <c:pt idx="3">
                  <c:v>1664.0858409788777</c:v>
                </c:pt>
                <c:pt idx="4">
                  <c:v>1647.3171878545538</c:v>
                </c:pt>
                <c:pt idx="5">
                  <c:v>1592.5021242323116</c:v>
                </c:pt>
                <c:pt idx="6">
                  <c:v>1592.5021242323116</c:v>
                </c:pt>
                <c:pt idx="7">
                  <c:v>1650.0358000086765</c:v>
                </c:pt>
                <c:pt idx="8">
                  <c:v>1650.0358000086765</c:v>
                </c:pt>
                <c:pt idx="9">
                  <c:v>1656.383645555997</c:v>
                </c:pt>
                <c:pt idx="10">
                  <c:v>1739.2562196015019</c:v>
                </c:pt>
                <c:pt idx="11">
                  <c:v>1822.3741122231236</c:v>
                </c:pt>
                <c:pt idx="12">
                  <c:v>1728.0169098153876</c:v>
                </c:pt>
                <c:pt idx="13">
                  <c:v>1728.2899687448328</c:v>
                </c:pt>
                <c:pt idx="14">
                  <c:v>1773.108421904016</c:v>
                </c:pt>
                <c:pt idx="15">
                  <c:v>1808.0393830310409</c:v>
                </c:pt>
                <c:pt idx="16">
                  <c:v>1638.1354917977503</c:v>
                </c:pt>
                <c:pt idx="17">
                  <c:v>1600.6695367115315</c:v>
                </c:pt>
                <c:pt idx="18">
                  <c:v>1654.0108224871112</c:v>
                </c:pt>
                <c:pt idx="19">
                  <c:v>1608.7928385758673</c:v>
                </c:pt>
                <c:pt idx="20">
                  <c:v>1470.7828734004331</c:v>
                </c:pt>
                <c:pt idx="21">
                  <c:v>1679.5956044238153</c:v>
                </c:pt>
                <c:pt idx="22">
                  <c:v>1714.4525323930559</c:v>
                </c:pt>
                <c:pt idx="23">
                  <c:v>1663.9067999934337</c:v>
                </c:pt>
                <c:pt idx="24">
                  <c:v>1688.3580244848079</c:v>
                </c:pt>
                <c:pt idx="25">
                  <c:v>1659.5140168247781</c:v>
                </c:pt>
                <c:pt idx="26">
                  <c:v>1617.5479186293894</c:v>
                </c:pt>
                <c:pt idx="27">
                  <c:v>1623.7497709625625</c:v>
                </c:pt>
                <c:pt idx="28">
                  <c:v>1656.4790132152252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43-4660-9405-962BDC1C2A6D}"/>
            </c:ext>
          </c:extLst>
        </c:ser>
        <c:ser>
          <c:idx val="0"/>
          <c:order val="1"/>
          <c:tx>
            <c:v>DEPTOS A ESTRENAR Y USADOS</c:v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4689318241869645E-2"/>
                  <c:y val="5.4883641905354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043-4660-9405-962BDC1C2A6D}"/>
                </c:ext>
              </c:extLst>
            </c:dLbl>
            <c:dLbl>
              <c:idx val="11"/>
              <c:layout>
                <c:manualLayout>
                  <c:x val="-4.7089033524403197E-2"/>
                  <c:y val="-6.3051390990231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043-4660-9405-962BDC1C2A6D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6600"/>
                      </a:solidFill>
                      <a:latin typeface="Gotham Medium" panose="02000603030000020004" pitchFamily="2" charset="0"/>
                    </a:defRPr>
                  </a:pPr>
                  <a:endParaRPr lang="es-AR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043-4660-9405-962BDC1C2A6D}"/>
                </c:ext>
              </c:extLst>
            </c:dLbl>
            <c:dLbl>
              <c:idx val="2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0C-41AD-BDE1-FCB45AEF2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6600"/>
                    </a:solidFill>
                    <a:latin typeface="Gotham Medium" panose="02000603030000020004" pitchFamily="2" charset="0"/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DINAMICA!$C$12:$C$40</c:f>
              <c:numCache>
                <c:formatCode>[$-C0A]mmm\-yy;@</c:formatCode>
                <c:ptCount val="2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</c:numCache>
            </c:numRef>
          </c:cat>
          <c:val>
            <c:numRef>
              <c:f>DINAMICA!$O$12:$O$40</c:f>
              <c:numCache>
                <c:formatCode>#,##0</c:formatCode>
                <c:ptCount val="29"/>
                <c:pt idx="0">
                  <c:v>1441.46754728</c:v>
                </c:pt>
                <c:pt idx="1">
                  <c:v>1452.9966646500002</c:v>
                </c:pt>
                <c:pt idx="2">
                  <c:v>1689.2205611333329</c:v>
                </c:pt>
                <c:pt idx="3">
                  <c:v>1717.9266597766666</c:v>
                </c:pt>
                <c:pt idx="4">
                  <c:v>1737.4617363833333</c:v>
                </c:pt>
                <c:pt idx="5">
                  <c:v>1774.4158942500001</c:v>
                </c:pt>
                <c:pt idx="6">
                  <c:v>1771.2088461133333</c:v>
                </c:pt>
                <c:pt idx="7">
                  <c:v>1769.6012287166664</c:v>
                </c:pt>
                <c:pt idx="8">
                  <c:v>1761.5237054833333</c:v>
                </c:pt>
                <c:pt idx="9">
                  <c:v>1785.2935786733328</c:v>
                </c:pt>
                <c:pt idx="10">
                  <c:v>1815.7013726066668</c:v>
                </c:pt>
                <c:pt idx="11">
                  <c:v>1827.6088037899999</c:v>
                </c:pt>
                <c:pt idx="12">
                  <c:v>1818.3911623066667</c:v>
                </c:pt>
                <c:pt idx="13">
                  <c:v>1803.3816435000001</c:v>
                </c:pt>
                <c:pt idx="14">
                  <c:v>1792.42277472</c:v>
                </c:pt>
                <c:pt idx="15">
                  <c:v>1819.6308869500003</c:v>
                </c:pt>
                <c:pt idx="16">
                  <c:v>1809.4543488866668</c:v>
                </c:pt>
                <c:pt idx="17">
                  <c:v>1781.4378711866671</c:v>
                </c:pt>
                <c:pt idx="18">
                  <c:v>1779.2232258533334</c:v>
                </c:pt>
                <c:pt idx="19">
                  <c:v>1805.0845772733337</c:v>
                </c:pt>
                <c:pt idx="20">
                  <c:v>1847.8051836866664</c:v>
                </c:pt>
                <c:pt idx="21">
                  <c:v>1847.7214878000002</c:v>
                </c:pt>
                <c:pt idx="22">
                  <c:v>1861.6481837966669</c:v>
                </c:pt>
                <c:pt idx="23">
                  <c:v>1857.9814602166664</c:v>
                </c:pt>
                <c:pt idx="24">
                  <c:v>1850.6353013990395</c:v>
                </c:pt>
                <c:pt idx="25">
                  <c:v>1845.5572074815391</c:v>
                </c:pt>
                <c:pt idx="26">
                  <c:v>1839.6950082186388</c:v>
                </c:pt>
                <c:pt idx="27">
                  <c:v>1833.3272219580354</c:v>
                </c:pt>
                <c:pt idx="28">
                  <c:v>1833.2053130389963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043-4660-9405-962BDC1C2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092544"/>
        <c:axId val="228094336"/>
      </c:lineChart>
      <c:dateAx>
        <c:axId val="228092544"/>
        <c:scaling>
          <c:orientation val="minMax"/>
        </c:scaling>
        <c:delete val="0"/>
        <c:axPos val="b"/>
        <c:numFmt formatCode="[$-C0A]mmm\-yy;@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  <a:latin typeface="Gotham Light" panose="02000603030000020004" pitchFamily="2" charset="0"/>
              </a:defRPr>
            </a:pPr>
            <a:endParaRPr lang="es-AR"/>
          </a:p>
        </c:txPr>
        <c:crossAx val="228094336"/>
        <c:crosses val="autoZero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228094336"/>
        <c:scaling>
          <c:orientation val="minMax"/>
          <c:max val="2200"/>
          <c:min val="800"/>
        </c:scaling>
        <c:delete val="1"/>
        <c:axPos val="l"/>
        <c:numFmt formatCode="#,##0" sourceLinked="1"/>
        <c:majorTickMark val="out"/>
        <c:minorTickMark val="none"/>
        <c:tickLblPos val="nextTo"/>
        <c:crossAx val="228092544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7.4055036995123474E-2"/>
          <c:y val="2.9895791380527753E-2"/>
          <c:w val="0.53471663529633895"/>
          <c:h val="0.20837385047092491"/>
        </c:manualLayout>
      </c:layout>
      <c:overlay val="0"/>
      <c:txPr>
        <a:bodyPr/>
        <a:lstStyle/>
        <a:p>
          <a:pPr>
            <a:defRPr sz="8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</c:spPr>
  <c:txPr>
    <a:bodyPr/>
    <a:lstStyle/>
    <a:p>
      <a:pPr>
        <a:defRPr>
          <a:latin typeface="Montserrat" panose="00000500000000000000" pitchFamily="2" charset="0"/>
        </a:defRPr>
      </a:pPr>
      <a:endParaRPr lang="es-A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703539868971628"/>
          <c:y val="3.4207494896471277E-2"/>
          <c:w val="0.49644630422696112"/>
          <c:h val="0.959834202949300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Medium" panose="02000603030000020004" pitchFamily="2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DISTRITOS!$C$34:$C$38</c:f>
              <c:strCache>
                <c:ptCount val="5"/>
                <c:pt idx="0">
                  <c:v>NORTE</c:v>
                </c:pt>
                <c:pt idx="1">
                  <c:v>MEDIA ROSARIO</c:v>
                </c:pt>
                <c:pt idx="2">
                  <c:v>CENTRO</c:v>
                </c:pt>
                <c:pt idx="3">
                  <c:v>NOROESTE</c:v>
                </c:pt>
                <c:pt idx="4">
                  <c:v>SUR</c:v>
                </c:pt>
              </c:strCache>
            </c:strRef>
          </c:cat>
          <c:val>
            <c:numRef>
              <c:f>DISTRITOS!$H$34:$H$38</c:f>
              <c:numCache>
                <c:formatCode>#,##0</c:formatCode>
                <c:ptCount val="5"/>
                <c:pt idx="0">
                  <c:v>2103.9637512337122</c:v>
                </c:pt>
                <c:pt idx="1">
                  <c:v>1833.2053130389963</c:v>
                </c:pt>
                <c:pt idx="2">
                  <c:v>1815.36408794726</c:v>
                </c:pt>
                <c:pt idx="3">
                  <c:v>1653.0443711350827</c:v>
                </c:pt>
                <c:pt idx="4">
                  <c:v>1453.0090076414424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7-4006-92AF-7EED77E7F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500236784"/>
        <c:axId val="500237344"/>
      </c:barChart>
      <c:catAx>
        <c:axId val="500236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s-AR"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Gotham Medium" panose="02000603030000020004" pitchFamily="2" charset="0"/>
                <a:ea typeface="+mn-ea"/>
                <a:cs typeface="+mn-cs"/>
              </a:defRPr>
            </a:pPr>
            <a:endParaRPr lang="es-AR"/>
          </a:p>
        </c:txPr>
        <c:crossAx val="500237344"/>
        <c:crosses val="autoZero"/>
        <c:auto val="1"/>
        <c:lblAlgn val="ctr"/>
        <c:lblOffset val="100"/>
        <c:noMultiLvlLbl val="0"/>
      </c:catAx>
      <c:valAx>
        <c:axId val="500237344"/>
        <c:scaling>
          <c:orientation val="minMax"/>
          <c:min val="750"/>
        </c:scaling>
        <c:delete val="1"/>
        <c:axPos val="t"/>
        <c:numFmt formatCode="#,##0" sourceLinked="1"/>
        <c:majorTickMark val="out"/>
        <c:minorTickMark val="none"/>
        <c:tickLblPos val="nextTo"/>
        <c:crossAx val="5002367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50">
          <a:solidFill>
            <a:schemeClr val="bg1">
              <a:lumMod val="50000"/>
            </a:schemeClr>
          </a:solidFill>
          <a:latin typeface="Montserrat" panose="00000500000000000000" pitchFamily="2" charset="0"/>
        </a:defRPr>
      </a:pPr>
      <a:endParaRPr lang="es-A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7217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1pPr>
    <a:lvl2pPr marL="488884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2pPr>
    <a:lvl3pPr marL="977768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3pPr>
    <a:lvl4pPr marL="1466652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4pPr>
    <a:lvl5pPr marL="1955536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5pPr>
    <a:lvl6pPr marL="2444420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6pPr>
    <a:lvl7pPr marL="2933304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7pPr>
    <a:lvl8pPr marL="3422188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8pPr>
    <a:lvl9pPr marL="3911072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2425" tIns="92425" rIns="92425" bIns="92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39908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2425" tIns="92425" rIns="92425" bIns="92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542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2425" tIns="92425" rIns="92425" bIns="92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2466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35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3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13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528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0692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09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6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758428" y="1604722"/>
            <a:ext cx="8595519" cy="11072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16857" y="2927245"/>
            <a:ext cx="7078661" cy="132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3"/>
              </a:spcBef>
              <a:buClr>
                <a:srgbClr val="888888"/>
              </a:buClr>
              <a:buFont typeface="Arial"/>
              <a:buNone/>
              <a:defRPr sz="321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ctr" rtl="0">
              <a:spcBef>
                <a:spcPts val="562"/>
              </a:spcBef>
              <a:buClr>
                <a:srgbClr val="888888"/>
              </a:buClr>
              <a:buFont typeface="Arial"/>
              <a:buNone/>
              <a:defRPr sz="281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ctr" rtl="0">
              <a:spcBef>
                <a:spcPts val="482"/>
              </a:spcBef>
              <a:buClr>
                <a:srgbClr val="888888"/>
              </a:buClr>
              <a:buFont typeface="Arial"/>
              <a:buNone/>
              <a:defRPr sz="241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6265281" y="1273058"/>
            <a:ext cx="4407664" cy="2275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630444" y="-917955"/>
            <a:ext cx="4407664" cy="6657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40301" algn="l" rtl="0">
              <a:spcBef>
                <a:spcPts val="643"/>
              </a:spcBef>
              <a:buClr>
                <a:schemeClr val="dk1"/>
              </a:buClr>
              <a:buSzPct val="1000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08414" algn="l" rtl="0">
              <a:spcBef>
                <a:spcPts val="562"/>
              </a:spcBef>
              <a:buClr>
                <a:schemeClr val="dk1"/>
              </a:buClr>
              <a:buSzPct val="1000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76528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•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»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98807" y="3319457"/>
            <a:ext cx="8595519" cy="1025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98807" y="2189454"/>
            <a:ext cx="8595519" cy="1129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362"/>
              </a:spcBef>
              <a:buClr>
                <a:srgbClr val="888888"/>
              </a:buClr>
              <a:buFont typeface="Arial"/>
              <a:buNone/>
              <a:defRPr sz="1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321"/>
              </a:spcBef>
              <a:buClr>
                <a:srgbClr val="888888"/>
              </a:buClr>
              <a:buFont typeface="Arial"/>
              <a:buNone/>
              <a:defRPr sz="16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505619" y="206868"/>
            <a:ext cx="9101138" cy="861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505619" y="1205336"/>
            <a:ext cx="4466298" cy="3409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65810" algn="l" rtl="0">
              <a:spcBef>
                <a:spcPts val="562"/>
              </a:spcBef>
              <a:buClr>
                <a:schemeClr val="dk1"/>
              </a:buClr>
              <a:buSzPct val="100000"/>
              <a:buFont typeface="Arial"/>
              <a:buChar char="•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33923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–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–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»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140458" y="1205336"/>
            <a:ext cx="4466298" cy="3409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65810" algn="l" rtl="0">
              <a:spcBef>
                <a:spcPts val="562"/>
              </a:spcBef>
              <a:buClr>
                <a:schemeClr val="dk1"/>
              </a:buClr>
              <a:buSzPct val="100000"/>
              <a:buFont typeface="Arial"/>
              <a:buChar char="•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33923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–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–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»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5619" y="206868"/>
            <a:ext cx="9101138" cy="861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05619" y="1156309"/>
            <a:ext cx="4467957" cy="481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2"/>
              </a:spcBef>
              <a:buClr>
                <a:schemeClr val="dk1"/>
              </a:buClr>
              <a:buFont typeface="Arial"/>
              <a:buNone/>
              <a:defRPr sz="2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362"/>
              </a:spcBef>
              <a:buClr>
                <a:schemeClr val="dk1"/>
              </a:buClr>
              <a:buFont typeface="Arial"/>
              <a:buNone/>
              <a:defRPr sz="180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05619" y="1638204"/>
            <a:ext cx="4467957" cy="2976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91319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•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59433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–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»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5136946" y="1156309"/>
            <a:ext cx="4469948" cy="481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2"/>
              </a:spcBef>
              <a:buClr>
                <a:schemeClr val="dk1"/>
              </a:buClr>
              <a:buFont typeface="Arial"/>
              <a:buNone/>
              <a:defRPr sz="2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362"/>
              </a:spcBef>
              <a:buClr>
                <a:schemeClr val="dk1"/>
              </a:buClr>
              <a:buFont typeface="Arial"/>
              <a:buNone/>
              <a:defRPr sz="180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5136946" y="1638204"/>
            <a:ext cx="4469948" cy="2976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91319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•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59433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–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»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05619" y="206868"/>
            <a:ext cx="9101138" cy="861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05619" y="205672"/>
            <a:ext cx="3326997" cy="8752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953658" y="205672"/>
            <a:ext cx="5653042" cy="4408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40301" algn="l" rtl="0">
              <a:spcBef>
                <a:spcPts val="643"/>
              </a:spcBef>
              <a:buClr>
                <a:schemeClr val="dk1"/>
              </a:buClr>
              <a:buSzPct val="1000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08414" algn="l" rtl="0">
              <a:spcBef>
                <a:spcPts val="562"/>
              </a:spcBef>
              <a:buClr>
                <a:schemeClr val="dk1"/>
              </a:buClr>
              <a:buSzPct val="1000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76528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•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»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505619" y="1080976"/>
            <a:ext cx="3326997" cy="3533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1"/>
              </a:spcBef>
              <a:buClr>
                <a:schemeClr val="dk1"/>
              </a:buClr>
              <a:buFont typeface="Arial"/>
              <a:buNone/>
              <a:defRPr sz="1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241"/>
              </a:spcBef>
              <a:buClr>
                <a:schemeClr val="dk1"/>
              </a:buClr>
              <a:buFont typeface="Arial"/>
              <a:buNone/>
              <a:defRPr sz="1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201"/>
              </a:spcBef>
              <a:buClr>
                <a:schemeClr val="dk1"/>
              </a:buClr>
              <a:buFont typeface="Arial"/>
              <a:buNone/>
              <a:defRPr sz="1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982097" y="3616008"/>
            <a:ext cx="6067424" cy="426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982097" y="461567"/>
            <a:ext cx="6067424" cy="30994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3"/>
              </a:spcBef>
              <a:buClr>
                <a:schemeClr val="dk1"/>
              </a:buClr>
              <a:buFont typeface="Arial"/>
              <a:buNone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562"/>
              </a:spcBef>
              <a:buClr>
                <a:schemeClr val="dk1"/>
              </a:buClr>
              <a:buFont typeface="Arial"/>
              <a:buNone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482"/>
              </a:spcBef>
              <a:buClr>
                <a:schemeClr val="dk1"/>
              </a:buClr>
              <a:buFont typeface="Arial"/>
              <a:buNone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982097" y="4042898"/>
            <a:ext cx="6067424" cy="606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1"/>
              </a:spcBef>
              <a:buClr>
                <a:schemeClr val="dk1"/>
              </a:buClr>
              <a:buFont typeface="Arial"/>
              <a:buNone/>
              <a:defRPr sz="1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241"/>
              </a:spcBef>
              <a:buClr>
                <a:schemeClr val="dk1"/>
              </a:buClr>
              <a:buFont typeface="Arial"/>
              <a:buNone/>
              <a:defRPr sz="1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201"/>
              </a:spcBef>
              <a:buClr>
                <a:schemeClr val="dk1"/>
              </a:buClr>
              <a:buFont typeface="Arial"/>
              <a:buNone/>
              <a:defRPr sz="1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05619" y="206868"/>
            <a:ext cx="9101138" cy="861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351602" y="-1640649"/>
            <a:ext cx="3409168" cy="9101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40301" algn="l" rtl="0">
              <a:spcBef>
                <a:spcPts val="643"/>
              </a:spcBef>
              <a:buClr>
                <a:schemeClr val="dk1"/>
              </a:buClr>
              <a:buSzPct val="1000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08414" algn="l" rtl="0">
              <a:spcBef>
                <a:spcPts val="562"/>
              </a:spcBef>
              <a:buClr>
                <a:schemeClr val="dk1"/>
              </a:buClr>
              <a:buSzPct val="1000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76528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•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»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05619" y="206868"/>
            <a:ext cx="9101138" cy="861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05619" y="1205336"/>
            <a:ext cx="9101138" cy="3409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274" y="5022851"/>
            <a:ext cx="10151729" cy="304800"/>
          </a:xfrm>
          <a:custGeom>
            <a:avLst/>
            <a:gdLst/>
            <a:ahLst/>
            <a:cxnLst/>
            <a:rect l="l" t="t" r="r" b="b"/>
            <a:pathLst>
              <a:path w="9077325" h="98425">
                <a:moveTo>
                  <a:pt x="0" y="97866"/>
                </a:moveTo>
                <a:lnTo>
                  <a:pt x="9076817" y="97866"/>
                </a:lnTo>
                <a:lnTo>
                  <a:pt x="9076817" y="0"/>
                </a:lnTo>
                <a:lnTo>
                  <a:pt x="0" y="0"/>
                </a:lnTo>
                <a:lnTo>
                  <a:pt x="0" y="97866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43"/>
          <p:cNvGrpSpPr/>
          <p:nvPr/>
        </p:nvGrpSpPr>
        <p:grpSpPr>
          <a:xfrm>
            <a:off x="0" y="-7261"/>
            <a:ext cx="10152000" cy="3960000"/>
            <a:chOff x="12700" y="-455863"/>
            <a:chExt cx="10083800" cy="4402387"/>
          </a:xfrm>
        </p:grpSpPr>
        <p:sp>
          <p:nvSpPr>
            <p:cNvPr id="10" name="object 3"/>
            <p:cNvSpPr/>
            <p:nvPr/>
          </p:nvSpPr>
          <p:spPr>
            <a:xfrm>
              <a:off x="12969" y="-444802"/>
              <a:ext cx="10083263" cy="438723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s-ES_tradnl"/>
            </a:p>
          </p:txBody>
        </p:sp>
        <p:sp>
          <p:nvSpPr>
            <p:cNvPr id="11" name="object 4"/>
            <p:cNvSpPr/>
            <p:nvPr/>
          </p:nvSpPr>
          <p:spPr>
            <a:xfrm>
              <a:off x="12700" y="-455863"/>
              <a:ext cx="10083800" cy="4402387"/>
            </a:xfrm>
            <a:custGeom>
              <a:avLst/>
              <a:gdLst/>
              <a:ahLst/>
              <a:cxnLst/>
              <a:rect l="l" t="t" r="r" b="b"/>
              <a:pathLst>
                <a:path w="9061450" h="3960495">
                  <a:moveTo>
                    <a:pt x="0" y="0"/>
                  </a:moveTo>
                  <a:lnTo>
                    <a:pt x="9060974" y="0"/>
                  </a:lnTo>
                  <a:lnTo>
                    <a:pt x="9060974" y="3960186"/>
                  </a:lnTo>
                  <a:lnTo>
                    <a:pt x="0" y="39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4D00">
                <a:alpha val="72999"/>
              </a:srgbClr>
            </a:solidFill>
          </p:spPr>
          <p:txBody>
            <a:bodyPr wrap="square" lIns="0" tIns="0" rIns="0" bIns="0" rtlCol="0"/>
            <a:lstStyle/>
            <a:p>
              <a:endParaRPr lang="es-ES_tradnl"/>
            </a:p>
          </p:txBody>
        </p:sp>
      </p:grpSp>
      <p:sp>
        <p:nvSpPr>
          <p:cNvPr id="12" name="object 42"/>
          <p:cNvSpPr/>
          <p:nvPr/>
        </p:nvSpPr>
        <p:spPr>
          <a:xfrm>
            <a:off x="3613559" y="0"/>
            <a:ext cx="2882089" cy="107062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 txBox="1">
            <a:spLocks/>
          </p:cNvSpPr>
          <p:nvPr/>
        </p:nvSpPr>
        <p:spPr>
          <a:xfrm>
            <a:off x="1744613" y="1632287"/>
            <a:ext cx="6517962" cy="13106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buClr>
                <a:srgbClr val="3F3F3F"/>
              </a:buClr>
              <a:buSzPct val="25000"/>
            </a:pPr>
            <a:r>
              <a:rPr lang="pt-BR" sz="4200" spc="20" dirty="0" smtClean="0">
                <a:solidFill>
                  <a:schemeClr val="bg1"/>
                </a:solidFill>
                <a:latin typeface="Gotham Medium"/>
                <a:cs typeface="Gotham Medium"/>
                <a:sym typeface="Raleway"/>
              </a:rPr>
              <a:t>ZONAPROP</a:t>
            </a:r>
          </a:p>
          <a:p>
            <a:pPr algn="ctr">
              <a:buClr>
                <a:srgbClr val="3F3F3F"/>
              </a:buClr>
              <a:buSzPct val="25000"/>
            </a:pPr>
            <a:r>
              <a:rPr lang="pt-BR" sz="4200" spc="20" dirty="0" smtClean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INDEX </a:t>
            </a: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>
            <a:off x="1744613" y="4181603"/>
            <a:ext cx="6517962" cy="63350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chemeClr val="tx1"/>
                </a:solidFill>
                <a:latin typeface="Gotham Medium"/>
                <a:cs typeface="Gotham Medium"/>
                <a:sym typeface="Raleway"/>
              </a:rPr>
              <a:t>INFORME DE MERCADO</a:t>
            </a:r>
          </a:p>
          <a:p>
            <a:pPr algn="ctr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ROSARIO. MAYO 2019</a:t>
            </a:r>
            <a:endParaRPr lang="pt-BR" sz="2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37209134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274" y="5022851"/>
            <a:ext cx="10151729" cy="304800"/>
          </a:xfrm>
          <a:custGeom>
            <a:avLst/>
            <a:gdLst/>
            <a:ahLst/>
            <a:cxnLst/>
            <a:rect l="l" t="t" r="r" b="b"/>
            <a:pathLst>
              <a:path w="9077325" h="98425">
                <a:moveTo>
                  <a:pt x="0" y="97866"/>
                </a:moveTo>
                <a:lnTo>
                  <a:pt x="9076817" y="97866"/>
                </a:lnTo>
                <a:lnTo>
                  <a:pt x="9076817" y="0"/>
                </a:lnTo>
                <a:lnTo>
                  <a:pt x="0" y="0"/>
                </a:lnTo>
                <a:lnTo>
                  <a:pt x="0" y="97866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43"/>
          <p:cNvGrpSpPr/>
          <p:nvPr/>
        </p:nvGrpSpPr>
        <p:grpSpPr>
          <a:xfrm>
            <a:off x="0" y="-7261"/>
            <a:ext cx="10152000" cy="3960000"/>
            <a:chOff x="12700" y="-455863"/>
            <a:chExt cx="10083800" cy="4402387"/>
          </a:xfrm>
        </p:grpSpPr>
        <p:sp>
          <p:nvSpPr>
            <p:cNvPr id="8" name="object 3"/>
            <p:cNvSpPr/>
            <p:nvPr/>
          </p:nvSpPr>
          <p:spPr>
            <a:xfrm>
              <a:off x="12969" y="-444802"/>
              <a:ext cx="10083263" cy="438723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s-ES_tradnl"/>
            </a:p>
          </p:txBody>
        </p:sp>
        <p:sp>
          <p:nvSpPr>
            <p:cNvPr id="9" name="object 4"/>
            <p:cNvSpPr/>
            <p:nvPr/>
          </p:nvSpPr>
          <p:spPr>
            <a:xfrm>
              <a:off x="12700" y="-455863"/>
              <a:ext cx="10083800" cy="4402387"/>
            </a:xfrm>
            <a:custGeom>
              <a:avLst/>
              <a:gdLst/>
              <a:ahLst/>
              <a:cxnLst/>
              <a:rect l="l" t="t" r="r" b="b"/>
              <a:pathLst>
                <a:path w="9061450" h="3960495">
                  <a:moveTo>
                    <a:pt x="0" y="0"/>
                  </a:moveTo>
                  <a:lnTo>
                    <a:pt x="9060974" y="0"/>
                  </a:lnTo>
                  <a:lnTo>
                    <a:pt x="9060974" y="3960186"/>
                  </a:lnTo>
                  <a:lnTo>
                    <a:pt x="0" y="39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4D00">
                <a:alpha val="72999"/>
              </a:srgbClr>
            </a:solidFill>
          </p:spPr>
          <p:txBody>
            <a:bodyPr wrap="square" lIns="0" tIns="0" rIns="0" bIns="0" rtlCol="0"/>
            <a:lstStyle/>
            <a:p>
              <a:endParaRPr lang="es-ES_tradnl"/>
            </a:p>
          </p:txBody>
        </p:sp>
      </p:grpSp>
      <p:sp>
        <p:nvSpPr>
          <p:cNvPr id="10" name="object 5"/>
          <p:cNvSpPr txBox="1">
            <a:spLocks/>
          </p:cNvSpPr>
          <p:nvPr/>
        </p:nvSpPr>
        <p:spPr>
          <a:xfrm>
            <a:off x="708827" y="1363662"/>
            <a:ext cx="3814754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CONTACTO COMERCIAL</a:t>
            </a:r>
          </a:p>
          <a:p>
            <a:pPr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XXXXXX</a:t>
            </a:r>
          </a:p>
          <a:p>
            <a:pPr indent="-74698" algn="ctr">
              <a:buClr>
                <a:schemeClr val="dk1"/>
              </a:buClr>
            </a:pPr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XXXXX@zonaprop.com</a:t>
            </a:r>
          </a:p>
          <a:p>
            <a:pPr indent="-74698" algn="ctr">
              <a:buClr>
                <a:schemeClr val="dk1"/>
              </a:buClr>
            </a:pPr>
            <a:endParaRPr lang="pt-BR" sz="16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  <a:p>
            <a:pPr indent="-74698" algn="ctr">
              <a:buClr>
                <a:schemeClr val="dk1"/>
              </a:buClr>
            </a:pPr>
            <a:endParaRPr lang="pt-BR" sz="16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  <a:p>
            <a:pPr lvl="0" algn="ctr">
              <a:buClr>
                <a:schemeClr val="dk1"/>
              </a:buClr>
              <a:buSzPct val="61111"/>
            </a:pPr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CONTACTO MARKETING &amp; PRENSA</a:t>
            </a:r>
          </a:p>
          <a:p>
            <a:pPr lvl="0" algn="ctr">
              <a:buClr>
                <a:schemeClr val="dk1"/>
              </a:buClr>
            </a:pPr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XXXXXXX</a:t>
            </a:r>
          </a:p>
          <a:p>
            <a:pPr lvl="0" algn="ctr">
              <a:buClr>
                <a:schemeClr val="dk1"/>
              </a:buClr>
            </a:pPr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XXXXXXX@navent.com</a:t>
            </a:r>
          </a:p>
        </p:txBody>
      </p:sp>
      <p:sp>
        <p:nvSpPr>
          <p:cNvPr id="11" name="object 42"/>
          <p:cNvSpPr/>
          <p:nvPr/>
        </p:nvSpPr>
        <p:spPr>
          <a:xfrm>
            <a:off x="3613559" y="0"/>
            <a:ext cx="2882089" cy="107062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/>
          </p:cNvSpPr>
          <p:nvPr/>
        </p:nvSpPr>
        <p:spPr>
          <a:xfrm>
            <a:off x="5514181" y="1363662"/>
            <a:ext cx="381475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ZONAPROP</a:t>
            </a:r>
          </a:p>
          <a:p>
            <a:pPr lvl="0"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zonaprop.com</a:t>
            </a:r>
          </a:p>
          <a:p>
            <a:pPr lvl="0" algn="ctr"/>
            <a:endParaRPr lang="pt-BR" sz="16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  <a:p>
            <a:pPr lvl="0" algn="ctr"/>
            <a:endParaRPr lang="pt-BR" sz="16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  <a:p>
            <a:pPr lvl="0" algn="ctr"/>
            <a:endParaRPr lang="pt-BR" sz="16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  <a:p>
            <a:pPr lvl="0"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GRUPO NAVENT</a:t>
            </a:r>
          </a:p>
          <a:p>
            <a:pPr lvl="0"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navent.com</a:t>
            </a:r>
          </a:p>
          <a:p>
            <a:pPr lvl="0" algn="ctr"/>
            <a:endParaRPr lang="pt-BR" sz="1600" dirty="0" smtClean="0">
              <a:solidFill>
                <a:srgbClr val="666666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  <a:p>
            <a:pPr indent="-74698" algn="ctr">
              <a:buClr>
                <a:schemeClr val="dk1"/>
              </a:buClr>
            </a:pPr>
            <a:endParaRPr lang="pt-BR" sz="1600" dirty="0">
              <a:solidFill>
                <a:srgbClr val="666666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3" name="object 6"/>
          <p:cNvSpPr txBox="1">
            <a:spLocks/>
          </p:cNvSpPr>
          <p:nvPr/>
        </p:nvSpPr>
        <p:spPr>
          <a:xfrm>
            <a:off x="1744613" y="4181603"/>
            <a:ext cx="6517962" cy="63350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chemeClr val="tx1"/>
                </a:solidFill>
                <a:latin typeface="Gotham Medium"/>
                <a:cs typeface="Gotham Medium"/>
                <a:sym typeface="Raleway"/>
              </a:rPr>
              <a:t>INFORME DE MERCADO</a:t>
            </a:r>
          </a:p>
          <a:p>
            <a:pPr algn="ctr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ROSARIO. MAYO 2019</a:t>
            </a:r>
            <a:endParaRPr lang="pt-BR" sz="2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91814306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ZONAPROP INDEX </a:t>
            </a:r>
          </a:p>
          <a:p>
            <a:pPr>
              <a:buClr>
                <a:srgbClr val="3F3F3F"/>
              </a:buClr>
              <a:buSzPct val="25000"/>
            </a:pPr>
            <a:r>
              <a:rPr lang="pt-BR" sz="1600" spc="20" dirty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TRANSFORMANDO DATOS EN ESTADÍSTICAS CONFIABLES</a:t>
            </a:r>
          </a:p>
        </p:txBody>
      </p:sp>
      <p:sp>
        <p:nvSpPr>
          <p:cNvPr id="15" name="object 4"/>
          <p:cNvSpPr/>
          <p:nvPr/>
        </p:nvSpPr>
        <p:spPr>
          <a:xfrm>
            <a:off x="0" y="3497261"/>
            <a:ext cx="10113963" cy="1668463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288318" y="1136650"/>
            <a:ext cx="563245" cy="219710"/>
          </a:xfrm>
          <a:custGeom>
            <a:avLst/>
            <a:gdLst/>
            <a:ahLst/>
            <a:cxnLst/>
            <a:rect l="l" t="t" r="r" b="b"/>
            <a:pathLst>
              <a:path w="563245" h="219710">
                <a:moveTo>
                  <a:pt x="562775" y="219443"/>
                </a:moveTo>
                <a:lnTo>
                  <a:pt x="0" y="219443"/>
                </a:lnTo>
                <a:lnTo>
                  <a:pt x="0" y="0"/>
                </a:lnTo>
                <a:lnTo>
                  <a:pt x="562775" y="0"/>
                </a:lnTo>
                <a:lnTo>
                  <a:pt x="562775" y="219443"/>
                </a:lnTo>
                <a:close/>
              </a:path>
            </a:pathLst>
          </a:custGeom>
          <a:ln w="70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/>
          <p:cNvSpPr txBox="1"/>
          <p:nvPr/>
        </p:nvSpPr>
        <p:spPr>
          <a:xfrm>
            <a:off x="5574207" y="3734527"/>
            <a:ext cx="3900350" cy="1054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-74698">
              <a:lnSpc>
                <a:spcPct val="115000"/>
              </a:lnSpc>
              <a:buClr>
                <a:schemeClr val="dk1"/>
              </a:buClr>
            </a:pPr>
            <a:r>
              <a:rPr lang="pt-BR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PERIODICIDAD:  CÁLCULO Y PUBLICACIÓN MENSUAL</a:t>
            </a:r>
          </a:p>
          <a:p>
            <a:pPr indent="-74698">
              <a:lnSpc>
                <a:spcPct val="115000"/>
              </a:lnSpc>
              <a:buClr>
                <a:schemeClr val="dk1"/>
              </a:buClr>
            </a:pPr>
            <a:endParaRPr lang="pt-BR" sz="1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  <a:p>
            <a:pPr indent="-74698">
              <a:lnSpc>
                <a:spcPct val="115000"/>
              </a:lnSpc>
              <a:buClr>
                <a:schemeClr val="dk1"/>
              </a:buClr>
            </a:pPr>
            <a:endParaRPr lang="pt-BR" sz="1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  <a:p>
            <a:pPr indent="-74698">
              <a:lnSpc>
                <a:spcPct val="115000"/>
              </a:lnSpc>
              <a:buClr>
                <a:schemeClr val="dk1"/>
              </a:buClr>
            </a:pPr>
            <a:r>
              <a:rPr lang="pt-BR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METODOLOGÍA: UTILIZAMOS LAS MEJORAS PRÁCTICAS ESTADISTICAS INTERNACIONALES. DOCUMENTO METODOLÓGICO DISPONIBLE EN ZONAPROP.COM</a:t>
            </a:r>
          </a:p>
        </p:txBody>
      </p:sp>
      <p:sp>
        <p:nvSpPr>
          <p:cNvPr id="19" name="object 13"/>
          <p:cNvSpPr txBox="1"/>
          <p:nvPr/>
        </p:nvSpPr>
        <p:spPr>
          <a:xfrm>
            <a:off x="1002663" y="3746102"/>
            <a:ext cx="3900350" cy="87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-74698">
              <a:lnSpc>
                <a:spcPct val="115000"/>
              </a:lnSpc>
              <a:buClr>
                <a:schemeClr val="dk1"/>
              </a:buClr>
              <a:buSzPct val="110000"/>
            </a:pPr>
            <a:r>
              <a:rPr lang="es-ES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OBJETIVO: BRINDAR ESTADÍSTICAS CLARAS, OBJETIVAS Y CONFIABLES SOBRE EL MERCADO INMOBILIARIO</a:t>
            </a:r>
          </a:p>
          <a:p>
            <a:pPr indent="-74698">
              <a:lnSpc>
                <a:spcPct val="115000"/>
              </a:lnSpc>
              <a:buClr>
                <a:schemeClr val="dk1"/>
              </a:buClr>
            </a:pPr>
            <a:endParaRPr lang="es-ES" sz="1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  <a:p>
            <a:pPr indent="-74698">
              <a:lnSpc>
                <a:spcPct val="115000"/>
              </a:lnSpc>
              <a:buClr>
                <a:schemeClr val="dk1"/>
              </a:buClr>
              <a:buSzPct val="110000"/>
            </a:pPr>
            <a:r>
              <a:rPr lang="es-ES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FUENTE DE DATOS: TODOS LOS ANUNCIOS DE INMUEBLES PUBLICADOS EN ZONAPROP.COM</a:t>
            </a:r>
          </a:p>
        </p:txBody>
      </p:sp>
      <p:pic>
        <p:nvPicPr>
          <p:cNvPr id="20" name="Shape 102" descr="grafico_index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8119" y="813489"/>
            <a:ext cx="7093715" cy="26837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riángulo isósceles 20"/>
          <p:cNvSpPr/>
          <p:nvPr/>
        </p:nvSpPr>
        <p:spPr>
          <a:xfrm rot="5400000">
            <a:off x="4608925" y="1764265"/>
            <a:ext cx="972312" cy="838200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2" name="Shape 97" descr="internt_web_technology-08-512.png"/>
          <p:cNvPicPr preferRelativeResize="0"/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592485" y="3747690"/>
            <a:ext cx="310862" cy="28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98" descr="768px-Linecons_database.svg.png"/>
          <p:cNvPicPr preferRelativeResize="0"/>
          <p:nvPr/>
        </p:nvPicPr>
        <p:blipFill rotWithShape="1">
          <a:blip r:embed="rId5">
            <a:alphaModFix amt="60000"/>
          </a:blip>
          <a:srcRect/>
          <a:stretch/>
        </p:blipFill>
        <p:spPr>
          <a:xfrm>
            <a:off x="592485" y="4306929"/>
            <a:ext cx="310862" cy="28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99" descr="today-xxl.png"/>
          <p:cNvPicPr preferRelativeResize="0"/>
          <p:nvPr/>
        </p:nvPicPr>
        <p:blipFill rotWithShape="1">
          <a:blip r:embed="rId6">
            <a:alphaModFix amt="60000"/>
          </a:blip>
          <a:srcRect/>
          <a:stretch/>
        </p:blipFill>
        <p:spPr>
          <a:xfrm>
            <a:off x="5128989" y="3734990"/>
            <a:ext cx="274057" cy="24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0" descr="tool-icon-19.png"/>
          <p:cNvPicPr preferRelativeResize="0"/>
          <p:nvPr/>
        </p:nvPicPr>
        <p:blipFill rotWithShape="1">
          <a:blip r:embed="rId7">
            <a:alphaModFix amt="60000"/>
          </a:blip>
          <a:srcRect l="4296" r="4296"/>
          <a:stretch/>
        </p:blipFill>
        <p:spPr>
          <a:xfrm>
            <a:off x="5128989" y="4278233"/>
            <a:ext cx="274058" cy="24884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37033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009376"/>
              </p:ext>
            </p:extLst>
          </p:nvPr>
        </p:nvGraphicFramePr>
        <p:xfrm>
          <a:off x="5645519" y="3439812"/>
          <a:ext cx="3574530" cy="86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933995" y="807201"/>
            <a:ext cx="3369598" cy="3527928"/>
            <a:chOff x="467543" y="803728"/>
            <a:chExt cx="3355101" cy="3512749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8" b="4344"/>
            <a:stretch/>
          </p:blipFill>
          <p:spPr>
            <a:xfrm>
              <a:off x="467543" y="803728"/>
              <a:ext cx="3355101" cy="3512749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899592" y="3363838"/>
              <a:ext cx="216024" cy="132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3" dirty="0"/>
            </a:p>
          </p:txBody>
        </p:sp>
      </p:grp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537708"/>
              </p:ext>
            </p:extLst>
          </p:nvPr>
        </p:nvGraphicFramePr>
        <p:xfrm>
          <a:off x="5645519" y="2701015"/>
          <a:ext cx="3574530" cy="86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86565"/>
              </p:ext>
            </p:extLst>
          </p:nvPr>
        </p:nvGraphicFramePr>
        <p:xfrm>
          <a:off x="5639365" y="1941233"/>
          <a:ext cx="3574530" cy="86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</a:t>
            </a: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VOLÚMEN Y CARACTERÍSTICAS DE LA OFERTA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Shape 114"/>
          <p:cNvSpPr txBox="1"/>
          <p:nvPr/>
        </p:nvSpPr>
        <p:spPr>
          <a:xfrm>
            <a:off x="5128195" y="951984"/>
            <a:ext cx="2156944" cy="759568"/>
          </a:xfrm>
          <a:prstGeom prst="rect">
            <a:avLst/>
          </a:prstGeom>
          <a:noFill/>
          <a:ln>
            <a:noFill/>
          </a:ln>
        </p:spPr>
        <p:txBody>
          <a:bodyPr lIns="91820" tIns="91820" rIns="91820" bIns="91820" anchor="t" anchorCtr="0">
            <a:no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4600" spc="20" dirty="0" smtClean="0">
                <a:solidFill>
                  <a:srgbClr val="FE4D00"/>
                </a:solidFill>
                <a:latin typeface="Gotham Medium"/>
                <a:cs typeface="Gotham Medium"/>
                <a:sym typeface="Montserrat"/>
              </a:rPr>
              <a:t>25 MIL</a:t>
            </a:r>
            <a:endParaRPr lang="pt-BR" sz="4600" spc="20" dirty="0">
              <a:solidFill>
                <a:srgbClr val="FE4D00"/>
              </a:solidFill>
              <a:latin typeface="Gotham Medium"/>
              <a:cs typeface="Gotham Medium"/>
              <a:sym typeface="Montserrat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7076195" y="1159438"/>
            <a:ext cx="2341063" cy="58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16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DEPARTAMENTOS </a:t>
            </a:r>
          </a:p>
          <a:p>
            <a:pPr>
              <a:buClr>
                <a:srgbClr val="3F3F3F"/>
              </a:buClr>
              <a:buSzPct val="25000"/>
            </a:pPr>
            <a:r>
              <a:rPr lang="pt-BR" sz="16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EN VENTA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5541121" y="1821406"/>
            <a:ext cx="35498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4843956" y="2249177"/>
            <a:ext cx="718465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ESTADO</a:t>
            </a:r>
            <a:endParaRPr lang="en-U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632358" y="2992407"/>
            <a:ext cx="93006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AMBIENTES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4656404" y="3734990"/>
            <a:ext cx="90601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COCHERAS</a:t>
            </a:r>
            <a:endParaRPr lang="en-U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856387" y="3985130"/>
            <a:ext cx="4203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kern="1200" dirty="0" smtClean="0">
                <a:solidFill>
                  <a:srgbClr val="7F7F7F"/>
                </a:solidFill>
                <a:latin typeface="Gotham Medium"/>
              </a:rPr>
              <a:t>SIN</a:t>
            </a:r>
            <a:endParaRPr lang="en-US" sz="1004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8455383" y="3990117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1200" dirty="0" smtClean="0">
                <a:solidFill>
                  <a:srgbClr val="7F7F7F"/>
                </a:solidFill>
                <a:latin typeface="Gotham Medium"/>
              </a:rPr>
              <a:t>CON</a:t>
            </a:r>
            <a:endParaRPr lang="en-US" sz="1004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5707060" y="2548747"/>
            <a:ext cx="3087705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CONSTRUCCION   ESTRENAR               USADO 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5792183" y="3280247"/>
            <a:ext cx="3353281" cy="2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50" kern="1200" dirty="0" smtClean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ESTUDIO </a:t>
            </a:r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	 </a:t>
            </a:r>
            <a:r>
              <a:rPr lang="en-US" sz="950" kern="1200" dirty="0" smtClean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     2 </a:t>
            </a:r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	             3  	      4 </a:t>
            </a:r>
          </a:p>
        </p:txBody>
      </p:sp>
      <p:sp>
        <p:nvSpPr>
          <p:cNvPr id="42" name="object 4"/>
          <p:cNvSpPr/>
          <p:nvPr/>
        </p:nvSpPr>
        <p:spPr>
          <a:xfrm>
            <a:off x="0" y="4499676"/>
            <a:ext cx="10113963" cy="666048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2209"/>
              </a:lnSpc>
            </a:pP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Hay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25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mil departamentos en venta en la Ciudad de Rosario. El 45% son unidades usadas, el 20% a estrenar, el resto se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/>
            </a:r>
            <a:b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</a:b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encuentra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en construcción. El 75% son unidades de 2 o 3 ambientes. El 85% se vende sin cochera incluida.</a:t>
            </a:r>
            <a:endParaRPr lang="es-ES" sz="12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4694205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42466"/>
              </p:ext>
            </p:extLst>
          </p:nvPr>
        </p:nvGraphicFramePr>
        <p:xfrm>
          <a:off x="6231375" y="2974749"/>
          <a:ext cx="2730045" cy="100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768559"/>
              </p:ext>
            </p:extLst>
          </p:nvPr>
        </p:nvGraphicFramePr>
        <p:xfrm>
          <a:off x="6231374" y="2223327"/>
          <a:ext cx="2730045" cy="94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417433"/>
              </p:ext>
            </p:extLst>
          </p:nvPr>
        </p:nvGraphicFramePr>
        <p:xfrm>
          <a:off x="6234391" y="1446573"/>
          <a:ext cx="2730045" cy="91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42084"/>
              </p:ext>
            </p:extLst>
          </p:nvPr>
        </p:nvGraphicFramePr>
        <p:xfrm>
          <a:off x="375667" y="1805544"/>
          <a:ext cx="4615955" cy="251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3 Conector recto"/>
          <p:cNvCxnSpPr/>
          <p:nvPr/>
        </p:nvCxnSpPr>
        <p:spPr>
          <a:xfrm>
            <a:off x="5056287" y="1064160"/>
            <a:ext cx="0" cy="31097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</a:t>
            </a: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MONEDA DE OFERTA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35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Rectángulo 35"/>
          <p:cNvSpPr/>
          <p:nvPr/>
        </p:nvSpPr>
        <p:spPr>
          <a:xfrm>
            <a:off x="861677" y="1438513"/>
            <a:ext cx="216957" cy="15973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3"/>
          </a:p>
        </p:txBody>
      </p:sp>
      <p:sp>
        <p:nvSpPr>
          <p:cNvPr id="37" name="CuadroTexto 36"/>
          <p:cNvSpPr txBox="1"/>
          <p:nvPr/>
        </p:nvSpPr>
        <p:spPr>
          <a:xfrm>
            <a:off x="1070981" y="1410042"/>
            <a:ext cx="1319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OFERTA EN USD</a:t>
            </a:r>
            <a:endParaRPr lang="en-U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2525017" y="1446573"/>
            <a:ext cx="216957" cy="159733"/>
          </a:xfrm>
          <a:prstGeom prst="rect">
            <a:avLst/>
          </a:prstGeom>
          <a:solidFill>
            <a:srgbClr val="FF66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3"/>
          </a:p>
        </p:txBody>
      </p:sp>
      <p:sp>
        <p:nvSpPr>
          <p:cNvPr id="39" name="CuadroTexto 38"/>
          <p:cNvSpPr txBox="1"/>
          <p:nvPr/>
        </p:nvSpPr>
        <p:spPr>
          <a:xfrm>
            <a:off x="2734322" y="1418103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OFERTA EN PESOS</a:t>
            </a:r>
            <a:endParaRPr lang="en-U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0" name="object 6"/>
          <p:cNvSpPr txBox="1">
            <a:spLocks/>
          </p:cNvSpPr>
          <p:nvPr/>
        </p:nvSpPr>
        <p:spPr>
          <a:xfrm>
            <a:off x="848235" y="1045278"/>
            <a:ext cx="3343856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12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  <a:sym typeface="Raleway"/>
              </a:rPr>
              <a:t>% DE OFERTA TOTAL SEGÚN MONEDA</a:t>
            </a:r>
            <a:endParaRPr lang="pt-BR" sz="12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41" name="object 6"/>
          <p:cNvSpPr txBox="1">
            <a:spLocks/>
          </p:cNvSpPr>
          <p:nvPr/>
        </p:nvSpPr>
        <p:spPr>
          <a:xfrm>
            <a:off x="5612840" y="1045278"/>
            <a:ext cx="3980645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12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  <a:sym typeface="Raleway"/>
              </a:rPr>
              <a:t>% DE OFERTA SEGÚN ESTADO Y MONEDA HOY</a:t>
            </a:r>
            <a:endParaRPr lang="pt-BR" sz="12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5671606" y="1806239"/>
            <a:ext cx="559769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POZO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5357418" y="2568579"/>
            <a:ext cx="87395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ESTRENAR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5580236" y="3341265"/>
            <a:ext cx="651139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USADO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6293265" y="3634706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>
                <a:solidFill>
                  <a:srgbClr val="F3740B"/>
                </a:solidFill>
              </a:rPr>
              <a:t>ARS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6293265" y="2858093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>
                <a:solidFill>
                  <a:srgbClr val="F3740B"/>
                </a:solidFill>
              </a:rPr>
              <a:t>ARS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293265" y="2056427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>
                <a:solidFill>
                  <a:srgbClr val="F3740B"/>
                </a:solidFill>
              </a:rPr>
              <a:t>ARS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8368555" y="3634706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 smtClean="0">
                <a:solidFill>
                  <a:srgbClr val="F3740B"/>
                </a:solidFill>
              </a:rPr>
              <a:t>USD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8368555" y="2858093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 smtClean="0">
                <a:solidFill>
                  <a:srgbClr val="F3740B"/>
                </a:solidFill>
              </a:rPr>
              <a:t>USD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8368555" y="2056427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 smtClean="0">
                <a:solidFill>
                  <a:srgbClr val="F3740B"/>
                </a:solidFill>
              </a:rPr>
              <a:t>USD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7" name="object 4"/>
          <p:cNvSpPr/>
          <p:nvPr/>
        </p:nvSpPr>
        <p:spPr>
          <a:xfrm>
            <a:off x="0" y="4499676"/>
            <a:ext cx="10113963" cy="666048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2209"/>
              </a:lnSpc>
            </a:pPr>
            <a:r>
              <a:rPr lang="es-ES" sz="11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En enero 2018 el 70% de los deptos. en venta se ofrecían en </a:t>
            </a:r>
            <a:r>
              <a:rPr lang="es-ES" sz="11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pesos. </a:t>
            </a:r>
            <a:r>
              <a:rPr lang="es-ES" sz="11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Hoy solo el </a:t>
            </a:r>
            <a:r>
              <a:rPr lang="es-ES" sz="11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17% </a:t>
            </a:r>
            <a:r>
              <a:rPr lang="es-ES" sz="11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se ofrece en pesos, </a:t>
            </a:r>
            <a:endParaRPr lang="es-ES" sz="1150" spc="20" dirty="0" smtClean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Roboto Slab"/>
            </a:endParaRPr>
          </a:p>
          <a:p>
            <a:pPr algn="ctr">
              <a:lnSpc>
                <a:spcPts val="2209"/>
              </a:lnSpc>
            </a:pPr>
            <a:r>
              <a:rPr lang="es-ES" sz="11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83% </a:t>
            </a:r>
            <a:r>
              <a:rPr lang="es-ES" sz="11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de los avisos de venta </a:t>
            </a:r>
            <a:r>
              <a:rPr lang="es-ES" sz="11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son </a:t>
            </a:r>
            <a:r>
              <a:rPr lang="es-ES" sz="11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nominados en dólares. Esta proporción creció </a:t>
            </a:r>
            <a:r>
              <a:rPr lang="es-ES" sz="11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en 2018 junto con la </a:t>
            </a:r>
            <a:r>
              <a:rPr lang="es-ES" sz="11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volatilidad cambiaria. </a:t>
            </a:r>
            <a:endParaRPr lang="es-ES" sz="115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6198442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216507"/>
              </p:ext>
            </p:extLst>
          </p:nvPr>
        </p:nvGraphicFramePr>
        <p:xfrm>
          <a:off x="254447" y="1336220"/>
          <a:ext cx="4636175" cy="2907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3 Conector recto"/>
          <p:cNvCxnSpPr/>
          <p:nvPr/>
        </p:nvCxnSpPr>
        <p:spPr>
          <a:xfrm>
            <a:off x="5056287" y="1064160"/>
            <a:ext cx="0" cy="31097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5417783" y="2664453"/>
            <a:ext cx="374463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53 Conector recto"/>
          <p:cNvCxnSpPr/>
          <p:nvPr/>
        </p:nvCxnSpPr>
        <p:spPr>
          <a:xfrm>
            <a:off x="5417783" y="3307672"/>
            <a:ext cx="375534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</a:t>
            </a: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PRECIO MEDIO DE LA CIUDAD. EVOLUCIÓN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6"/>
          <p:cNvSpPr txBox="1">
            <a:spLocks/>
          </p:cNvSpPr>
          <p:nvPr/>
        </p:nvSpPr>
        <p:spPr>
          <a:xfrm>
            <a:off x="5612840" y="1045278"/>
            <a:ext cx="3980645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r>
              <a:rPr lang="en-US" sz="12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VARIACION DE PRECIOS EN </a:t>
            </a:r>
            <a:r>
              <a:rPr lang="en-US" sz="1200" b="1" spc="20" dirty="0" smtClean="0">
                <a:solidFill>
                  <a:srgbClr val="F3740B"/>
                </a:solidFill>
                <a:latin typeface="Gotham Light" panose="02000603030000020004" pitchFamily="2" charset="0"/>
                <a:cs typeface="Gotham Medium"/>
              </a:rPr>
              <a:t>DÓLARES</a:t>
            </a:r>
            <a:endParaRPr lang="es-ES" sz="1200" b="1" spc="20" dirty="0">
              <a:solidFill>
                <a:srgbClr val="F3740B"/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32" name="object 6"/>
          <p:cNvSpPr txBox="1">
            <a:spLocks/>
          </p:cNvSpPr>
          <p:nvPr/>
        </p:nvSpPr>
        <p:spPr>
          <a:xfrm>
            <a:off x="848235" y="1045278"/>
            <a:ext cx="3775904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12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  <a:sym typeface="Raleway"/>
              </a:rPr>
              <a:t>EVOLUCIÓN MENSUAL DE PRECIO. USD/M2 </a:t>
            </a:r>
          </a:p>
        </p:txBody>
      </p:sp>
      <p:sp>
        <p:nvSpPr>
          <p:cNvPr id="34" name="object 6"/>
          <p:cNvSpPr txBox="1">
            <a:spLocks/>
          </p:cNvSpPr>
          <p:nvPr/>
        </p:nvSpPr>
        <p:spPr>
          <a:xfrm>
            <a:off x="6856387" y="158473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3 MESES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38" name="object 6"/>
          <p:cNvSpPr txBox="1">
            <a:spLocks/>
          </p:cNvSpPr>
          <p:nvPr/>
        </p:nvSpPr>
        <p:spPr>
          <a:xfrm>
            <a:off x="8584579" y="158473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12 MESES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5319227" y="2178367"/>
            <a:ext cx="128592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DEPTOS USADOS</a:t>
            </a:r>
          </a:p>
          <a:p>
            <a:r>
              <a:rPr lang="es-E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Y ESTRENAR</a:t>
            </a:r>
            <a:endParaRPr lang="en-U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5319227" y="2828224"/>
            <a:ext cx="91723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DEPTOS DE</a:t>
            </a:r>
          </a:p>
          <a:p>
            <a:r>
              <a:rPr lang="es-E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POZO</a:t>
            </a:r>
            <a:endParaRPr lang="en-U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5319227" y="3473740"/>
            <a:ext cx="978153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50" kern="1200" dirty="0" smtClean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CAC EN USD</a:t>
            </a:r>
            <a:endParaRPr lang="en-U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</p:txBody>
      </p:sp>
      <p:sp>
        <p:nvSpPr>
          <p:cNvPr id="47" name="object 4"/>
          <p:cNvSpPr/>
          <p:nvPr/>
        </p:nvSpPr>
        <p:spPr>
          <a:xfrm>
            <a:off x="0" y="4311054"/>
            <a:ext cx="10113963" cy="854670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1707"/>
              </a:lnSpc>
            </a:pPr>
            <a:r>
              <a:rPr lang="es-AR" sz="10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precio medio de los departamentos terminados (usados o estrenar) en Rosario es de USD </a:t>
            </a:r>
            <a:r>
              <a:rPr lang="es-AR" sz="10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1.833 </a:t>
            </a:r>
            <a:r>
              <a:rPr lang="es-AR" sz="10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por m2, </a:t>
            </a:r>
            <a:r>
              <a:rPr lang="es-AR" sz="10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cae 1% en 2019. </a:t>
            </a:r>
          </a:p>
          <a:p>
            <a:pPr algn="ctr">
              <a:lnSpc>
                <a:spcPts val="1707"/>
              </a:lnSpc>
            </a:pPr>
            <a:r>
              <a:rPr lang="es-AR" sz="10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Los </a:t>
            </a:r>
            <a:r>
              <a:rPr lang="es-AR" sz="10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departamentos en pozo tienen precio medio de ARS </a:t>
            </a:r>
            <a:r>
              <a:rPr lang="es-AR" sz="10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76.300 o USD 1.656 </a:t>
            </a:r>
            <a:r>
              <a:rPr lang="es-AR" sz="10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por </a:t>
            </a:r>
            <a:r>
              <a:rPr lang="es-AR" sz="10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m2. </a:t>
            </a:r>
          </a:p>
          <a:p>
            <a:pPr algn="ctr">
              <a:lnSpc>
                <a:spcPts val="1707"/>
              </a:lnSpc>
            </a:pPr>
            <a:r>
              <a:rPr lang="es-AR" sz="10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</a:t>
            </a:r>
            <a:r>
              <a:rPr lang="es-AR" sz="10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costo de construcción medido en </a:t>
            </a:r>
            <a:r>
              <a:rPr lang="es-AR" sz="10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dólares retrocede en el ultimo trimestre y acumula baja de 26% </a:t>
            </a:r>
            <a:r>
              <a:rPr lang="es-AR" sz="10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interanual</a:t>
            </a:r>
            <a:r>
              <a:rPr lang="es-AR" sz="10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.</a:t>
            </a:r>
            <a:endParaRPr lang="es-AR" sz="105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Roboto Slab"/>
            </a:endParaRPr>
          </a:p>
        </p:txBody>
      </p:sp>
      <p:sp>
        <p:nvSpPr>
          <p:cNvPr id="20" name="object 6"/>
          <p:cNvSpPr txBox="1">
            <a:spLocks/>
          </p:cNvSpPr>
          <p:nvPr/>
        </p:nvSpPr>
        <p:spPr>
          <a:xfrm>
            <a:off x="7720483" y="1581235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2019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pic>
        <p:nvPicPr>
          <p:cNvPr id="3" name="Imagen 2"/>
          <p:cNvPicPr/>
          <p:nvPr>
            <p:extLst>
              <p:ext uri="{D42A27DB-BD31-4B8C-83A1-F6EECF244321}">
                <p14:modId xmlns:p14="http://schemas.microsoft.com/office/powerpoint/2010/main" val="288552998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64520" y="1954728"/>
            <a:ext cx="2552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28633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 USADO</a:t>
            </a:r>
            <a:endParaRPr lang="pt-BR" sz="2000" spc="20" dirty="0">
              <a:solidFill>
                <a:srgbClr val="FE4D00"/>
              </a:solidFill>
              <a:latin typeface="Gotham Medium"/>
              <a:cs typeface="Gotham Medium"/>
              <a:sym typeface="Raleway"/>
            </a:endParaRP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UNIDAD MEDIA. PRECIO Y SUPERFICIE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27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Shape 117" descr="building-ic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9917" y="1429485"/>
            <a:ext cx="1873457" cy="187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121" descr="building-ic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4713" y="1429485"/>
            <a:ext cx="1873457" cy="187345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122"/>
          <p:cNvSpPr txBox="1"/>
          <p:nvPr/>
        </p:nvSpPr>
        <p:spPr>
          <a:xfrm>
            <a:off x="868442" y="2986920"/>
            <a:ext cx="3302726" cy="1453605"/>
          </a:xfrm>
          <a:prstGeom prst="rect">
            <a:avLst/>
          </a:prstGeom>
          <a:noFill/>
          <a:ln>
            <a:noFill/>
          </a:ln>
        </p:spPr>
        <p:txBody>
          <a:bodyPr lIns="101560" tIns="101560" rIns="101560" bIns="101560" anchor="ctr" anchorCtr="0">
            <a:noAutofit/>
          </a:bodyPr>
          <a:lstStyle/>
          <a:p>
            <a:pPr indent="-77591" algn="ctr">
              <a:lnSpc>
                <a:spcPct val="200000"/>
              </a:lnSpc>
              <a:buClr>
                <a:srgbClr val="000000"/>
              </a:buClr>
              <a:buSzPct val="110000"/>
            </a:pPr>
            <a:r>
              <a:rPr lang="pt-BR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SUP. CUBIERTA 50 M2, DOS AMBIENTES</a:t>
            </a:r>
          </a:p>
          <a:p>
            <a:pPr indent="-77591" algn="ctr">
              <a:lnSpc>
                <a:spcPct val="200000"/>
              </a:lnSpc>
              <a:buClr>
                <a:srgbClr val="000000"/>
              </a:buClr>
              <a:buSzPct val="110000"/>
            </a:pPr>
            <a:r>
              <a:rPr lang="pt-BR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BALCÓN 5 </a:t>
            </a:r>
            <a:r>
              <a:rPr lang="pt-BR" sz="10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M2</a:t>
            </a:r>
            <a:endParaRPr lang="pt-BR" sz="1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  <a:p>
            <a:pPr indent="-77591" algn="ctr">
              <a:lnSpc>
                <a:spcPct val="200000"/>
              </a:lnSpc>
              <a:buClr>
                <a:srgbClr val="000000"/>
              </a:buClr>
              <a:buSzPct val="100000"/>
            </a:pPr>
            <a:r>
              <a:rPr lang="pt-BR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PRECIO </a:t>
            </a:r>
            <a:r>
              <a:rPr lang="pt-BR" sz="10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1.833 USD/M2</a:t>
            </a:r>
            <a:endParaRPr lang="pt-BR" sz="1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</p:txBody>
      </p:sp>
      <p:sp>
        <p:nvSpPr>
          <p:cNvPr id="32" name="Shape 123"/>
          <p:cNvSpPr/>
          <p:nvPr/>
        </p:nvSpPr>
        <p:spPr>
          <a:xfrm rot="-468812">
            <a:off x="1585532" y="1915655"/>
            <a:ext cx="1902227" cy="396271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1560" tIns="101560" rIns="101560" bIns="101560" anchor="ctr" anchorCtr="0">
            <a:noAutofit/>
          </a:bodyPr>
          <a:lstStyle/>
          <a:p>
            <a:pPr algn="ctr"/>
            <a:r>
              <a:rPr lang="pt-BR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USD </a:t>
            </a:r>
            <a:r>
              <a:rPr lang="pt-BR" spc="20" dirty="0" smtClean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91.500</a:t>
            </a:r>
            <a:endParaRPr lang="pt-BR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</p:txBody>
      </p:sp>
      <p:sp>
        <p:nvSpPr>
          <p:cNvPr id="41" name="Shape 124"/>
          <p:cNvSpPr/>
          <p:nvPr/>
        </p:nvSpPr>
        <p:spPr>
          <a:xfrm rot="-468812">
            <a:off x="6460328" y="1915655"/>
            <a:ext cx="1902227" cy="396271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1560" tIns="101560" rIns="101560" bIns="101560" anchor="ctr" anchorCtr="0">
            <a:noAutofit/>
          </a:bodyPr>
          <a:lstStyle/>
          <a:p>
            <a:pPr algn="ctr"/>
            <a:r>
              <a:rPr lang="pt-BR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USD </a:t>
            </a:r>
            <a:r>
              <a:rPr lang="pt-BR" spc="20" dirty="0" smtClean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128.100</a:t>
            </a:r>
            <a:endParaRPr lang="pt-BR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</p:txBody>
      </p:sp>
      <p:sp>
        <p:nvSpPr>
          <p:cNvPr id="42" name="Shape 122"/>
          <p:cNvSpPr txBox="1"/>
          <p:nvPr/>
        </p:nvSpPr>
        <p:spPr>
          <a:xfrm>
            <a:off x="5757068" y="2982816"/>
            <a:ext cx="3444296" cy="1453605"/>
          </a:xfrm>
          <a:prstGeom prst="rect">
            <a:avLst/>
          </a:prstGeom>
          <a:noFill/>
          <a:ln>
            <a:noFill/>
          </a:ln>
        </p:spPr>
        <p:txBody>
          <a:bodyPr lIns="101560" tIns="101560" rIns="101560" bIns="1015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indent="-77591" algn="ctr">
              <a:lnSpc>
                <a:spcPct val="200000"/>
              </a:lnSpc>
              <a:buClr>
                <a:srgbClr val="000000"/>
              </a:buClr>
              <a:buSzPct val="110000"/>
              <a:defRPr sz="1000" spc="2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</a:defRPr>
            </a:lvl1pPr>
          </a:lstStyle>
          <a:p>
            <a:r>
              <a:rPr lang="pt-BR" dirty="0">
                <a:sym typeface="Montserrat"/>
              </a:rPr>
              <a:t>SUP. CUBIERTA 70 M2, TRES AMBIENTES</a:t>
            </a:r>
          </a:p>
          <a:p>
            <a:r>
              <a:rPr lang="pt-BR" dirty="0">
                <a:sym typeface="Montserrat"/>
              </a:rPr>
              <a:t>BALCÓN 7 </a:t>
            </a:r>
            <a:r>
              <a:rPr lang="pt-BR" dirty="0" smtClean="0">
                <a:sym typeface="Montserrat"/>
              </a:rPr>
              <a:t>M2</a:t>
            </a:r>
            <a:endParaRPr lang="pt-BR" dirty="0">
              <a:sym typeface="Montserrat"/>
            </a:endParaRPr>
          </a:p>
          <a:p>
            <a:pPr>
              <a:buSzPct val="100000"/>
            </a:pPr>
            <a:r>
              <a:rPr lang="pt-BR" dirty="0">
                <a:sym typeface="Montserrat"/>
              </a:rPr>
              <a:t>PRECIO </a:t>
            </a:r>
            <a:r>
              <a:rPr lang="pt-BR" dirty="0" smtClean="0">
                <a:sym typeface="Montserrat"/>
              </a:rPr>
              <a:t>1.783 USD/M2</a:t>
            </a:r>
            <a:endParaRPr lang="pt-BR" dirty="0">
              <a:sym typeface="Montserrat"/>
            </a:endParaRPr>
          </a:p>
        </p:txBody>
      </p:sp>
      <p:cxnSp>
        <p:nvCxnSpPr>
          <p:cNvPr id="43" name="Shape 126"/>
          <p:cNvCxnSpPr/>
          <p:nvPr/>
        </p:nvCxnSpPr>
        <p:spPr>
          <a:xfrm>
            <a:off x="746723" y="3898426"/>
            <a:ext cx="357984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44" name="Shape 129"/>
          <p:cNvCxnSpPr/>
          <p:nvPr/>
        </p:nvCxnSpPr>
        <p:spPr>
          <a:xfrm>
            <a:off x="746723" y="3560606"/>
            <a:ext cx="357984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45" name="Shape 132"/>
          <p:cNvCxnSpPr/>
          <p:nvPr/>
        </p:nvCxnSpPr>
        <p:spPr>
          <a:xfrm>
            <a:off x="5621519" y="3898426"/>
            <a:ext cx="357984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46" name="Shape 135"/>
          <p:cNvCxnSpPr/>
          <p:nvPr/>
        </p:nvCxnSpPr>
        <p:spPr>
          <a:xfrm>
            <a:off x="5621519" y="3560606"/>
            <a:ext cx="357984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47" name="22 Rectángulo"/>
          <p:cNvSpPr/>
          <p:nvPr/>
        </p:nvSpPr>
        <p:spPr>
          <a:xfrm>
            <a:off x="2136639" y="1126034"/>
            <a:ext cx="800012" cy="410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spc="20" dirty="0">
                <a:solidFill>
                  <a:schemeClr val="bg1"/>
                </a:solidFill>
                <a:latin typeface="Gotham Light" panose="02000603030000020004" pitchFamily="2" charset="0"/>
                <a:ea typeface="Arial"/>
                <a:cs typeface="Gotham Medium"/>
              </a:rPr>
              <a:t>2 AMB</a:t>
            </a:r>
          </a:p>
        </p:txBody>
      </p:sp>
      <p:sp>
        <p:nvSpPr>
          <p:cNvPr id="48" name="24 Rectángulo"/>
          <p:cNvSpPr/>
          <p:nvPr/>
        </p:nvSpPr>
        <p:spPr>
          <a:xfrm>
            <a:off x="7011435" y="1126034"/>
            <a:ext cx="800012" cy="410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spc="20" dirty="0" smtClean="0">
                <a:solidFill>
                  <a:schemeClr val="bg1"/>
                </a:solidFill>
                <a:latin typeface="Gotham Light" panose="02000603030000020004" pitchFamily="2" charset="0"/>
                <a:ea typeface="Arial"/>
                <a:cs typeface="Gotham Medium"/>
              </a:rPr>
              <a:t>3 </a:t>
            </a:r>
            <a:r>
              <a:rPr lang="es-AR" sz="1200" spc="20" dirty="0">
                <a:solidFill>
                  <a:schemeClr val="bg1"/>
                </a:solidFill>
                <a:latin typeface="Gotham Light" panose="02000603030000020004" pitchFamily="2" charset="0"/>
                <a:ea typeface="Arial"/>
                <a:cs typeface="Gotham Medium"/>
              </a:rPr>
              <a:t>AMB</a:t>
            </a:r>
          </a:p>
        </p:txBody>
      </p:sp>
      <p:sp>
        <p:nvSpPr>
          <p:cNvPr id="49" name="object 4"/>
          <p:cNvSpPr/>
          <p:nvPr/>
        </p:nvSpPr>
        <p:spPr>
          <a:xfrm>
            <a:off x="0" y="4311054"/>
            <a:ext cx="10113963" cy="854670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2209"/>
              </a:lnSpc>
            </a:pP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departamento medio de dos ambientes y 50 m2 tiene un valor de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91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mil dólares. </a:t>
            </a:r>
          </a:p>
          <a:p>
            <a:pPr algn="ctr">
              <a:lnSpc>
                <a:spcPts val="2209"/>
              </a:lnSpc>
            </a:pP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Un depto. de 3 ambientes y 70 m2 alcanza los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128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mil dólares.  </a:t>
            </a:r>
            <a:endParaRPr lang="es-ES" sz="12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21012439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>
            <p:extLst>
              <p:ext uri="{D42A27DB-BD31-4B8C-83A1-F6EECF244321}">
                <p14:modId xmlns:p14="http://schemas.microsoft.com/office/powerpoint/2010/main" val="427714566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180388" y="1352550"/>
            <a:ext cx="1326702" cy="277177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b="4494"/>
          <a:stretch/>
        </p:blipFill>
        <p:spPr>
          <a:xfrm>
            <a:off x="633240" y="902439"/>
            <a:ext cx="3791019" cy="356072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30825" y="1258542"/>
            <a:ext cx="763351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rgbClr val="3F3F3F"/>
              </a:buClr>
              <a:buSzPct val="25000"/>
              <a:defRPr sz="1200" spc="2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defRPr>
            </a:lvl1pPr>
          </a:lstStyle>
          <a:p>
            <a:r>
              <a:rPr lang="es-AR" dirty="0">
                <a:solidFill>
                  <a:schemeClr val="bg1"/>
                </a:solidFill>
              </a:rPr>
              <a:t>NORTE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647539" y="2069110"/>
            <a:ext cx="96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</a:rPr>
              <a:t>NORESTE</a:t>
            </a:r>
            <a:endParaRPr lang="en-US" sz="12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2847037" y="2403054"/>
            <a:ext cx="879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</a:rPr>
              <a:t>CENTRO</a:t>
            </a:r>
            <a:endParaRPr lang="en-US" sz="12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317702" y="3389453"/>
            <a:ext cx="51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SUR</a:t>
            </a:r>
            <a:endParaRPr lang="en-US" sz="12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graphicFrame>
        <p:nvGraphicFramePr>
          <p:cNvPr id="56" name="Gráfico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390903"/>
              </p:ext>
            </p:extLst>
          </p:nvPr>
        </p:nvGraphicFramePr>
        <p:xfrm>
          <a:off x="5292197" y="1258542"/>
          <a:ext cx="3090671" cy="2843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7" name="36 Conector recto"/>
          <p:cNvCxnSpPr>
            <a:stCxn id="37" idx="0"/>
            <a:endCxn id="34" idx="0"/>
          </p:cNvCxnSpPr>
          <p:nvPr/>
        </p:nvCxnSpPr>
        <p:spPr>
          <a:xfrm>
            <a:off x="5109774" y="1558389"/>
            <a:ext cx="5211" cy="22057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 Elipse"/>
          <p:cNvSpPr>
            <a:spLocks noChangeAspect="1"/>
          </p:cNvSpPr>
          <p:nvPr/>
        </p:nvSpPr>
        <p:spPr>
          <a:xfrm>
            <a:off x="5058088" y="2655063"/>
            <a:ext cx="113709" cy="113709"/>
          </a:xfrm>
          <a:prstGeom prst="ellipse">
            <a:avLst/>
          </a:prstGeom>
          <a:solidFill>
            <a:srgbClr val="B849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1808" dirty="0"/>
          </a:p>
        </p:txBody>
      </p:sp>
      <p:sp>
        <p:nvSpPr>
          <p:cNvPr id="80" name="6 Elipse"/>
          <p:cNvSpPr>
            <a:spLocks noChangeAspect="1"/>
          </p:cNvSpPr>
          <p:nvPr/>
        </p:nvSpPr>
        <p:spPr>
          <a:xfrm>
            <a:off x="5059243" y="2105020"/>
            <a:ext cx="113709" cy="1137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29" name="8 Elipse"/>
          <p:cNvSpPr>
            <a:spLocks noChangeAspect="1"/>
          </p:cNvSpPr>
          <p:nvPr/>
        </p:nvSpPr>
        <p:spPr>
          <a:xfrm>
            <a:off x="5058088" y="3209833"/>
            <a:ext cx="113709" cy="113709"/>
          </a:xfrm>
          <a:prstGeom prst="ellipse">
            <a:avLst/>
          </a:prstGeom>
          <a:solidFill>
            <a:srgbClr val="EA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34" name="10 Elipse"/>
          <p:cNvSpPr>
            <a:spLocks noChangeAspect="1"/>
          </p:cNvSpPr>
          <p:nvPr/>
        </p:nvSpPr>
        <p:spPr>
          <a:xfrm>
            <a:off x="5058130" y="3764158"/>
            <a:ext cx="113709" cy="113709"/>
          </a:xfrm>
          <a:prstGeom prst="ellipse">
            <a:avLst/>
          </a:prstGeom>
          <a:solidFill>
            <a:srgbClr val="FE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37" name="6 Elipse"/>
          <p:cNvSpPr>
            <a:spLocks noChangeAspect="1"/>
          </p:cNvSpPr>
          <p:nvPr/>
        </p:nvSpPr>
        <p:spPr>
          <a:xfrm>
            <a:off x="5052919" y="1558388"/>
            <a:ext cx="113709" cy="113709"/>
          </a:xfrm>
          <a:prstGeom prst="ellipse">
            <a:avLst/>
          </a:prstGeom>
          <a:solidFill>
            <a:srgbClr val="8E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33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 USADO</a:t>
            </a:r>
            <a:endParaRPr lang="pt-BR" sz="2000" spc="20" dirty="0">
              <a:solidFill>
                <a:srgbClr val="FE4D00"/>
              </a:solidFill>
              <a:latin typeface="Gotham Medium"/>
              <a:cs typeface="Gotham Medium"/>
              <a:sym typeface="Raleway"/>
            </a:endParaRP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PRECIO SEGÚN DISTRITOS DE LA CIUDAD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36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6"/>
          <p:cNvSpPr txBox="1">
            <a:spLocks/>
          </p:cNvSpPr>
          <p:nvPr/>
        </p:nvSpPr>
        <p:spPr>
          <a:xfrm>
            <a:off x="5632251" y="111487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DISTRITO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5" name="object 6"/>
          <p:cNvSpPr txBox="1">
            <a:spLocks/>
          </p:cNvSpPr>
          <p:nvPr/>
        </p:nvSpPr>
        <p:spPr>
          <a:xfrm>
            <a:off x="6425133" y="111487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USD/MES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6" name="object 6"/>
          <p:cNvSpPr txBox="1">
            <a:spLocks/>
          </p:cNvSpPr>
          <p:nvPr/>
        </p:nvSpPr>
        <p:spPr>
          <a:xfrm>
            <a:off x="8008515" y="111487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MES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7" name="object 6"/>
          <p:cNvSpPr txBox="1">
            <a:spLocks/>
          </p:cNvSpPr>
          <p:nvPr/>
        </p:nvSpPr>
        <p:spPr>
          <a:xfrm>
            <a:off x="8746951" y="111487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12 MESES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8" name="object 6"/>
          <p:cNvSpPr txBox="1">
            <a:spLocks/>
          </p:cNvSpPr>
          <p:nvPr/>
        </p:nvSpPr>
        <p:spPr>
          <a:xfrm>
            <a:off x="8098879" y="926678"/>
            <a:ext cx="1408211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VARIACIÓN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9" name="object 6"/>
          <p:cNvSpPr txBox="1">
            <a:spLocks/>
          </p:cNvSpPr>
          <p:nvPr/>
        </p:nvSpPr>
        <p:spPr>
          <a:xfrm>
            <a:off x="4659130" y="111487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RANK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51" name="object 4"/>
          <p:cNvSpPr/>
          <p:nvPr/>
        </p:nvSpPr>
        <p:spPr>
          <a:xfrm>
            <a:off x="0" y="4499676"/>
            <a:ext cx="10113963" cy="666048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2209"/>
              </a:lnSpc>
            </a:pPr>
            <a:r>
              <a:rPr lang="es-ES" sz="11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Distrito Norte es el que registra el mayor precio medio, USD </a:t>
            </a:r>
            <a:r>
              <a:rPr lang="es-ES" sz="11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2.104 </a:t>
            </a:r>
            <a:r>
              <a:rPr lang="es-ES" sz="11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por m2. </a:t>
            </a:r>
          </a:p>
          <a:p>
            <a:pPr algn="ctr">
              <a:lnSpc>
                <a:spcPts val="2209"/>
              </a:lnSpc>
            </a:pPr>
            <a:r>
              <a:rPr lang="es-ES" sz="11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Distrito Sur es el de menor precio medio, USD </a:t>
            </a:r>
            <a:r>
              <a:rPr lang="es-ES" sz="11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1.453 </a:t>
            </a:r>
            <a:r>
              <a:rPr lang="es-ES" sz="115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por </a:t>
            </a:r>
            <a:r>
              <a:rPr lang="es-ES" sz="115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m2.</a:t>
            </a:r>
            <a:endParaRPr lang="es-ES" sz="115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6734981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30" y="1097947"/>
            <a:ext cx="3501880" cy="3294415"/>
          </a:xfrm>
          <a:prstGeom prst="rect">
            <a:avLst/>
          </a:prstGeom>
        </p:spPr>
      </p:pic>
      <p:graphicFrame>
        <p:nvGraphicFramePr>
          <p:cNvPr id="3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328557"/>
              </p:ext>
            </p:extLst>
          </p:nvPr>
        </p:nvGraphicFramePr>
        <p:xfrm>
          <a:off x="5312901" y="1005225"/>
          <a:ext cx="4135774" cy="339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 USADO</a:t>
            </a:r>
            <a:endParaRPr lang="pt-BR" sz="2000" spc="20" dirty="0">
              <a:solidFill>
                <a:srgbClr val="FE4D00"/>
              </a:solidFill>
              <a:latin typeface="Gotham Medium"/>
              <a:cs typeface="Gotham Medium"/>
              <a:sym typeface="Raleway"/>
            </a:endParaRP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HEAT MAP DE PRECIOS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38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/>
          <p:cNvSpPr/>
          <p:nvPr/>
        </p:nvSpPr>
        <p:spPr>
          <a:xfrm>
            <a:off x="0" y="4499676"/>
            <a:ext cx="10113963" cy="666048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es-AR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Las Malvinas es el barrio mas caro de la ciudad con un precio medio de USD </a:t>
            </a:r>
            <a:r>
              <a:rPr lang="es-AR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2.743 </a:t>
            </a:r>
            <a:r>
              <a:rPr lang="es-AR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por m2. </a:t>
            </a:r>
            <a:r>
              <a:rPr lang="es-AR" sz="1200" spc="20" dirty="0" err="1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Rucci</a:t>
            </a:r>
            <a:r>
              <a:rPr lang="es-AR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 </a:t>
            </a:r>
            <a:r>
              <a:rPr lang="es-AR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es el mas económico.</a:t>
            </a:r>
            <a:endParaRPr lang="es-ES" sz="12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</a:endParaRPr>
          </a:p>
        </p:txBody>
      </p:sp>
      <p:cxnSp>
        <p:nvCxnSpPr>
          <p:cNvPr id="64" name="36 Conector recto"/>
          <p:cNvCxnSpPr/>
          <p:nvPr/>
        </p:nvCxnSpPr>
        <p:spPr>
          <a:xfrm flipH="1">
            <a:off x="5101146" y="1144659"/>
            <a:ext cx="10579" cy="3217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5 Elipse"/>
          <p:cNvSpPr>
            <a:spLocks noChangeAspect="1"/>
          </p:cNvSpPr>
          <p:nvPr/>
        </p:nvSpPr>
        <p:spPr>
          <a:xfrm>
            <a:off x="5059243" y="1381877"/>
            <a:ext cx="113709" cy="113709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66" name="7 Elipse"/>
          <p:cNvSpPr>
            <a:spLocks noChangeAspect="1"/>
          </p:cNvSpPr>
          <p:nvPr/>
        </p:nvSpPr>
        <p:spPr>
          <a:xfrm>
            <a:off x="5059243" y="2419604"/>
            <a:ext cx="113709" cy="113709"/>
          </a:xfrm>
          <a:prstGeom prst="ellipse">
            <a:avLst/>
          </a:prstGeom>
          <a:solidFill>
            <a:srgbClr val="C86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67" name="8 Elipse"/>
          <p:cNvSpPr>
            <a:spLocks noChangeAspect="1"/>
          </p:cNvSpPr>
          <p:nvPr/>
        </p:nvSpPr>
        <p:spPr>
          <a:xfrm>
            <a:off x="5059243" y="2687457"/>
            <a:ext cx="113709" cy="113709"/>
          </a:xfrm>
          <a:prstGeom prst="ellipse">
            <a:avLst/>
          </a:prstGeom>
          <a:solidFill>
            <a:srgbClr val="EA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68" name="9 Elipse"/>
          <p:cNvSpPr>
            <a:spLocks noChangeAspect="1"/>
          </p:cNvSpPr>
          <p:nvPr/>
        </p:nvSpPr>
        <p:spPr>
          <a:xfrm>
            <a:off x="5059243" y="3223162"/>
            <a:ext cx="113709" cy="113709"/>
          </a:xfrm>
          <a:prstGeom prst="ellipse">
            <a:avLst/>
          </a:prstGeom>
          <a:solidFill>
            <a:srgbClr val="FED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69" name="10 Elipse"/>
          <p:cNvSpPr>
            <a:spLocks noChangeAspect="1"/>
          </p:cNvSpPr>
          <p:nvPr/>
        </p:nvSpPr>
        <p:spPr>
          <a:xfrm>
            <a:off x="5059243" y="3756130"/>
            <a:ext cx="113709" cy="113709"/>
          </a:xfrm>
          <a:prstGeom prst="ellipse">
            <a:avLst/>
          </a:prstGeom>
          <a:solidFill>
            <a:srgbClr val="FE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70" name="11 Elipse"/>
          <p:cNvSpPr>
            <a:spLocks noChangeAspect="1"/>
          </p:cNvSpPr>
          <p:nvPr/>
        </p:nvSpPr>
        <p:spPr>
          <a:xfrm>
            <a:off x="5059243" y="4011498"/>
            <a:ext cx="113709" cy="113709"/>
          </a:xfrm>
          <a:prstGeom prst="ellipse">
            <a:avLst/>
          </a:prstGeom>
          <a:solidFill>
            <a:srgbClr val="FFF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71" name="7 Elipse"/>
          <p:cNvSpPr>
            <a:spLocks noChangeAspect="1"/>
          </p:cNvSpPr>
          <p:nvPr/>
        </p:nvSpPr>
        <p:spPr>
          <a:xfrm>
            <a:off x="5059243" y="2151752"/>
            <a:ext cx="113709" cy="113709"/>
          </a:xfrm>
          <a:prstGeom prst="ellipse">
            <a:avLst/>
          </a:prstGeom>
          <a:solidFill>
            <a:srgbClr val="B849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1808" dirty="0"/>
          </a:p>
        </p:txBody>
      </p:sp>
      <p:sp>
        <p:nvSpPr>
          <p:cNvPr id="72" name="6 Elipse"/>
          <p:cNvSpPr>
            <a:spLocks noChangeAspect="1"/>
          </p:cNvSpPr>
          <p:nvPr/>
        </p:nvSpPr>
        <p:spPr>
          <a:xfrm>
            <a:off x="5059243" y="1641209"/>
            <a:ext cx="113709" cy="113709"/>
          </a:xfrm>
          <a:prstGeom prst="ellipse">
            <a:avLst/>
          </a:prstGeom>
          <a:solidFill>
            <a:srgbClr val="8E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73" name="9 Elipse"/>
          <p:cNvSpPr>
            <a:spLocks noChangeAspect="1"/>
          </p:cNvSpPr>
          <p:nvPr/>
        </p:nvSpPr>
        <p:spPr>
          <a:xfrm>
            <a:off x="5059243" y="2955309"/>
            <a:ext cx="113709" cy="113709"/>
          </a:xfrm>
          <a:prstGeom prst="ellipse">
            <a:avLst/>
          </a:prstGeom>
          <a:solidFill>
            <a:srgbClr val="FFB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74" name="4 Elipse"/>
          <p:cNvSpPr>
            <a:spLocks noChangeAspect="1"/>
          </p:cNvSpPr>
          <p:nvPr/>
        </p:nvSpPr>
        <p:spPr>
          <a:xfrm>
            <a:off x="5054566" y="1113705"/>
            <a:ext cx="113709" cy="113709"/>
          </a:xfrm>
          <a:prstGeom prst="ellipse">
            <a:avLst/>
          </a:prstGeom>
          <a:solidFill>
            <a:srgbClr val="800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75" name="11 Elipse"/>
          <p:cNvSpPr>
            <a:spLocks noChangeAspect="1"/>
          </p:cNvSpPr>
          <p:nvPr/>
        </p:nvSpPr>
        <p:spPr>
          <a:xfrm>
            <a:off x="5056187" y="4288159"/>
            <a:ext cx="113709" cy="113709"/>
          </a:xfrm>
          <a:prstGeom prst="ellipse">
            <a:avLst/>
          </a:prstGeom>
          <a:solidFill>
            <a:srgbClr val="FFF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78" name="object 6"/>
          <p:cNvSpPr txBox="1">
            <a:spLocks/>
          </p:cNvSpPr>
          <p:nvPr/>
        </p:nvSpPr>
        <p:spPr>
          <a:xfrm>
            <a:off x="4264893" y="1262013"/>
            <a:ext cx="792088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MAYOR</a:t>
            </a:r>
          </a:p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PRECIO</a:t>
            </a:r>
            <a:endParaRPr lang="es-ES" sz="9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79" name="object 6"/>
          <p:cNvSpPr txBox="1">
            <a:spLocks/>
          </p:cNvSpPr>
          <p:nvPr/>
        </p:nvSpPr>
        <p:spPr>
          <a:xfrm>
            <a:off x="4264893" y="2665380"/>
            <a:ext cx="792088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ZONA</a:t>
            </a:r>
          </a:p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MEDIA</a:t>
            </a:r>
            <a:endParaRPr lang="es-ES" sz="9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80" name="object 6"/>
          <p:cNvSpPr txBox="1">
            <a:spLocks/>
          </p:cNvSpPr>
          <p:nvPr/>
        </p:nvSpPr>
        <p:spPr>
          <a:xfrm>
            <a:off x="4264893" y="3978494"/>
            <a:ext cx="792088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MENOR</a:t>
            </a:r>
          </a:p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PRECIO</a:t>
            </a:r>
            <a:endParaRPr lang="es-ES" sz="9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81" name="object 6"/>
          <p:cNvSpPr txBox="1">
            <a:spLocks/>
          </p:cNvSpPr>
          <p:nvPr/>
        </p:nvSpPr>
        <p:spPr>
          <a:xfrm>
            <a:off x="6756679" y="782662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BARRIO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82" name="object 6"/>
          <p:cNvSpPr txBox="1">
            <a:spLocks/>
          </p:cNvSpPr>
          <p:nvPr/>
        </p:nvSpPr>
        <p:spPr>
          <a:xfrm>
            <a:off x="7864499" y="782662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USD/M2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83" name="object 6"/>
          <p:cNvSpPr txBox="1">
            <a:spLocks/>
          </p:cNvSpPr>
          <p:nvPr/>
        </p:nvSpPr>
        <p:spPr>
          <a:xfrm>
            <a:off x="4748911" y="782662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RANKING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66615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195297"/>
              </p:ext>
            </p:extLst>
          </p:nvPr>
        </p:nvGraphicFramePr>
        <p:xfrm>
          <a:off x="303659" y="1284645"/>
          <a:ext cx="9505056" cy="376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 USADO</a:t>
            </a:r>
            <a:endParaRPr lang="pt-BR" sz="2000" spc="20" dirty="0">
              <a:solidFill>
                <a:srgbClr val="FE4D00"/>
              </a:solidFill>
              <a:latin typeface="Gotham Medium"/>
              <a:cs typeface="Gotham Medium"/>
              <a:sym typeface="Raleway"/>
            </a:endParaRP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PRECIO DE VENTA SEGÚN BARRIO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9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 txBox="1">
            <a:spLocks/>
          </p:cNvSpPr>
          <p:nvPr/>
        </p:nvSpPr>
        <p:spPr>
          <a:xfrm>
            <a:off x="5719499" y="1045278"/>
            <a:ext cx="3980645" cy="38728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r"/>
            <a:r>
              <a:rPr lang="en-US" sz="12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PRECIO MEDIO DE CADA BARRIO</a:t>
            </a:r>
          </a:p>
          <a:p>
            <a:pPr algn="r"/>
            <a:r>
              <a:rPr lang="en-US" sz="12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EN MILES DE USD/M2</a:t>
            </a:r>
            <a:endParaRPr lang="es-ES" sz="1200" spc="20" dirty="0">
              <a:solidFill>
                <a:srgbClr val="F3740B"/>
              </a:solidFill>
              <a:latin typeface="Gotham Light" panose="02000603030000020004" pitchFamily="2" charset="0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9323697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7823</TotalTime>
  <Words>520</Words>
  <Application>Microsoft Office PowerPoint</Application>
  <PresentationFormat>Personalizado</PresentationFormat>
  <Paragraphs>142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Gotham Medium</vt:lpstr>
      <vt:lpstr>Roboto Slab</vt:lpstr>
      <vt:lpstr>Montserrat</vt:lpstr>
      <vt:lpstr>Raleway</vt:lpstr>
      <vt:lpstr>Gotham Light</vt:lpstr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Rodrigo</dc:creator>
  <cp:keywords/>
  <dc:description/>
  <cp:lastModifiedBy>Rodrigo</cp:lastModifiedBy>
  <cp:revision>1445</cp:revision>
  <cp:lastPrinted>2016-06-07T18:50:17Z</cp:lastPrinted>
  <dcterms:created xsi:type="dcterms:W3CDTF">2018-01-31T15:21:26Z</dcterms:created>
  <dcterms:modified xsi:type="dcterms:W3CDTF">2019-06-10T18:30:25Z</dcterms:modified>
  <cp:category/>
</cp:coreProperties>
</file>