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399" r:id="rId3"/>
    <p:sldId id="433" r:id="rId4"/>
    <p:sldId id="434" r:id="rId5"/>
    <p:sldId id="435" r:id="rId6"/>
    <p:sldId id="393" r:id="rId7"/>
    <p:sldId id="313" r:id="rId8"/>
    <p:sldId id="391" r:id="rId9"/>
    <p:sldId id="432" r:id="rId10"/>
    <p:sldId id="400" r:id="rId11"/>
  </p:sldIdLst>
  <p:sldSz cx="10112375" cy="5165725"/>
  <p:notesSz cx="6797675" cy="9926638"/>
  <p:embeddedFontLst>
    <p:embeddedFont>
      <p:font typeface="Gotham Medium" panose="02000603030000020004" pitchFamily="2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" panose="020B0503030101060003" pitchFamily="34" charset="0"/>
      <p:regular r:id="rId19"/>
      <p:bold r:id="rId20"/>
      <p:italic r:id="rId21"/>
      <p:boldItalic r:id="rId22"/>
    </p:embeddedFont>
    <p:embeddedFont>
      <p:font typeface="Gotham Light" panose="02000603030000020004" pitchFamily="2" charset="0"/>
      <p:regular r:id="rId23"/>
      <p: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Gafata" panose="02000503000000020004" pitchFamily="2" charset="0"/>
      <p:regular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9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3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0B"/>
    <a:srgbClr val="FF6600"/>
    <a:srgbClr val="F8A15A"/>
    <a:srgbClr val="FBF505"/>
    <a:srgbClr val="E7E200"/>
    <a:srgbClr val="FFFF00"/>
    <a:srgbClr val="E15383"/>
    <a:srgbClr val="E153B5"/>
    <a:srgbClr val="E97FC8"/>
    <a:srgbClr val="FBE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6980" autoAdjust="0"/>
  </p:normalViewPr>
  <p:slideViewPr>
    <p:cSldViewPr>
      <p:cViewPr>
        <p:scale>
          <a:sx n="125" d="100"/>
          <a:sy n="125" d="100"/>
        </p:scale>
        <p:origin x="942" y="474"/>
      </p:cViewPr>
      <p:guideLst>
        <p:guide orient="horz" pos="1627"/>
        <p:guide pos="3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CORDOBA\PRECIOS\CORDOBA_VENT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SET%20UP%20INICIAL\ANALISIS_INICI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drigo\Dropbox\ZP%20Navent\ARG\CORDOBA\PRECIOS\CORDOBA_VE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drigo\Dropbox\ZP%20Navent\ARG\CORDOBA\PRECIOS\CORDOBA_VEN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odrigo\Dropbox\ZP%20Navent\ARG\CORDOBA\PRECIOS\CORDOBA_VEN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OFERTA!$O$21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5-45D3-97E9-C31AE1144B42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s-AR" sz="950" b="0" i="0" u="none" strike="noStrike" kern="1200" cap="none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  <a:sym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OFERTA!$O$22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5-45D3-97E9-C31AE1144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616096"/>
        <c:axId val="235616656"/>
      </c:barChart>
      <c:catAx>
        <c:axId val="235616096"/>
        <c:scaling>
          <c:orientation val="minMax"/>
        </c:scaling>
        <c:delete val="1"/>
        <c:axPos val="l"/>
        <c:majorTickMark val="none"/>
        <c:minorTickMark val="none"/>
        <c:tickLblPos val="nextTo"/>
        <c:crossAx val="235616656"/>
        <c:crosses val="autoZero"/>
        <c:auto val="1"/>
        <c:lblAlgn val="ctr"/>
        <c:lblOffset val="100"/>
        <c:noMultiLvlLbl val="0"/>
      </c:catAx>
      <c:valAx>
        <c:axId val="235616656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561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AR" sz="950" b="0" i="0" u="none" strike="noStrike" kern="1200" cap="none">
          <a:solidFill>
            <a:srgbClr val="7F7F7F"/>
          </a:solidFill>
          <a:latin typeface="Gotham Medium"/>
          <a:ea typeface="+mn-ea"/>
          <a:cs typeface="Gotham Medium"/>
          <a:sym typeface="Arial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88361050819471"/>
          <c:y val="1.6885391657311833E-2"/>
          <c:w val="0.62662694978363687"/>
          <c:h val="0.948504286038281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AR" sz="1000" b="0" i="0" u="none" strike="noStrike" kern="1200" baseline="0">
                    <a:solidFill>
                      <a:schemeClr val="bg1"/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MAXMIN!$E$8:$E$19</c:f>
              <c:strCache>
                <c:ptCount val="12"/>
                <c:pt idx="0">
                  <c:v>SAN VICENTE</c:v>
                </c:pt>
                <c:pt idx="1">
                  <c:v>CLAROS DEL BOSQUE</c:v>
                </c:pt>
                <c:pt idx="2">
                  <c:v>LAS PALMAS</c:v>
                </c:pt>
                <c:pt idx="4">
                  <c:v>PASO DE LOS ANDES</c:v>
                </c:pt>
                <c:pt idx="5">
                  <c:v>CRISOL NORTE</c:v>
                </c:pt>
                <c:pt idx="6">
                  <c:v>CENTRO</c:v>
                </c:pt>
                <c:pt idx="7">
                  <c:v>JARDIN</c:v>
                </c:pt>
                <c:pt idx="9">
                  <c:v>ESCOBAR</c:v>
                </c:pt>
                <c:pt idx="10">
                  <c:v>VILLA BELGRANO</c:v>
                </c:pt>
                <c:pt idx="11">
                  <c:v>COUNTRY JOCKEY CLUB</c:v>
                </c:pt>
              </c:strCache>
            </c:strRef>
          </c:cat>
          <c:val>
            <c:numRef>
              <c:f>MAXMIN!$H$8:$H$19</c:f>
              <c:numCache>
                <c:formatCode>#,##0</c:formatCode>
                <c:ptCount val="12"/>
                <c:pt idx="0">
                  <c:v>696.59943596585333</c:v>
                </c:pt>
                <c:pt idx="1">
                  <c:v>731.21436753789646</c:v>
                </c:pt>
                <c:pt idx="2">
                  <c:v>777.30651104411572</c:v>
                </c:pt>
                <c:pt idx="4">
                  <c:v>1227.0861680260966</c:v>
                </c:pt>
                <c:pt idx="5">
                  <c:v>1414.0088627845332</c:v>
                </c:pt>
                <c:pt idx="6">
                  <c:v>1523.8077714849699</c:v>
                </c:pt>
                <c:pt idx="7">
                  <c:v>1662.3780248527901</c:v>
                </c:pt>
                <c:pt idx="9">
                  <c:v>2250.42735082321</c:v>
                </c:pt>
                <c:pt idx="10">
                  <c:v>2350.7215090747768</c:v>
                </c:pt>
                <c:pt idx="11">
                  <c:v>2363.0163933901435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E-486D-9532-E7F6D9695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236951536"/>
        <c:axId val="236952096"/>
      </c:barChart>
      <c:catAx>
        <c:axId val="236951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n-US"/>
          </a:p>
        </c:txPr>
        <c:crossAx val="236952096"/>
        <c:crosses val="autoZero"/>
        <c:auto val="1"/>
        <c:lblAlgn val="ctr"/>
        <c:lblOffset val="100"/>
        <c:noMultiLvlLbl val="0"/>
      </c:catAx>
      <c:valAx>
        <c:axId val="23695209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36951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0-4BD1-B7CD-071DDF8263DC}"/>
              </c:ext>
            </c:extLst>
          </c:dPt>
          <c:cat>
            <c:strRef>
              <c:f>BARRIO.SELECT!$H$6:$H$49</c:f>
              <c:strCache>
                <c:ptCount val="44"/>
                <c:pt idx="0">
                  <c:v>COUNTRY JOCKEY CLUB</c:v>
                </c:pt>
                <c:pt idx="1">
                  <c:v>VILLA BELGRANO</c:v>
                </c:pt>
                <c:pt idx="2">
                  <c:v>ESCOBAR</c:v>
                </c:pt>
                <c:pt idx="3">
                  <c:v>AMPLIACION GENERAL ARTIGAS</c:v>
                </c:pt>
                <c:pt idx="4">
                  <c:v>SAN FRANCISCO</c:v>
                </c:pt>
                <c:pt idx="5">
                  <c:v>LAS ROSAS</c:v>
                </c:pt>
                <c:pt idx="6">
                  <c:v>VALLE ESCONDIDO</c:v>
                </c:pt>
                <c:pt idx="7">
                  <c:v>NUEVA CORDOBA</c:v>
                </c:pt>
                <c:pt idx="8">
                  <c:v>LOS OLMOS SUD</c:v>
                </c:pt>
                <c:pt idx="9">
                  <c:v>JARDIN DEL SUD</c:v>
                </c:pt>
                <c:pt idx="10">
                  <c:v>AVENIDA</c:v>
                </c:pt>
                <c:pt idx="11">
                  <c:v>JARDIN</c:v>
                </c:pt>
                <c:pt idx="12">
                  <c:v>VILLA SALDAN</c:v>
                </c:pt>
                <c:pt idx="13">
                  <c:v>GENERAL PAZ</c:v>
                </c:pt>
                <c:pt idx="14">
                  <c:v>VILLA RIVERA INDARTE</c:v>
                </c:pt>
                <c:pt idx="15">
                  <c:v>CERRO DE LAS ROSAS</c:v>
                </c:pt>
                <c:pt idx="16">
                  <c:v>DUCASSE</c:v>
                </c:pt>
                <c:pt idx="17">
                  <c:v>LOMAS DE SAN MARTIN</c:v>
                </c:pt>
                <c:pt idx="18">
                  <c:v>GUEMES</c:v>
                </c:pt>
                <c:pt idx="19">
                  <c:v>CENTRO</c:v>
                </c:pt>
                <c:pt idx="20">
                  <c:v>GENERAL PUEYRREDON</c:v>
                </c:pt>
                <c:pt idx="21">
                  <c:v>JUNIORS</c:v>
                </c:pt>
                <c:pt idx="22">
                  <c:v>MARECHAL</c:v>
                </c:pt>
                <c:pt idx="23">
                  <c:v>QUEBRADA DE LAS ROSAS</c:v>
                </c:pt>
                <c:pt idx="24">
                  <c:v>CRISOL NORTE</c:v>
                </c:pt>
                <c:pt idx="25">
                  <c:v>PATRIA</c:v>
                </c:pt>
                <c:pt idx="26">
                  <c:v>VILLA GENERAL URQUIZA</c:v>
                </c:pt>
                <c:pt idx="27">
                  <c:v>SAN MARTIN ANEXO</c:v>
                </c:pt>
                <c:pt idx="28">
                  <c:v>VILLA ALBERDI</c:v>
                </c:pt>
                <c:pt idx="29">
                  <c:v>ALTA CORDOBA</c:v>
                </c:pt>
                <c:pt idx="30">
                  <c:v>TEODORO FELS</c:v>
                </c:pt>
                <c:pt idx="31">
                  <c:v>CASEROS</c:v>
                </c:pt>
                <c:pt idx="32">
                  <c:v>ALBERDI</c:v>
                </c:pt>
                <c:pt idx="33">
                  <c:v>OBSERVATORIO</c:v>
                </c:pt>
                <c:pt idx="34">
                  <c:v>MIRADOR DEL CHATEAU</c:v>
                </c:pt>
                <c:pt idx="35">
                  <c:v>OBRERO</c:v>
                </c:pt>
                <c:pt idx="36">
                  <c:v>PASO DE LOS ANDES</c:v>
                </c:pt>
                <c:pt idx="37">
                  <c:v>PROVIDENCIA</c:v>
                </c:pt>
                <c:pt idx="38">
                  <c:v>ALTO ALBERDI</c:v>
                </c:pt>
                <c:pt idx="39">
                  <c:v>BELLA VISTA</c:v>
                </c:pt>
                <c:pt idx="40">
                  <c:v>SAN FERNANDO</c:v>
                </c:pt>
                <c:pt idx="41">
                  <c:v>LOS BOULEVARES</c:v>
                </c:pt>
                <c:pt idx="42">
                  <c:v>VILLA CABRERA</c:v>
                </c:pt>
                <c:pt idx="43">
                  <c:v>SAN MARTIN</c:v>
                </c:pt>
              </c:strCache>
            </c:strRef>
          </c:cat>
          <c:val>
            <c:numRef>
              <c:f>BARRIO.SELECT!$J$6:$J$49</c:f>
              <c:numCache>
                <c:formatCode>#,##0.0</c:formatCode>
                <c:ptCount val="44"/>
                <c:pt idx="0">
                  <c:v>2.3630163933901436</c:v>
                </c:pt>
                <c:pt idx="1">
                  <c:v>2.3507215090747766</c:v>
                </c:pt>
                <c:pt idx="2">
                  <c:v>2.2504273508232098</c:v>
                </c:pt>
                <c:pt idx="3">
                  <c:v>2.108791383176047</c:v>
                </c:pt>
                <c:pt idx="4">
                  <c:v>2.0458302075687067</c:v>
                </c:pt>
                <c:pt idx="5">
                  <c:v>2.0293898408780033</c:v>
                </c:pt>
                <c:pt idx="6">
                  <c:v>1.9766411646021167</c:v>
                </c:pt>
                <c:pt idx="7">
                  <c:v>1.8179415730770434</c:v>
                </c:pt>
                <c:pt idx="8">
                  <c:v>1.7390931565754466</c:v>
                </c:pt>
                <c:pt idx="9">
                  <c:v>1.6913176794075269</c:v>
                </c:pt>
                <c:pt idx="10">
                  <c:v>1.6760293878961399</c:v>
                </c:pt>
                <c:pt idx="11">
                  <c:v>1.6623780248527902</c:v>
                </c:pt>
                <c:pt idx="12">
                  <c:v>1.6532029084394768</c:v>
                </c:pt>
                <c:pt idx="13">
                  <c:v>1.61489405103004</c:v>
                </c:pt>
                <c:pt idx="14">
                  <c:v>1.6144209749778931</c:v>
                </c:pt>
                <c:pt idx="15">
                  <c:v>1.6131823128562197</c:v>
                </c:pt>
                <c:pt idx="16">
                  <c:v>1.5973235645932966</c:v>
                </c:pt>
                <c:pt idx="17">
                  <c:v>1.5697208358090631</c:v>
                </c:pt>
                <c:pt idx="18">
                  <c:v>1.5562055793210565</c:v>
                </c:pt>
                <c:pt idx="19">
                  <c:v>1.5238077714849698</c:v>
                </c:pt>
                <c:pt idx="20">
                  <c:v>1.4547075578588635</c:v>
                </c:pt>
                <c:pt idx="21">
                  <c:v>1.4542072669432233</c:v>
                </c:pt>
                <c:pt idx="22">
                  <c:v>1.4446730305025202</c:v>
                </c:pt>
                <c:pt idx="23">
                  <c:v>1.4149045224207801</c:v>
                </c:pt>
                <c:pt idx="24">
                  <c:v>1.4140088627845333</c:v>
                </c:pt>
                <c:pt idx="25">
                  <c:v>1.3869780226358199</c:v>
                </c:pt>
                <c:pt idx="26">
                  <c:v>1.37504976536775</c:v>
                </c:pt>
                <c:pt idx="27">
                  <c:v>1.3667222667694767</c:v>
                </c:pt>
                <c:pt idx="28">
                  <c:v>1.3591164957650768</c:v>
                </c:pt>
                <c:pt idx="29">
                  <c:v>1.3576429940946266</c:v>
                </c:pt>
                <c:pt idx="30">
                  <c:v>1.3545969827758699</c:v>
                </c:pt>
                <c:pt idx="31">
                  <c:v>1.3177777777777735</c:v>
                </c:pt>
                <c:pt idx="32">
                  <c:v>1.3034251835392934</c:v>
                </c:pt>
                <c:pt idx="33">
                  <c:v>1.2949643831564734</c:v>
                </c:pt>
                <c:pt idx="34">
                  <c:v>1.2521332514785599</c:v>
                </c:pt>
                <c:pt idx="35">
                  <c:v>1.2490751414704599</c:v>
                </c:pt>
                <c:pt idx="36">
                  <c:v>1.2270861680260967</c:v>
                </c:pt>
                <c:pt idx="37">
                  <c:v>1.2026871076921</c:v>
                </c:pt>
                <c:pt idx="38">
                  <c:v>1.1765125269191801</c:v>
                </c:pt>
                <c:pt idx="39">
                  <c:v>1.1346841704718365</c:v>
                </c:pt>
                <c:pt idx="40">
                  <c:v>1.1307085211959</c:v>
                </c:pt>
                <c:pt idx="41">
                  <c:v>1.0596867229396867</c:v>
                </c:pt>
                <c:pt idx="42">
                  <c:v>1.0434401709401677</c:v>
                </c:pt>
                <c:pt idx="43">
                  <c:v>0.95707351193274137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0-4BD1-B7CD-071DDF826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59"/>
        <c:axId val="235806496"/>
        <c:axId val="235807056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F6600"/>
              </a:solidFill>
              <a:ln w="12700">
                <a:solidFill>
                  <a:schemeClr val="bg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800" b="0" i="0" u="none" strike="noStrike" kern="1200" baseline="0">
                    <a:solidFill>
                      <a:srgbClr val="7F7F7F"/>
                    </a:solidFill>
                    <a:latin typeface="Gotham Light" panose="02000603030000020004" pitchFamily="2" charset="0"/>
                    <a:ea typeface="+mn-ea"/>
                    <a:cs typeface="Gotham Medium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BARRIO.SELECT!$H$6:$H$47</c:f>
              <c:strCache>
                <c:ptCount val="42"/>
                <c:pt idx="0">
                  <c:v>COUNTRY JOCKEY CLUB</c:v>
                </c:pt>
                <c:pt idx="1">
                  <c:v>VILLA BELGRANO</c:v>
                </c:pt>
                <c:pt idx="2">
                  <c:v>ESCOBAR</c:v>
                </c:pt>
                <c:pt idx="3">
                  <c:v>AMPLIACION GENERAL ARTIGAS</c:v>
                </c:pt>
                <c:pt idx="4">
                  <c:v>SAN FRANCISCO</c:v>
                </c:pt>
                <c:pt idx="5">
                  <c:v>LAS ROSAS</c:v>
                </c:pt>
                <c:pt idx="6">
                  <c:v>VALLE ESCONDIDO</c:v>
                </c:pt>
                <c:pt idx="7">
                  <c:v>NUEVA CORDOBA</c:v>
                </c:pt>
                <c:pt idx="8">
                  <c:v>LOS OLMOS SUD</c:v>
                </c:pt>
                <c:pt idx="9">
                  <c:v>JARDIN DEL SUD</c:v>
                </c:pt>
                <c:pt idx="10">
                  <c:v>AVENIDA</c:v>
                </c:pt>
                <c:pt idx="11">
                  <c:v>JARDIN</c:v>
                </c:pt>
                <c:pt idx="12">
                  <c:v>VILLA SALDAN</c:v>
                </c:pt>
                <c:pt idx="13">
                  <c:v>GENERAL PAZ</c:v>
                </c:pt>
                <c:pt idx="14">
                  <c:v>VILLA RIVERA INDARTE</c:v>
                </c:pt>
                <c:pt idx="15">
                  <c:v>CERRO DE LAS ROSAS</c:v>
                </c:pt>
                <c:pt idx="16">
                  <c:v>DUCASSE</c:v>
                </c:pt>
                <c:pt idx="17">
                  <c:v>LOMAS DE SAN MARTIN</c:v>
                </c:pt>
                <c:pt idx="18">
                  <c:v>GUEMES</c:v>
                </c:pt>
                <c:pt idx="19">
                  <c:v>CENTRO</c:v>
                </c:pt>
                <c:pt idx="20">
                  <c:v>GENERAL PUEYRREDON</c:v>
                </c:pt>
                <c:pt idx="21">
                  <c:v>JUNIORS</c:v>
                </c:pt>
                <c:pt idx="22">
                  <c:v>MARECHAL</c:v>
                </c:pt>
                <c:pt idx="23">
                  <c:v>QUEBRADA DE LAS ROSAS</c:v>
                </c:pt>
                <c:pt idx="24">
                  <c:v>CRISOL NORTE</c:v>
                </c:pt>
                <c:pt idx="25">
                  <c:v>PATRIA</c:v>
                </c:pt>
                <c:pt idx="26">
                  <c:v>VILLA GENERAL URQUIZA</c:v>
                </c:pt>
                <c:pt idx="27">
                  <c:v>SAN MARTIN ANEXO</c:v>
                </c:pt>
                <c:pt idx="28">
                  <c:v>VILLA ALBERDI</c:v>
                </c:pt>
                <c:pt idx="29">
                  <c:v>ALTA CORDOBA</c:v>
                </c:pt>
                <c:pt idx="30">
                  <c:v>TEODORO FELS</c:v>
                </c:pt>
                <c:pt idx="31">
                  <c:v>CASEROS</c:v>
                </c:pt>
                <c:pt idx="32">
                  <c:v>ALBERDI</c:v>
                </c:pt>
                <c:pt idx="33">
                  <c:v>OBSERVATORIO</c:v>
                </c:pt>
                <c:pt idx="34">
                  <c:v>MIRADOR DEL CHATEAU</c:v>
                </c:pt>
                <c:pt idx="35">
                  <c:v>OBRERO</c:v>
                </c:pt>
                <c:pt idx="36">
                  <c:v>PASO DE LOS ANDES</c:v>
                </c:pt>
                <c:pt idx="37">
                  <c:v>PROVIDENCIA</c:v>
                </c:pt>
                <c:pt idx="38">
                  <c:v>ALTO ALBERDI</c:v>
                </c:pt>
                <c:pt idx="39">
                  <c:v>BELLA VISTA</c:v>
                </c:pt>
                <c:pt idx="40">
                  <c:v>SAN FERNANDO</c:v>
                </c:pt>
                <c:pt idx="41">
                  <c:v>LOS BOULEVARES</c:v>
                </c:pt>
              </c:strCache>
            </c:strRef>
          </c:cat>
          <c:val>
            <c:numRef>
              <c:f>BARRIO.SELECT!$J$6:$J$49</c:f>
              <c:numCache>
                <c:formatCode>#,##0.0</c:formatCode>
                <c:ptCount val="44"/>
                <c:pt idx="0">
                  <c:v>2.3630163933901436</c:v>
                </c:pt>
                <c:pt idx="1">
                  <c:v>2.3507215090747766</c:v>
                </c:pt>
                <c:pt idx="2">
                  <c:v>2.2504273508232098</c:v>
                </c:pt>
                <c:pt idx="3">
                  <c:v>2.108791383176047</c:v>
                </c:pt>
                <c:pt idx="4">
                  <c:v>2.0458302075687067</c:v>
                </c:pt>
                <c:pt idx="5">
                  <c:v>2.0293898408780033</c:v>
                </c:pt>
                <c:pt idx="6">
                  <c:v>1.9766411646021167</c:v>
                </c:pt>
                <c:pt idx="7">
                  <c:v>1.8179415730770434</c:v>
                </c:pt>
                <c:pt idx="8">
                  <c:v>1.7390931565754466</c:v>
                </c:pt>
                <c:pt idx="9">
                  <c:v>1.6913176794075269</c:v>
                </c:pt>
                <c:pt idx="10">
                  <c:v>1.6760293878961399</c:v>
                </c:pt>
                <c:pt idx="11">
                  <c:v>1.6623780248527902</c:v>
                </c:pt>
                <c:pt idx="12">
                  <c:v>1.6532029084394768</c:v>
                </c:pt>
                <c:pt idx="13">
                  <c:v>1.61489405103004</c:v>
                </c:pt>
                <c:pt idx="14">
                  <c:v>1.6144209749778931</c:v>
                </c:pt>
                <c:pt idx="15">
                  <c:v>1.6131823128562197</c:v>
                </c:pt>
                <c:pt idx="16">
                  <c:v>1.5973235645932966</c:v>
                </c:pt>
                <c:pt idx="17">
                  <c:v>1.5697208358090631</c:v>
                </c:pt>
                <c:pt idx="18">
                  <c:v>1.5562055793210565</c:v>
                </c:pt>
                <c:pt idx="19">
                  <c:v>1.5238077714849698</c:v>
                </c:pt>
                <c:pt idx="20">
                  <c:v>1.4547075578588635</c:v>
                </c:pt>
                <c:pt idx="21">
                  <c:v>1.4542072669432233</c:v>
                </c:pt>
                <c:pt idx="22">
                  <c:v>1.4446730305025202</c:v>
                </c:pt>
                <c:pt idx="23">
                  <c:v>1.4149045224207801</c:v>
                </c:pt>
                <c:pt idx="24">
                  <c:v>1.4140088627845333</c:v>
                </c:pt>
                <c:pt idx="25">
                  <c:v>1.3869780226358199</c:v>
                </c:pt>
                <c:pt idx="26">
                  <c:v>1.37504976536775</c:v>
                </c:pt>
                <c:pt idx="27">
                  <c:v>1.3667222667694767</c:v>
                </c:pt>
                <c:pt idx="28">
                  <c:v>1.3591164957650768</c:v>
                </c:pt>
                <c:pt idx="29">
                  <c:v>1.3576429940946266</c:v>
                </c:pt>
                <c:pt idx="30">
                  <c:v>1.3545969827758699</c:v>
                </c:pt>
                <c:pt idx="31">
                  <c:v>1.3177777777777735</c:v>
                </c:pt>
                <c:pt idx="32">
                  <c:v>1.3034251835392934</c:v>
                </c:pt>
                <c:pt idx="33">
                  <c:v>1.2949643831564734</c:v>
                </c:pt>
                <c:pt idx="34">
                  <c:v>1.2521332514785599</c:v>
                </c:pt>
                <c:pt idx="35">
                  <c:v>1.2490751414704599</c:v>
                </c:pt>
                <c:pt idx="36">
                  <c:v>1.2270861680260967</c:v>
                </c:pt>
                <c:pt idx="37">
                  <c:v>1.2026871076921</c:v>
                </c:pt>
                <c:pt idx="38">
                  <c:v>1.1765125269191801</c:v>
                </c:pt>
                <c:pt idx="39">
                  <c:v>1.1346841704718365</c:v>
                </c:pt>
                <c:pt idx="40">
                  <c:v>1.1307085211959</c:v>
                </c:pt>
                <c:pt idx="41">
                  <c:v>1.0596867229396867</c:v>
                </c:pt>
                <c:pt idx="42">
                  <c:v>1.0434401709401677</c:v>
                </c:pt>
                <c:pt idx="43">
                  <c:v>0.95707351193274137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D0-4BD1-B7CD-071DDF826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806496"/>
        <c:axId val="235807056"/>
      </c:lineChart>
      <c:catAx>
        <c:axId val="23580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es-AR" sz="800" b="0" i="0" u="none" strike="noStrike" kern="1200" baseline="0">
                <a:solidFill>
                  <a:srgbClr val="7F7F7F"/>
                </a:solidFill>
                <a:latin typeface="Gotham Medium"/>
                <a:ea typeface="+mn-ea"/>
                <a:cs typeface="Gotham Medium"/>
              </a:defRPr>
            </a:pPr>
            <a:endParaRPr lang="en-US"/>
          </a:p>
        </c:txPr>
        <c:crossAx val="235807056"/>
        <c:crosses val="autoZero"/>
        <c:auto val="1"/>
        <c:lblAlgn val="ctr"/>
        <c:lblOffset val="100"/>
        <c:noMultiLvlLbl val="0"/>
      </c:catAx>
      <c:valAx>
        <c:axId val="235807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580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  <a:alpha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OFERTA!$K$21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A-4F04-AD7D-101B6279A17B}"/>
            </c:ext>
          </c:extLst>
        </c:ser>
        <c:ser>
          <c:idx val="1"/>
          <c:order val="1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OFERTA!$K$22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A-4F04-AD7D-101B6279A17B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OFERTA!$K$23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A-4F04-AD7D-101B6279A17B}"/>
            </c:ext>
          </c:extLst>
        </c:ser>
        <c:ser>
          <c:idx val="3"/>
          <c:order val="3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OFERTA!$K$24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CA-4F04-AD7D-101B6279A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079744"/>
        <c:axId val="98875504"/>
      </c:barChart>
      <c:catAx>
        <c:axId val="99079744"/>
        <c:scaling>
          <c:orientation val="minMax"/>
        </c:scaling>
        <c:delete val="1"/>
        <c:axPos val="l"/>
        <c:majorTickMark val="none"/>
        <c:minorTickMark val="none"/>
        <c:tickLblPos val="nextTo"/>
        <c:crossAx val="98875504"/>
        <c:crosses val="autoZero"/>
        <c:auto val="1"/>
        <c:lblAlgn val="ctr"/>
        <c:lblOffset val="100"/>
        <c:noMultiLvlLbl val="0"/>
      </c:catAx>
      <c:valAx>
        <c:axId val="98875504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9907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[1]OFERTA!$D$16</c:f>
              <c:numCache>
                <c:formatCode>0%</c:formatCode>
                <c:ptCount val="1"/>
                <c:pt idx="0">
                  <c:v>0.27051871306631647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9-4301-8F1A-88F841D17A65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[1]OFERTA!$D$17</c:f>
              <c:numCache>
                <c:formatCode>0%</c:formatCode>
                <c:ptCount val="1"/>
                <c:pt idx="0">
                  <c:v>0.33125410374261327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9-4301-8F1A-88F841D17A65}"/>
            </c:ext>
          </c:extLst>
        </c:ser>
        <c:ser>
          <c:idx val="2"/>
          <c:order val="2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[1]OFERTA!$D$18</c:f>
              <c:numCache>
                <c:formatCode>0%</c:formatCode>
                <c:ptCount val="1"/>
                <c:pt idx="0">
                  <c:v>0.39822718319107031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9-4301-8F1A-88F841D17A6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[1]OFERTA!$D$19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D49-4301-8F1A-88F841D17A6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ANTIGUEDAD!$M$10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BD49-4301-8F1A-88F841D1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994960"/>
        <c:axId val="99986000"/>
      </c:barChart>
      <c:catAx>
        <c:axId val="99994960"/>
        <c:scaling>
          <c:orientation val="minMax"/>
        </c:scaling>
        <c:delete val="1"/>
        <c:axPos val="l"/>
        <c:majorTickMark val="none"/>
        <c:minorTickMark val="none"/>
        <c:tickLblPos val="nextTo"/>
        <c:crossAx val="99986000"/>
        <c:crosses val="autoZero"/>
        <c:auto val="1"/>
        <c:lblAlgn val="ctr"/>
        <c:lblOffset val="100"/>
        <c:noMultiLvlLbl val="0"/>
      </c:catAx>
      <c:valAx>
        <c:axId val="9998600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999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MONEDA2!$I$6</c:f>
              <c:numCache>
                <c:formatCode>0%</c:formatCode>
                <c:ptCount val="1"/>
                <c:pt idx="0">
                  <c:v>5.7164634146341466E-2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D-47FB-A675-4FDB7187A6C9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MONEDA2!$I$7</c:f>
              <c:numCache>
                <c:formatCode>0%</c:formatCode>
                <c:ptCount val="1"/>
                <c:pt idx="0">
                  <c:v>0.94283536585365857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D-47FB-A675-4FDB7187A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24576"/>
        <c:axId val="236525136"/>
      </c:barChart>
      <c:catAx>
        <c:axId val="236524576"/>
        <c:scaling>
          <c:orientation val="minMax"/>
        </c:scaling>
        <c:delete val="1"/>
        <c:axPos val="l"/>
        <c:majorTickMark val="none"/>
        <c:minorTickMark val="none"/>
        <c:tickLblPos val="nextTo"/>
        <c:crossAx val="236525136"/>
        <c:crosses val="autoZero"/>
        <c:auto val="1"/>
        <c:lblAlgn val="ctr"/>
        <c:lblOffset val="100"/>
        <c:noMultiLvlLbl val="0"/>
      </c:catAx>
      <c:valAx>
        <c:axId val="236525136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65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MONEDA2!$M$6</c:f>
              <c:numCache>
                <c:formatCode>0%</c:formatCode>
                <c:ptCount val="1"/>
                <c:pt idx="0">
                  <c:v>0.41560975609756096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4F3-BE13-F968AD95BF39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MONEDA2!$M$7</c:f>
              <c:numCache>
                <c:formatCode>0%</c:formatCode>
                <c:ptCount val="1"/>
                <c:pt idx="0">
                  <c:v>0.58439024390243899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8-44F3-BE13-F968AD95B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527936"/>
        <c:axId val="236528496"/>
      </c:barChart>
      <c:catAx>
        <c:axId val="236527936"/>
        <c:scaling>
          <c:orientation val="minMax"/>
        </c:scaling>
        <c:delete val="1"/>
        <c:axPos val="l"/>
        <c:majorTickMark val="none"/>
        <c:minorTickMark val="none"/>
        <c:tickLblPos val="nextTo"/>
        <c:crossAx val="236528496"/>
        <c:crosses val="autoZero"/>
        <c:auto val="1"/>
        <c:lblAlgn val="ctr"/>
        <c:lblOffset val="100"/>
        <c:noMultiLvlLbl val="0"/>
      </c:catAx>
      <c:valAx>
        <c:axId val="236528496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65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FF6600">
                <a:alpha val="4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MONEDA2!$E$6</c:f>
              <c:numCache>
                <c:formatCode>0%</c:formatCode>
                <c:ptCount val="1"/>
                <c:pt idx="0">
                  <c:v>0.14215985356924954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E-46C4-9CEE-86987A4B2B6C}"/>
            </c:ext>
          </c:extLst>
        </c:ser>
        <c:ser>
          <c:idx val="1"/>
          <c:order val="1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s-AR" sz="950" b="0" i="0" u="none" strike="noStrike" kern="1200" baseline="0">
                    <a:solidFill>
                      <a:schemeClr val="bg1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MONEDA2!$E$7</c:f>
              <c:numCache>
                <c:formatCode>0%</c:formatCode>
                <c:ptCount val="1"/>
                <c:pt idx="0">
                  <c:v>0.85784014643075046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E-46C4-9CEE-86987A4B2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765136"/>
        <c:axId val="236765696"/>
      </c:barChart>
      <c:catAx>
        <c:axId val="236765136"/>
        <c:scaling>
          <c:orientation val="minMax"/>
        </c:scaling>
        <c:delete val="1"/>
        <c:axPos val="l"/>
        <c:majorTickMark val="none"/>
        <c:minorTickMark val="none"/>
        <c:tickLblPos val="nextTo"/>
        <c:crossAx val="236765696"/>
        <c:crosses val="autoZero"/>
        <c:auto val="1"/>
        <c:lblAlgn val="ctr"/>
        <c:lblOffset val="100"/>
        <c:noMultiLvlLbl val="0"/>
      </c:catAx>
      <c:valAx>
        <c:axId val="236765696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23676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FF660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F-4DBA-A78D-0A3F8F1A9E6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F-4DBA-A78D-0A3F8F1A9E6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F-4DBA-A78D-0A3F8F1A9E6F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F-4DBA-A78D-0A3F8F1A9E6F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EF-4DBA-A78D-0A3F8F1A9E6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2-498A-A640-CA3872E7A507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0-4A48-86B2-EC02715938C5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4-4AFA-848B-E636CC0C7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DINAMICA!$L$12:$L$40</c:f>
              <c:numCache>
                <c:formatCode>0%</c:formatCode>
                <c:ptCount val="29"/>
                <c:pt idx="0">
                  <c:v>0.28242964996568293</c:v>
                </c:pt>
                <c:pt idx="1">
                  <c:v>0.30211382113821139</c:v>
                </c:pt>
                <c:pt idx="2">
                  <c:v>0.31352253756260434</c:v>
                </c:pt>
                <c:pt idx="3">
                  <c:v>0.31671251719394772</c:v>
                </c:pt>
                <c:pt idx="4">
                  <c:v>0.31938325991189426</c:v>
                </c:pt>
                <c:pt idx="5">
                  <c:v>0.29120654396728018</c:v>
                </c:pt>
                <c:pt idx="6">
                  <c:v>0.31960359244348097</c:v>
                </c:pt>
                <c:pt idx="7">
                  <c:v>0.34465565596759112</c:v>
                </c:pt>
                <c:pt idx="8">
                  <c:v>0.37381660806058969</c:v>
                </c:pt>
                <c:pt idx="9">
                  <c:v>0.36534735676722946</c:v>
                </c:pt>
                <c:pt idx="10">
                  <c:v>0.39507439712673165</c:v>
                </c:pt>
                <c:pt idx="11">
                  <c:v>0.38846457729786676</c:v>
                </c:pt>
                <c:pt idx="12">
                  <c:v>0.38877174486030575</c:v>
                </c:pt>
                <c:pt idx="13">
                  <c:v>0.44831975560081466</c:v>
                </c:pt>
                <c:pt idx="14">
                  <c:v>0.50485933503836322</c:v>
                </c:pt>
                <c:pt idx="15">
                  <c:v>0.53664241164241167</c:v>
                </c:pt>
                <c:pt idx="16">
                  <c:v>0.59751340809361286</c:v>
                </c:pt>
                <c:pt idx="17">
                  <c:v>0.65831102458018986</c:v>
                </c:pt>
                <c:pt idx="18">
                  <c:v>0.70757180156657962</c:v>
                </c:pt>
                <c:pt idx="19">
                  <c:v>0.74466620784583615</c:v>
                </c:pt>
                <c:pt idx="20">
                  <c:v>0.80437886720609231</c:v>
                </c:pt>
                <c:pt idx="21">
                  <c:v>0.85304574543730738</c:v>
                </c:pt>
                <c:pt idx="22">
                  <c:v>0.83270361041141894</c:v>
                </c:pt>
                <c:pt idx="23">
                  <c:v>0.89371101871101866</c:v>
                </c:pt>
                <c:pt idx="24">
                  <c:v>0.89118525896414347</c:v>
                </c:pt>
                <c:pt idx="25">
                  <c:v>0.89903489235337786</c:v>
                </c:pt>
                <c:pt idx="26">
                  <c:v>0.91015716631480181</c:v>
                </c:pt>
                <c:pt idx="27">
                  <c:v>0.9164727780362959</c:v>
                </c:pt>
                <c:pt idx="28">
                  <c:v>0.92158818834796485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EF-4DBA-A78D-0A3F8F1A9E6F}"/>
            </c:ext>
          </c:extLst>
        </c:ser>
        <c:ser>
          <c:idx val="1"/>
          <c:order val="1"/>
          <c:spPr>
            <a:solidFill>
              <a:srgbClr val="FF6600">
                <a:alpha val="24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EF-4DBA-A78D-0A3F8F1A9E6F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EF-4DBA-A78D-0A3F8F1A9E6F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EF-4DBA-A78D-0A3F8F1A9E6F}"/>
                </c:ext>
              </c:extLst>
            </c:dLbl>
            <c:dLbl>
              <c:idx val="1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EF-4DBA-A78D-0A3F8F1A9E6F}"/>
                </c:ext>
              </c:extLst>
            </c:dLbl>
            <c:dLbl>
              <c:idx val="2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EF-4DBA-A78D-0A3F8F1A9E6F}"/>
                </c:ext>
              </c:extLst>
            </c:dLbl>
            <c:dLbl>
              <c:idx val="2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0-4A48-86B2-EC02715938C5}"/>
                </c:ext>
              </c:extLst>
            </c:dLbl>
            <c:dLbl>
              <c:idx val="2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14-4AFA-848B-E636CC0C7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950" b="0" i="0" u="none" strike="noStrike" kern="1200" baseline="0">
                    <a:solidFill>
                      <a:srgbClr val="7F7F7F"/>
                    </a:solidFill>
                    <a:latin typeface="Gotham Medium"/>
                    <a:ea typeface="+mn-ea"/>
                    <a:cs typeface="Gotham Medium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DINAMICA!$M$12:$M$40</c:f>
              <c:numCache>
                <c:formatCode>0%</c:formatCode>
                <c:ptCount val="29"/>
                <c:pt idx="0">
                  <c:v>0.71757035003431713</c:v>
                </c:pt>
                <c:pt idx="1">
                  <c:v>0.69788617886178861</c:v>
                </c:pt>
                <c:pt idx="2">
                  <c:v>0.68647746243739571</c:v>
                </c:pt>
                <c:pt idx="3">
                  <c:v>0.68328748280605223</c:v>
                </c:pt>
                <c:pt idx="4">
                  <c:v>0.68061674008810569</c:v>
                </c:pt>
                <c:pt idx="5">
                  <c:v>0.70879345603271982</c:v>
                </c:pt>
                <c:pt idx="6">
                  <c:v>0.68039640755651909</c:v>
                </c:pt>
                <c:pt idx="7">
                  <c:v>0.65534434403240882</c:v>
                </c:pt>
                <c:pt idx="8">
                  <c:v>0.62618339193941031</c:v>
                </c:pt>
                <c:pt idx="9">
                  <c:v>0.6346526432327706</c:v>
                </c:pt>
                <c:pt idx="10">
                  <c:v>0.60492560287326835</c:v>
                </c:pt>
                <c:pt idx="11">
                  <c:v>0.61153542270213324</c:v>
                </c:pt>
                <c:pt idx="12">
                  <c:v>0.61122825513969425</c:v>
                </c:pt>
                <c:pt idx="13">
                  <c:v>0.55168024439918528</c:v>
                </c:pt>
                <c:pt idx="14">
                  <c:v>0.49514066496163683</c:v>
                </c:pt>
                <c:pt idx="15">
                  <c:v>0.46335758835758833</c:v>
                </c:pt>
                <c:pt idx="16">
                  <c:v>0.40248659190638714</c:v>
                </c:pt>
                <c:pt idx="17">
                  <c:v>0.34168897541981019</c:v>
                </c:pt>
                <c:pt idx="18">
                  <c:v>0.29242819843342038</c:v>
                </c:pt>
                <c:pt idx="19">
                  <c:v>0.2553337921541638</c:v>
                </c:pt>
                <c:pt idx="20">
                  <c:v>0.19562113279390766</c:v>
                </c:pt>
                <c:pt idx="21">
                  <c:v>0.14695425456269259</c:v>
                </c:pt>
                <c:pt idx="22">
                  <c:v>0.16729638958858103</c:v>
                </c:pt>
                <c:pt idx="23">
                  <c:v>0.10628898128898129</c:v>
                </c:pt>
                <c:pt idx="24">
                  <c:v>0.10881474103585657</c:v>
                </c:pt>
                <c:pt idx="25">
                  <c:v>0.10096510764662213</c:v>
                </c:pt>
                <c:pt idx="26">
                  <c:v>8.9842833685198215E-2</c:v>
                </c:pt>
                <c:pt idx="27">
                  <c:v>8.3527221963704046E-2</c:v>
                </c:pt>
                <c:pt idx="28">
                  <c:v>7.8411811652035118E-2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EF-4DBA-A78D-0A3F8F1A9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36768496"/>
        <c:axId val="236769056"/>
      </c:barChart>
      <c:dateAx>
        <c:axId val="236768496"/>
        <c:scaling>
          <c:orientation val="minMax"/>
        </c:scaling>
        <c:delete val="0"/>
        <c:axPos val="b"/>
        <c:numFmt formatCode="[$-C0A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AR" sz="950" b="0" i="0" u="none" strike="noStrike" kern="1200" baseline="0">
                <a:solidFill>
                  <a:srgbClr val="7F7F7F"/>
                </a:solidFill>
                <a:latin typeface="Gotham Light" panose="02000603030000020004" pitchFamily="2" charset="0"/>
                <a:ea typeface="+mn-ea"/>
                <a:cs typeface="Gotham Medium"/>
              </a:defRPr>
            </a:pPr>
            <a:endParaRPr lang="en-US"/>
          </a:p>
        </c:txPr>
        <c:crossAx val="236769056"/>
        <c:crosses val="autoZero"/>
        <c:auto val="1"/>
        <c:lblOffset val="100"/>
        <c:baseTimeUnit val="months"/>
        <c:majorUnit val="2"/>
        <c:majorTimeUnit val="months"/>
      </c:dateAx>
      <c:valAx>
        <c:axId val="236769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76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22267337862782E-2"/>
          <c:y val="0.10623191224508206"/>
          <c:w val="0.92767233598017573"/>
          <c:h val="0.78725627302292289"/>
        </c:manualLayout>
      </c:layout>
      <c:lineChart>
        <c:grouping val="standard"/>
        <c:varyColors val="0"/>
        <c:ser>
          <c:idx val="1"/>
          <c:order val="0"/>
          <c:tx>
            <c:v>DEPTOS DE POZO</c:v>
          </c:tx>
          <c:spPr>
            <a:ln w="28575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24-4140-9784-28AE3F9CE332}"/>
                </c:ext>
              </c:extLst>
            </c:dLbl>
            <c:dLbl>
              <c:idx val="2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6A-41F0-851B-6BD05E6C9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 b="0">
                    <a:solidFill>
                      <a:schemeClr val="bg1">
                        <a:lumMod val="50000"/>
                      </a:schemeClr>
                    </a:solidFill>
                    <a:latin typeface="Gotham Medium" panose="02000603030000020004" pitchFamily="2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DINAMICA!$W$12:$W$40</c:f>
              <c:numCache>
                <c:formatCode>#,##0</c:formatCode>
                <c:ptCount val="29"/>
                <c:pt idx="0">
                  <c:v>1254.547965</c:v>
                </c:pt>
                <c:pt idx="1">
                  <c:v>1322.49244</c:v>
                </c:pt>
                <c:pt idx="2">
                  <c:v>1377.6619020000001</c:v>
                </c:pt>
                <c:pt idx="3">
                  <c:v>1405.10591</c:v>
                </c:pt>
                <c:pt idx="4">
                  <c:v>1469.36284</c:v>
                </c:pt>
                <c:pt idx="5">
                  <c:v>1464.4149520000001</c:v>
                </c:pt>
                <c:pt idx="6">
                  <c:v>1397.360009</c:v>
                </c:pt>
                <c:pt idx="7">
                  <c:v>1403.711894</c:v>
                </c:pt>
                <c:pt idx="8">
                  <c:v>1494.3854429999999</c:v>
                </c:pt>
                <c:pt idx="9">
                  <c:v>1506.5923270000001</c:v>
                </c:pt>
                <c:pt idx="10">
                  <c:v>1683.5396049999999</c:v>
                </c:pt>
                <c:pt idx="11">
                  <c:v>1755.423554</c:v>
                </c:pt>
                <c:pt idx="12">
                  <c:v>1640.3476619999999</c:v>
                </c:pt>
                <c:pt idx="13">
                  <c:v>1649.128207</c:v>
                </c:pt>
                <c:pt idx="14">
                  <c:v>1691.3602490000001</c:v>
                </c:pt>
                <c:pt idx="15">
                  <c:v>1719.24775</c:v>
                </c:pt>
                <c:pt idx="16">
                  <c:v>1549.9562069999999</c:v>
                </c:pt>
                <c:pt idx="17">
                  <c:v>1513.482499</c:v>
                </c:pt>
                <c:pt idx="18">
                  <c:v>1542.598671</c:v>
                </c:pt>
                <c:pt idx="19">
                  <c:v>1547.6697770000001</c:v>
                </c:pt>
                <c:pt idx="20">
                  <c:v>1483.3927839999999</c:v>
                </c:pt>
                <c:pt idx="21">
                  <c:v>1556.826239</c:v>
                </c:pt>
                <c:pt idx="22">
                  <c:v>1602.885387</c:v>
                </c:pt>
                <c:pt idx="23">
                  <c:v>1579.8022119999998</c:v>
                </c:pt>
                <c:pt idx="24">
                  <c:v>1589.3325139209298</c:v>
                </c:pt>
                <c:pt idx="25">
                  <c:v>1571.38879316404</c:v>
                </c:pt>
                <c:pt idx="26">
                  <c:v>1616.5244176129099</c:v>
                </c:pt>
                <c:pt idx="27">
                  <c:v>1562.3057041868403</c:v>
                </c:pt>
                <c:pt idx="28">
                  <c:v>1565.8983129999999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24-4140-9784-28AE3F9CE332}"/>
            </c:ext>
          </c:extLst>
        </c:ser>
        <c:ser>
          <c:idx val="0"/>
          <c:order val="1"/>
          <c:tx>
            <c:v>DEPTOS ESTRENAR Y USADOS</c:v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24-4140-9784-28AE3F9CE332}"/>
                </c:ext>
              </c:extLst>
            </c:dLbl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424-4140-9784-28AE3F9CE332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50" b="1">
                      <a:solidFill>
                        <a:srgbClr val="FF6600"/>
                      </a:solidFill>
                      <a:latin typeface="Gotham Medium" panose="02000603030000020004" pitchFamily="2" charset="0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424-4140-9784-28AE3F9CE33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8-4AAA-A6AD-AE6C5BFE67BB}"/>
                </c:ext>
              </c:extLst>
            </c:dLbl>
            <c:dLbl>
              <c:idx val="2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6A-41F0-851B-6BD05E6C9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>
                    <a:solidFill>
                      <a:srgbClr val="FF6600"/>
                    </a:solidFill>
                    <a:latin typeface="Gotham Medium" panose="02000603030000020004" pitchFamily="2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DINAMICA!$C$12:$C$40</c:f>
              <c:numCache>
                <c:formatCode>[$-C0A]mmm\-yy;@</c:formatCode>
                <c:ptCount val="2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</c:numCache>
            </c:numRef>
          </c:cat>
          <c:val>
            <c:numRef>
              <c:f>DINAMICA!$O$12:$O$40</c:f>
              <c:numCache>
                <c:formatCode>#,##0</c:formatCode>
                <c:ptCount val="29"/>
                <c:pt idx="0">
                  <c:v>1365.9271500702466</c:v>
                </c:pt>
                <c:pt idx="1">
                  <c:v>1385.5984898225147</c:v>
                </c:pt>
                <c:pt idx="2">
                  <c:v>1393.740770514479</c:v>
                </c:pt>
                <c:pt idx="3">
                  <c:v>1421.1618972691683</c:v>
                </c:pt>
                <c:pt idx="4">
                  <c:v>1433.4437526937659</c:v>
                </c:pt>
                <c:pt idx="5">
                  <c:v>1446.0694690366633</c:v>
                </c:pt>
                <c:pt idx="6">
                  <c:v>1456.4293848799068</c:v>
                </c:pt>
                <c:pt idx="7">
                  <c:v>1480.6057718776947</c:v>
                </c:pt>
                <c:pt idx="8">
                  <c:v>1524.2965966112129</c:v>
                </c:pt>
                <c:pt idx="9">
                  <c:v>1555.1494558329309</c:v>
                </c:pt>
                <c:pt idx="10">
                  <c:v>1564.2675244864063</c:v>
                </c:pt>
                <c:pt idx="11">
                  <c:v>1547.016002388031</c:v>
                </c:pt>
                <c:pt idx="12">
                  <c:v>1515.9615686304699</c:v>
                </c:pt>
                <c:pt idx="13">
                  <c:v>1508.8110781111648</c:v>
                </c:pt>
                <c:pt idx="14">
                  <c:v>1510.7858556241954</c:v>
                </c:pt>
                <c:pt idx="15">
                  <c:v>1544.0269823288288</c:v>
                </c:pt>
                <c:pt idx="16">
                  <c:v>1545.8933245846204</c:v>
                </c:pt>
                <c:pt idx="17">
                  <c:v>1537.7107455039818</c:v>
                </c:pt>
                <c:pt idx="18">
                  <c:v>1524.2547319043999</c:v>
                </c:pt>
                <c:pt idx="19">
                  <c:v>1525.9812343212354</c:v>
                </c:pt>
                <c:pt idx="20">
                  <c:v>1537.7736150099024</c:v>
                </c:pt>
                <c:pt idx="21">
                  <c:v>1537.0604009580197</c:v>
                </c:pt>
                <c:pt idx="22">
                  <c:v>1549.2840041944983</c:v>
                </c:pt>
                <c:pt idx="23">
                  <c:v>1553.5510491499354</c:v>
                </c:pt>
                <c:pt idx="24">
                  <c:v>1558.1219714315541</c:v>
                </c:pt>
                <c:pt idx="25">
                  <c:v>1565.9933885067842</c:v>
                </c:pt>
                <c:pt idx="26">
                  <c:v>1564.2795940066301</c:v>
                </c:pt>
                <c:pt idx="27">
                  <c:v>1559.7103408004923</c:v>
                </c:pt>
                <c:pt idx="28">
                  <c:v>1552.7733505089602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424-4140-9784-28AE3F9CE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092544"/>
        <c:axId val="228094336"/>
      </c:lineChart>
      <c:dateAx>
        <c:axId val="228092544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50">
                <a:solidFill>
                  <a:schemeClr val="bg1">
                    <a:lumMod val="50000"/>
                  </a:schemeClr>
                </a:solidFill>
                <a:latin typeface="Gotham Light" panose="02000603030000020004" pitchFamily="2" charset="0"/>
              </a:defRPr>
            </a:pPr>
            <a:endParaRPr lang="en-US"/>
          </a:p>
        </c:txPr>
        <c:crossAx val="228094336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228094336"/>
        <c:scaling>
          <c:orientation val="minMax"/>
          <c:max val="2100"/>
          <c:min val="800"/>
        </c:scaling>
        <c:delete val="1"/>
        <c:axPos val="l"/>
        <c:numFmt formatCode="#,##0" sourceLinked="1"/>
        <c:majorTickMark val="out"/>
        <c:minorTickMark val="none"/>
        <c:tickLblPos val="nextTo"/>
        <c:crossAx val="228092544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1.7800311341928565E-2"/>
          <c:y val="2.9895712312382153E-2"/>
          <c:w val="0.53910251858053493"/>
          <c:h val="0.15721128530613407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9548213432358592"/>
          <c:y val="3.4207494896471277E-2"/>
          <c:w val="0.53513937911771992"/>
          <c:h val="0.93230888937877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AR"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Medium" panose="0200060303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REGIONES!$C$43:$C$50</c:f>
              <c:strCache>
                <c:ptCount val="8"/>
                <c:pt idx="0">
                  <c:v>VILLA EL LIBERTADOR</c:v>
                </c:pt>
                <c:pt idx="1">
                  <c:v>ARGUELLO</c:v>
                </c:pt>
                <c:pt idx="2">
                  <c:v>CENTRAL</c:v>
                </c:pt>
                <c:pt idx="3">
                  <c:v>PUEYRREDON</c:v>
                </c:pt>
                <c:pt idx="4">
                  <c:v>MEDIA CORDOBA</c:v>
                </c:pt>
                <c:pt idx="5">
                  <c:v>RUTA 20</c:v>
                </c:pt>
                <c:pt idx="6">
                  <c:v>COLON</c:v>
                </c:pt>
                <c:pt idx="7">
                  <c:v>CENTRO AMERICA</c:v>
                </c:pt>
              </c:strCache>
            </c:strRef>
          </c:cat>
          <c:val>
            <c:numRef>
              <c:f>REGIONES!$H$43:$H$50</c:f>
              <c:numCache>
                <c:formatCode>#,##0</c:formatCode>
                <c:ptCount val="8"/>
                <c:pt idx="0">
                  <c:v>1651.535265404</c:v>
                </c:pt>
                <c:pt idx="1">
                  <c:v>1631.7037798570725</c:v>
                </c:pt>
                <c:pt idx="2">
                  <c:v>1603.2291533422749</c:v>
                </c:pt>
                <c:pt idx="3">
                  <c:v>1563.603126584755</c:v>
                </c:pt>
                <c:pt idx="4">
                  <c:v>1552.7733505089602</c:v>
                </c:pt>
                <c:pt idx="5">
                  <c:v>1546.0222916079399</c:v>
                </c:pt>
                <c:pt idx="6">
                  <c:v>1357.45610423843</c:v>
                </c:pt>
                <c:pt idx="7">
                  <c:v>1343.6761033715875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C-4159-92CF-043EAB78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236948736"/>
        <c:axId val="236949296"/>
      </c:barChart>
      <c:catAx>
        <c:axId val="236948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s-AR" sz="9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 Medium" panose="02000603030000020004" pitchFamily="2" charset="0"/>
                <a:ea typeface="+mn-ea"/>
                <a:cs typeface="+mn-cs"/>
              </a:defRPr>
            </a:pPr>
            <a:endParaRPr lang="en-US"/>
          </a:p>
        </c:txPr>
        <c:crossAx val="236949296"/>
        <c:crosses val="autoZero"/>
        <c:auto val="1"/>
        <c:lblAlgn val="ctr"/>
        <c:lblOffset val="100"/>
        <c:noMultiLvlLbl val="0"/>
      </c:catAx>
      <c:valAx>
        <c:axId val="23694929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36948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chemeClr val="bg1">
              <a:lumMod val="50000"/>
            </a:schemeClr>
          </a:solidFill>
          <a:latin typeface="Montserrat" panose="00000500000000000000" pitchFamily="2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7217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1pPr>
    <a:lvl2pPr marL="48888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2pPr>
    <a:lvl3pPr marL="97776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3pPr>
    <a:lvl4pPr marL="146665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4pPr>
    <a:lvl5pPr marL="1955536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5pPr>
    <a:lvl6pPr marL="2444420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6pPr>
    <a:lvl7pPr marL="2933304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7pPr>
    <a:lvl8pPr marL="3422188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8pPr>
    <a:lvl9pPr marL="3911072" algn="l" defTabSz="977768" rtl="0" eaLnBrk="1" latinLnBrk="0" hangingPunct="1">
      <a:defRPr sz="12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25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75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lIns="92425" tIns="92425" rIns="92425" bIns="92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162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3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1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29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70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92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2431" tIns="92431" rIns="92431" bIns="92431" anchor="ctr" anchorCtr="0">
            <a:noAutofit/>
          </a:bodyPr>
          <a:lstStyle/>
          <a:p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-244475" y="744538"/>
            <a:ext cx="72866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58428" y="1604722"/>
            <a:ext cx="8595519" cy="1107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16857" y="2927245"/>
            <a:ext cx="7078661" cy="1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3"/>
              </a:spcBef>
              <a:buClr>
                <a:srgbClr val="888888"/>
              </a:buClr>
              <a:buFont typeface="Arial"/>
              <a:buNone/>
              <a:defRPr sz="321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ctr" rtl="0">
              <a:spcBef>
                <a:spcPts val="562"/>
              </a:spcBef>
              <a:buClr>
                <a:srgbClr val="888888"/>
              </a:buClr>
              <a:buFont typeface="Arial"/>
              <a:buNone/>
              <a:defRPr sz="28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ctr" rtl="0">
              <a:spcBef>
                <a:spcPts val="482"/>
              </a:spcBef>
              <a:buClr>
                <a:srgbClr val="888888"/>
              </a:buClr>
              <a:buFont typeface="Arial"/>
              <a:buNone/>
              <a:defRPr sz="241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ctr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265281" y="1273058"/>
            <a:ext cx="4407664" cy="2275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630444" y="-917955"/>
            <a:ext cx="4407664" cy="6657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98807" y="3319457"/>
            <a:ext cx="8595519" cy="1025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98807" y="2189454"/>
            <a:ext cx="8595519" cy="1129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2"/>
              </a:spcBef>
              <a:buClr>
                <a:srgbClr val="888888"/>
              </a:buClr>
              <a:buFont typeface="Arial"/>
              <a:buNone/>
              <a:defRPr sz="20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362"/>
              </a:spcBef>
              <a:buClr>
                <a:srgbClr val="888888"/>
              </a:buClr>
              <a:buFont typeface="Arial"/>
              <a:buNone/>
              <a:defRPr sz="180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21"/>
              </a:spcBef>
              <a:buClr>
                <a:srgbClr val="888888"/>
              </a:buClr>
              <a:buFont typeface="Arial"/>
              <a:buNone/>
              <a:defRPr sz="16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4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140458" y="1205336"/>
            <a:ext cx="446629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65810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•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33923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–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–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»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5619" y="1156309"/>
            <a:ext cx="4467957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5619" y="1638204"/>
            <a:ext cx="4467957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136946" y="1156309"/>
            <a:ext cx="4469948" cy="481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362"/>
              </a:spcBef>
              <a:buClr>
                <a:schemeClr val="dk1"/>
              </a:buClr>
              <a:buFont typeface="Arial"/>
              <a:buNone/>
              <a:defRPr sz="180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321"/>
              </a:spcBef>
              <a:buClr>
                <a:schemeClr val="dk1"/>
              </a:buClr>
              <a:buFont typeface="Arial"/>
              <a:buNone/>
              <a:defRPr sz="16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5136946" y="1638204"/>
            <a:ext cx="4469948" cy="2976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91319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59433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114791" algn="l" rtl="0">
              <a:spcBef>
                <a:spcPts val="362"/>
              </a:spcBef>
              <a:buClr>
                <a:schemeClr val="dk1"/>
              </a:buClr>
              <a:buSzPct val="100000"/>
              <a:buFont typeface="Arial"/>
              <a:buChar char="•"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–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»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27546" algn="l" rtl="0">
              <a:spcBef>
                <a:spcPts val="321"/>
              </a:spcBef>
              <a:buClr>
                <a:schemeClr val="dk1"/>
              </a:buClr>
              <a:buSzPct val="100000"/>
              <a:buFont typeface="Arial"/>
              <a:buChar char="•"/>
              <a:defRPr sz="16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5619" y="205672"/>
            <a:ext cx="3326997" cy="8752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953658" y="205672"/>
            <a:ext cx="5653042" cy="4408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5619" y="1080976"/>
            <a:ext cx="3326997" cy="3533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982097" y="3616008"/>
            <a:ext cx="6067424" cy="426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982097" y="461567"/>
            <a:ext cx="6067424" cy="3099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3"/>
              </a:spcBef>
              <a:buClr>
                <a:schemeClr val="dk1"/>
              </a:buClr>
              <a:buFont typeface="Arial"/>
              <a:buNone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562"/>
              </a:spcBef>
              <a:buClr>
                <a:schemeClr val="dk1"/>
              </a:buClr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482"/>
              </a:spcBef>
              <a:buClr>
                <a:schemeClr val="dk1"/>
              </a:buClr>
              <a:buFont typeface="Arial"/>
              <a:buNone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402"/>
              </a:spcBef>
              <a:buClr>
                <a:schemeClr val="dk1"/>
              </a:buClr>
              <a:buFont typeface="Arial"/>
              <a:buNone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982097" y="4042898"/>
            <a:ext cx="6067424" cy="606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1"/>
              </a:spcBef>
              <a:buClr>
                <a:schemeClr val="dk1"/>
              </a:buClr>
              <a:buFont typeface="Arial"/>
              <a:buNone/>
              <a:defRPr sz="1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241"/>
              </a:spcBef>
              <a:buClr>
                <a:schemeClr val="dk1"/>
              </a:buClr>
              <a:buFont typeface="Arial"/>
              <a:buNone/>
              <a:defRPr sz="1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201"/>
              </a:spcBef>
              <a:buClr>
                <a:schemeClr val="dk1"/>
              </a:buClr>
              <a:buFont typeface="Arial"/>
              <a:buNone/>
              <a:defRPr sz="1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181"/>
              </a:spcBef>
              <a:buClr>
                <a:schemeClr val="dk1"/>
              </a:buClr>
              <a:buFont typeface="Arial"/>
              <a:buNone/>
              <a:defRPr sz="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8"/>
            </a:lvl2pPr>
            <a:lvl3pPr lvl="2" indent="0">
              <a:spcBef>
                <a:spcPts val="0"/>
              </a:spcBef>
              <a:buNone/>
              <a:defRPr sz="1808"/>
            </a:lvl3pPr>
            <a:lvl4pPr lvl="3" indent="0">
              <a:spcBef>
                <a:spcPts val="0"/>
              </a:spcBef>
              <a:buNone/>
              <a:defRPr sz="1808"/>
            </a:lvl4pPr>
            <a:lvl5pPr lvl="4" indent="0">
              <a:spcBef>
                <a:spcPts val="0"/>
              </a:spcBef>
              <a:buNone/>
              <a:defRPr sz="1808"/>
            </a:lvl5pPr>
            <a:lvl6pPr lvl="5" indent="0">
              <a:spcBef>
                <a:spcPts val="0"/>
              </a:spcBef>
              <a:buNone/>
              <a:defRPr sz="1808"/>
            </a:lvl6pPr>
            <a:lvl7pPr lvl="6" indent="0">
              <a:spcBef>
                <a:spcPts val="0"/>
              </a:spcBef>
              <a:buNone/>
              <a:defRPr sz="1808"/>
            </a:lvl7pPr>
            <a:lvl8pPr lvl="7" indent="0">
              <a:spcBef>
                <a:spcPts val="0"/>
              </a:spcBef>
              <a:buNone/>
              <a:defRPr sz="1808"/>
            </a:lvl8pPr>
            <a:lvl9pPr lvl="8" indent="0">
              <a:spcBef>
                <a:spcPts val="0"/>
              </a:spcBef>
              <a:buNone/>
              <a:defRPr sz="1808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351602" y="-1640649"/>
            <a:ext cx="3409168" cy="9101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4374" marR="0" lvl="0" indent="-140301" algn="l" rtl="0">
              <a:spcBef>
                <a:spcPts val="643"/>
              </a:spcBef>
              <a:buClr>
                <a:schemeClr val="dk1"/>
              </a:buClr>
              <a:buSzPct val="100000"/>
              <a:buFont typeface="Arial"/>
              <a:buChar char="•"/>
              <a:defRPr sz="32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6145" marR="0" lvl="1" indent="-108414" algn="l" rtl="0">
              <a:spcBef>
                <a:spcPts val="562"/>
              </a:spcBef>
              <a:buClr>
                <a:schemeClr val="dk1"/>
              </a:buClr>
              <a:buSzPct val="100000"/>
              <a:buFont typeface="Arial"/>
              <a:buChar char="–"/>
              <a:defRPr sz="28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7915" marR="0" lvl="2" indent="-76528" algn="l" rtl="0">
              <a:spcBef>
                <a:spcPts val="482"/>
              </a:spcBef>
              <a:buClr>
                <a:schemeClr val="dk1"/>
              </a:buClr>
              <a:buSzPct val="100000"/>
              <a:buFont typeface="Arial"/>
              <a:buChar char="•"/>
              <a:defRPr sz="24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7081" marR="0" lvl="3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6247" marR="0" lvl="4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5413" marR="0" lvl="5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79" marR="0" lvl="6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3745" marR="0" lvl="7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02911" marR="0" lvl="8" indent="-102037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5619" y="206868"/>
            <a:ext cx="9101138" cy="861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5619" y="1205336"/>
            <a:ext cx="9101138" cy="3409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5619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55062" y="4787861"/>
            <a:ext cx="3202252" cy="27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9166" marR="0" lvl="1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8332" marR="0" lvl="2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7498" marR="0" lvl="3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6664" marR="0" lvl="4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95830" marR="0" lvl="5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54996" marR="0" lvl="6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4162" marR="0" lvl="7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73328" marR="0" lvl="8" indent="0" algn="l" rtl="0">
              <a:spcBef>
                <a:spcPts val="0"/>
              </a:spcBef>
              <a:buNone/>
              <a:defRPr sz="18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47203" y="4787861"/>
            <a:ext cx="2359553" cy="27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s-AR" sz="1205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‹Nº›</a:t>
            </a:fld>
            <a:endParaRPr lang="es-AR" sz="1205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10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11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2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1632287"/>
            <a:ext cx="6517962" cy="13106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Medium"/>
                <a:cs typeface="Gotham Medium"/>
                <a:sym typeface="Raleway"/>
              </a:rPr>
              <a:t>ZONAPROP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4200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INDEX </a:t>
            </a:r>
          </a:p>
        </p:txBody>
      </p:sp>
      <p:sp>
        <p:nvSpPr>
          <p:cNvPr id="14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CÓRDOBA CAPITAL. MAYO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3720913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274" y="5022851"/>
            <a:ext cx="10151729" cy="304800"/>
          </a:xfrm>
          <a:custGeom>
            <a:avLst/>
            <a:gdLst/>
            <a:ahLst/>
            <a:cxnLst/>
            <a:rect l="l" t="t" r="r" b="b"/>
            <a:pathLst>
              <a:path w="9077325" h="98425">
                <a:moveTo>
                  <a:pt x="0" y="97866"/>
                </a:moveTo>
                <a:lnTo>
                  <a:pt x="9076817" y="97866"/>
                </a:lnTo>
                <a:lnTo>
                  <a:pt x="9076817" y="0"/>
                </a:lnTo>
                <a:lnTo>
                  <a:pt x="0" y="0"/>
                </a:lnTo>
                <a:lnTo>
                  <a:pt x="0" y="97866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43"/>
          <p:cNvGrpSpPr/>
          <p:nvPr/>
        </p:nvGrpSpPr>
        <p:grpSpPr>
          <a:xfrm>
            <a:off x="0" y="-7261"/>
            <a:ext cx="10152000" cy="3960000"/>
            <a:chOff x="12700" y="-455863"/>
            <a:chExt cx="10083800" cy="4402387"/>
          </a:xfrm>
        </p:grpSpPr>
        <p:sp>
          <p:nvSpPr>
            <p:cNvPr id="8" name="object 3"/>
            <p:cNvSpPr/>
            <p:nvPr/>
          </p:nvSpPr>
          <p:spPr>
            <a:xfrm>
              <a:off x="12969" y="-444802"/>
              <a:ext cx="10083263" cy="43872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  <p:sp>
          <p:nvSpPr>
            <p:cNvPr id="9" name="object 4"/>
            <p:cNvSpPr/>
            <p:nvPr/>
          </p:nvSpPr>
          <p:spPr>
            <a:xfrm>
              <a:off x="12700" y="-455863"/>
              <a:ext cx="10083800" cy="4402387"/>
            </a:xfrm>
            <a:custGeom>
              <a:avLst/>
              <a:gdLst/>
              <a:ahLst/>
              <a:cxnLst/>
              <a:rect l="l" t="t" r="r" b="b"/>
              <a:pathLst>
                <a:path w="9061450" h="3960495">
                  <a:moveTo>
                    <a:pt x="0" y="0"/>
                  </a:moveTo>
                  <a:lnTo>
                    <a:pt x="9060974" y="0"/>
                  </a:lnTo>
                  <a:lnTo>
                    <a:pt x="9060974" y="3960186"/>
                  </a:lnTo>
                  <a:lnTo>
                    <a:pt x="0" y="39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4D00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lang="es-ES_tradnl"/>
            </a:p>
          </p:txBody>
        </p:sp>
      </p:grpSp>
      <p:sp>
        <p:nvSpPr>
          <p:cNvPr id="10" name="object 5"/>
          <p:cNvSpPr txBox="1">
            <a:spLocks/>
          </p:cNvSpPr>
          <p:nvPr/>
        </p:nvSpPr>
        <p:spPr>
          <a:xfrm>
            <a:off x="708827" y="1363662"/>
            <a:ext cx="3814754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COMERCIAL</a:t>
            </a:r>
          </a:p>
          <a:p>
            <a:pPr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</a:t>
            </a:r>
          </a:p>
          <a:p>
            <a:pPr indent="-74698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XXXXX@zonaprop.com</a:t>
            </a: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>
              <a:buClr>
                <a:schemeClr val="dk1"/>
              </a:buClr>
              <a:buSzPct val="61111"/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CONTACTO MARKETING &amp; PRENSA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</a:t>
            </a:r>
          </a:p>
          <a:p>
            <a:pPr lvl="0" algn="ctr">
              <a:buClr>
                <a:schemeClr val="dk1"/>
              </a:buClr>
            </a:pPr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XXXXXXX@navent.com</a:t>
            </a:r>
          </a:p>
        </p:txBody>
      </p:sp>
      <p:sp>
        <p:nvSpPr>
          <p:cNvPr id="11" name="object 42"/>
          <p:cNvSpPr/>
          <p:nvPr/>
        </p:nvSpPr>
        <p:spPr>
          <a:xfrm>
            <a:off x="3613559" y="0"/>
            <a:ext cx="2882089" cy="1070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/>
          </p:cNvSpPr>
          <p:nvPr/>
        </p:nvSpPr>
        <p:spPr>
          <a:xfrm>
            <a:off x="5514181" y="1363662"/>
            <a:ext cx="381475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zonaprop.com</a:t>
            </a: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endParaRPr lang="pt-BR" sz="1600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GRUPO NAVENT</a:t>
            </a:r>
          </a:p>
          <a:p>
            <a:pPr lvl="0" algn="ctr"/>
            <a:r>
              <a:rPr lang="pt-BR" sz="1600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navent.com</a:t>
            </a:r>
          </a:p>
          <a:p>
            <a:pPr lvl="0" algn="ctr"/>
            <a:endParaRPr lang="pt-BR" sz="1600" dirty="0" smtClean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  <a:p>
            <a:pPr indent="-74698" algn="ctr">
              <a:buClr>
                <a:schemeClr val="dk1"/>
              </a:buClr>
            </a:pPr>
            <a:endParaRPr lang="pt-BR" sz="1600" dirty="0">
              <a:solidFill>
                <a:srgbClr val="666666"/>
              </a:solidFill>
              <a:latin typeface="Montserrat" panose="00000500000000000000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1744613" y="4181603"/>
            <a:ext cx="6517962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Medium"/>
                <a:cs typeface="Gotham Medium"/>
                <a:sym typeface="Raleway"/>
              </a:rPr>
              <a:t>INFORME DE MERCADO</a:t>
            </a:r>
          </a:p>
          <a:p>
            <a:pPr algn="ctr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aleway"/>
              </a:rPr>
              <a:t>CÓRDOBA CAPITAL. MAYO 2019</a:t>
            </a:r>
            <a:endParaRPr lang="pt-BR" sz="2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181430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ZONAPROP INDEX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TRANSFORMANDO DATOS EN ESTADÍSTICAS CONFIABLES</a:t>
            </a:r>
          </a:p>
        </p:txBody>
      </p:sp>
      <p:sp>
        <p:nvSpPr>
          <p:cNvPr id="15" name="object 4"/>
          <p:cNvSpPr/>
          <p:nvPr/>
        </p:nvSpPr>
        <p:spPr>
          <a:xfrm>
            <a:off x="0" y="3497261"/>
            <a:ext cx="10113963" cy="1668463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/>
          <p:nvPr/>
        </p:nvSpPr>
        <p:spPr>
          <a:xfrm>
            <a:off x="6288318" y="1136650"/>
            <a:ext cx="563245" cy="219710"/>
          </a:xfrm>
          <a:custGeom>
            <a:avLst/>
            <a:gdLst/>
            <a:ahLst/>
            <a:cxnLst/>
            <a:rect l="l" t="t" r="r" b="b"/>
            <a:pathLst>
              <a:path w="563245" h="219710">
                <a:moveTo>
                  <a:pt x="562775" y="219443"/>
                </a:moveTo>
                <a:lnTo>
                  <a:pt x="0" y="219443"/>
                </a:lnTo>
                <a:lnTo>
                  <a:pt x="0" y="0"/>
                </a:lnTo>
                <a:lnTo>
                  <a:pt x="562775" y="0"/>
                </a:lnTo>
                <a:lnTo>
                  <a:pt x="562775" y="219443"/>
                </a:lnTo>
                <a:close/>
              </a:path>
            </a:pathLst>
          </a:custGeom>
          <a:ln w="7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 txBox="1"/>
          <p:nvPr/>
        </p:nvSpPr>
        <p:spPr>
          <a:xfrm>
            <a:off x="5574207" y="3734527"/>
            <a:ext cx="3900350" cy="1054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PERIODICIDAD:  CÁLCULO Y PUBLICACIÓN MENSUAL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METODOLOGÍA: UTILIZAMOS LAS MEJORAS PRÁCTICAS ESTADISTICAS INTERNACIONALES. DOCUMENTO METODOLÓGICO DISPONIBLE EN ZONAPROP.COM</a:t>
            </a:r>
          </a:p>
        </p:txBody>
      </p:sp>
      <p:sp>
        <p:nvSpPr>
          <p:cNvPr id="19" name="object 13"/>
          <p:cNvSpPr txBox="1"/>
          <p:nvPr/>
        </p:nvSpPr>
        <p:spPr>
          <a:xfrm>
            <a:off x="1002663" y="3746102"/>
            <a:ext cx="3900350" cy="87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OBJETIVO: BRINDAR ESTADÍSTICAS CLARAS, OBJETIVAS Y CONFIABLES SOBRE EL MERCADO INMOBILIARIO</a:t>
            </a:r>
          </a:p>
          <a:p>
            <a:pPr indent="-74698">
              <a:lnSpc>
                <a:spcPct val="115000"/>
              </a:lnSpc>
              <a:buClr>
                <a:schemeClr val="dk1"/>
              </a:buClr>
            </a:pPr>
            <a:endParaRPr lang="es-ES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4698">
              <a:lnSpc>
                <a:spcPct val="115000"/>
              </a:lnSpc>
              <a:buClr>
                <a:schemeClr val="dk1"/>
              </a:buClr>
              <a:buSzPct val="110000"/>
            </a:pPr>
            <a:r>
              <a:rPr lang="es-ES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FUENTE DE DATOS: TODOS LOS ANUNCIOS DE INMUEBLES PUBLICADOS EN ZONAPROP.COM</a:t>
            </a:r>
          </a:p>
        </p:txBody>
      </p:sp>
      <p:pic>
        <p:nvPicPr>
          <p:cNvPr id="20" name="Shape 102" descr="grafico_index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19" y="813489"/>
            <a:ext cx="7093715" cy="2683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riángulo isósceles 20"/>
          <p:cNvSpPr/>
          <p:nvPr/>
        </p:nvSpPr>
        <p:spPr>
          <a:xfrm rot="5400000">
            <a:off x="4608925" y="1764265"/>
            <a:ext cx="972312" cy="8382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Shape 97" descr="internt_web_technology-08-512.png"/>
          <p:cNvPicPr preferRelativeResize="0"/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92485" y="3747690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98" descr="768px-Linecons_database.svg.png"/>
          <p:cNvPicPr preferRelativeResize="0"/>
          <p:nvPr/>
        </p:nvPicPr>
        <p:blipFill rotWithShape="1">
          <a:blip r:embed="rId5">
            <a:alphaModFix amt="60000"/>
          </a:blip>
          <a:srcRect/>
          <a:stretch/>
        </p:blipFill>
        <p:spPr>
          <a:xfrm>
            <a:off x="592485" y="4306929"/>
            <a:ext cx="310862" cy="2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99" descr="today-xxl.png"/>
          <p:cNvPicPr preferRelativeResize="0"/>
          <p:nvPr/>
        </p:nvPicPr>
        <p:blipFill rotWithShape="1">
          <a:blip r:embed="rId6">
            <a:alphaModFix amt="60000"/>
          </a:blip>
          <a:srcRect/>
          <a:stretch/>
        </p:blipFill>
        <p:spPr>
          <a:xfrm>
            <a:off x="5128989" y="3734990"/>
            <a:ext cx="274057" cy="24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100" descr="tool-icon-19.png"/>
          <p:cNvPicPr preferRelativeResize="0"/>
          <p:nvPr/>
        </p:nvPicPr>
        <p:blipFill rotWithShape="1">
          <a:blip r:embed="rId7">
            <a:alphaModFix amt="60000"/>
          </a:blip>
          <a:srcRect l="4296" r="4296"/>
          <a:stretch/>
        </p:blipFill>
        <p:spPr>
          <a:xfrm>
            <a:off x="5128989" y="4278233"/>
            <a:ext cx="274058" cy="2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3703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67674"/>
              </p:ext>
            </p:extLst>
          </p:nvPr>
        </p:nvGraphicFramePr>
        <p:xfrm>
          <a:off x="5638230" y="3318428"/>
          <a:ext cx="3574530" cy="85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13871"/>
              </p:ext>
            </p:extLst>
          </p:nvPr>
        </p:nvGraphicFramePr>
        <p:xfrm>
          <a:off x="5638230" y="2607141"/>
          <a:ext cx="3574530" cy="85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368408"/>
              </p:ext>
            </p:extLst>
          </p:nvPr>
        </p:nvGraphicFramePr>
        <p:xfrm>
          <a:off x="5638231" y="1862782"/>
          <a:ext cx="3574530" cy="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843956" y="2167012"/>
            <a:ext cx="718465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ESTADO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32358" y="2920164"/>
            <a:ext cx="93006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AMBIENTES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56404" y="3643355"/>
            <a:ext cx="90601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COCHERAS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13" name="Shape 114"/>
          <p:cNvSpPr txBox="1"/>
          <p:nvPr/>
        </p:nvSpPr>
        <p:spPr>
          <a:xfrm>
            <a:off x="5416227" y="951984"/>
            <a:ext cx="2156944" cy="759568"/>
          </a:xfrm>
          <a:prstGeom prst="rect">
            <a:avLst/>
          </a:prstGeom>
          <a:noFill/>
          <a:ln>
            <a:noFill/>
          </a:ln>
        </p:spPr>
        <p:txBody>
          <a:bodyPr lIns="91820" tIns="91820" rIns="91820" bIns="91820" anchor="t" anchorCtr="0">
            <a:no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4600" spc="20" dirty="0">
                <a:solidFill>
                  <a:srgbClr val="FE4D00"/>
                </a:solidFill>
                <a:latin typeface="Gotham Medium"/>
                <a:cs typeface="Gotham Medium"/>
                <a:sym typeface="Montserrat"/>
              </a:rPr>
              <a:t>9</a:t>
            </a:r>
            <a:r>
              <a:rPr lang="pt-BR" sz="4600" spc="20" dirty="0" smtClean="0">
                <a:solidFill>
                  <a:srgbClr val="FE4D00"/>
                </a:solidFill>
                <a:latin typeface="Gotham Medium"/>
                <a:cs typeface="Gotham Medium"/>
                <a:sym typeface="Montserrat"/>
              </a:rPr>
              <a:t> MIL</a:t>
            </a:r>
            <a:endParaRPr lang="pt-BR" sz="4600" spc="20" dirty="0">
              <a:solidFill>
                <a:srgbClr val="FE4D00"/>
              </a:solidFill>
              <a:latin typeface="Gotham Medium"/>
              <a:cs typeface="Gotham Medium"/>
              <a:sym typeface="Montserra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076195" y="1159438"/>
            <a:ext cx="2341063" cy="58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DEPARTAMENTOS </a:t>
            </a:r>
          </a:p>
          <a:p>
            <a:pPr>
              <a:buClr>
                <a:srgbClr val="3F3F3F"/>
              </a:buClr>
              <a:buSzPct val="25000"/>
            </a:pPr>
            <a:r>
              <a:rPr lang="pt-BR" sz="16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EN VENTA</a:t>
            </a:r>
          </a:p>
        </p:txBody>
      </p:sp>
      <p:cxnSp>
        <p:nvCxnSpPr>
          <p:cNvPr id="20" name="Conector recto 19"/>
          <p:cNvCxnSpPr/>
          <p:nvPr/>
        </p:nvCxnSpPr>
        <p:spPr>
          <a:xfrm>
            <a:off x="5541121" y="1821406"/>
            <a:ext cx="35498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856387" y="3885838"/>
            <a:ext cx="4203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kern="1200" dirty="0" smtClean="0">
                <a:solidFill>
                  <a:srgbClr val="7F7F7F"/>
                </a:solidFill>
                <a:latin typeface="Gotham Medium"/>
              </a:rPr>
              <a:t>SIN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455383" y="3890825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kern="1200" dirty="0" smtClean="0">
                <a:solidFill>
                  <a:srgbClr val="7F7F7F"/>
                </a:solidFill>
                <a:latin typeface="Gotham Medium"/>
              </a:rPr>
              <a:t>CON</a:t>
            </a:r>
            <a:endParaRPr lang="en-US" sz="1004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2183" y="3180955"/>
            <a:ext cx="3353281" cy="23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1 	2 	             3  	      4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707060" y="2449455"/>
            <a:ext cx="3087705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CONSTRUCCION   ESTRENAR               USADO </a:t>
            </a:r>
          </a:p>
        </p:txBody>
      </p:sp>
      <p:sp>
        <p:nvSpPr>
          <p:cNvPr id="24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VOLÚMEN Y CARACTERÍSTICAS DE LA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Hay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9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departamentos en venta en la Ciudad de Córdoba. El 40% son unidades usadas, el 33% a estrenar, </a:t>
            </a:r>
          </a:p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resto se encuentra en construcción. El 85% son unidades de 2 o 3 ambientes. El 80% se vende sin cochera incluida.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03" y="1024661"/>
            <a:ext cx="3277223" cy="32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420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80948"/>
              </p:ext>
            </p:extLst>
          </p:nvPr>
        </p:nvGraphicFramePr>
        <p:xfrm>
          <a:off x="6231375" y="3024275"/>
          <a:ext cx="2730045" cy="86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630725"/>
              </p:ext>
            </p:extLst>
          </p:nvPr>
        </p:nvGraphicFramePr>
        <p:xfrm>
          <a:off x="6231375" y="1502742"/>
          <a:ext cx="2730045" cy="86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149039"/>
              </p:ext>
            </p:extLst>
          </p:nvPr>
        </p:nvGraphicFramePr>
        <p:xfrm>
          <a:off x="6231375" y="2268937"/>
          <a:ext cx="2730045" cy="86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308677"/>
              </p:ext>
            </p:extLst>
          </p:nvPr>
        </p:nvGraphicFramePr>
        <p:xfrm>
          <a:off x="592103" y="1796022"/>
          <a:ext cx="4424369" cy="239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861677" y="1438513"/>
            <a:ext cx="216957" cy="1597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3" name="CuadroTexto 2"/>
          <p:cNvSpPr txBox="1"/>
          <p:nvPr/>
        </p:nvSpPr>
        <p:spPr>
          <a:xfrm>
            <a:off x="1070981" y="1410042"/>
            <a:ext cx="131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USD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525017" y="1446573"/>
            <a:ext cx="216957" cy="159733"/>
          </a:xfrm>
          <a:prstGeom prst="rect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3"/>
          </a:p>
        </p:txBody>
      </p:sp>
      <p:sp>
        <p:nvSpPr>
          <p:cNvPr id="24" name="CuadroTexto 23"/>
          <p:cNvSpPr txBox="1"/>
          <p:nvPr/>
        </p:nvSpPr>
        <p:spPr>
          <a:xfrm>
            <a:off x="2734322" y="1418103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OFERTA EN PESOS</a:t>
            </a:r>
            <a:endParaRPr lang="en-U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671606" y="1806239"/>
            <a:ext cx="55976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357418" y="2568579"/>
            <a:ext cx="873957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ESTRENAR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580236" y="3341265"/>
            <a:ext cx="65113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USADO</a:t>
            </a:r>
          </a:p>
        </p:txBody>
      </p:sp>
      <p:sp>
        <p:nvSpPr>
          <p:cNvPr id="30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MONEDA DE OFERTA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4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"/>
          <p:cNvSpPr txBox="1">
            <a:spLocks/>
          </p:cNvSpPr>
          <p:nvPr/>
        </p:nvSpPr>
        <p:spPr>
          <a:xfrm>
            <a:off x="848235" y="1045278"/>
            <a:ext cx="3343856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TOTAL SEGÚN MONEDA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37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% DE OFERTA SEGÚN ESTADO Y MONEDA HOY</a:t>
            </a:r>
            <a:endParaRPr lang="pt-BR" sz="12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293265" y="3634706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293265" y="285809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293265" y="2056427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>
                <a:solidFill>
                  <a:srgbClr val="F3740B"/>
                </a:solidFill>
              </a:rPr>
              <a:t>ARS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8368555" y="3634706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8368555" y="2858093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8368555" y="2056427"/>
            <a:ext cx="46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7F7F7F"/>
                </a:solidFill>
                <a:latin typeface="Gotham Medium"/>
              </a:defRPr>
            </a:lvl1pPr>
          </a:lstStyle>
          <a:p>
            <a:r>
              <a:rPr lang="es-AR" dirty="0" smtClean="0">
                <a:solidFill>
                  <a:srgbClr val="F3740B"/>
                </a:solidFill>
              </a:rPr>
              <a:t>USD</a:t>
            </a:r>
            <a:endParaRPr lang="en-US" dirty="0">
              <a:solidFill>
                <a:srgbClr val="F3740B"/>
              </a:solidFill>
            </a:endParaRPr>
          </a:p>
        </p:txBody>
      </p:sp>
      <p:sp>
        <p:nvSpPr>
          <p:cNvPr id="61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En enero 2018 el 61% de los deptos. en venta se ofrecían en pesos. Hoy solo el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8%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se ofrece en pesos, el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92%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 los avisos </a:t>
            </a:r>
            <a:endParaRPr lang="es-ES" sz="1200" spc="20" dirty="0" smtClean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  <a:p>
            <a:pPr algn="ctr">
              <a:lnSpc>
                <a:spcPts val="2209"/>
              </a:lnSpc>
            </a:pP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venta son nominados en dólares. Esta proporción creció fuerte en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2018 junto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con la volatilidad cambiaria. 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6198442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82103"/>
              </p:ext>
            </p:extLst>
          </p:nvPr>
        </p:nvGraphicFramePr>
        <p:xfrm>
          <a:off x="375667" y="1375318"/>
          <a:ext cx="4622196" cy="291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5056287" y="1064160"/>
            <a:ext cx="0" cy="31097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7262172" y="1818252"/>
            <a:ext cx="413896" cy="204434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-1%</a:t>
            </a:r>
          </a:p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0%</a:t>
            </a:r>
          </a:p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-2%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5414702" y="2654574"/>
            <a:ext cx="374463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53 Conector recto"/>
          <p:cNvCxnSpPr/>
          <p:nvPr/>
        </p:nvCxnSpPr>
        <p:spPr>
          <a:xfrm>
            <a:off x="5417783" y="3307672"/>
            <a:ext cx="375534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319227" y="2178367"/>
            <a:ext cx="12859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USADOS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Y ESTRENAR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5319227" y="2828224"/>
            <a:ext cx="91723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DEPTOS DE</a:t>
            </a:r>
          </a:p>
          <a:p>
            <a:r>
              <a:rPr lang="es-ES" sz="950" kern="1200" dirty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POZO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319227" y="3473740"/>
            <a:ext cx="12314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COSTO</a:t>
            </a:r>
            <a:endParaRPr lang="es-E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  <a:p>
            <a:r>
              <a:rPr lang="es-ES" sz="950" kern="1200" dirty="0" smtClean="0">
                <a:solidFill>
                  <a:srgbClr val="7F7F7F"/>
                </a:solidFill>
                <a:latin typeface="Gotham Medium"/>
                <a:ea typeface="+mn-ea"/>
                <a:cs typeface="Gotham Medium"/>
              </a:rPr>
              <a:t>CONSTRUCCIÓN</a:t>
            </a:r>
            <a:endParaRPr lang="en-US" sz="950" kern="1200" dirty="0">
              <a:solidFill>
                <a:srgbClr val="7F7F7F"/>
              </a:solidFill>
              <a:latin typeface="Gotham Medium"/>
              <a:ea typeface="+mn-ea"/>
              <a:cs typeface="Gotham Medium"/>
            </a:endParaRPr>
          </a:p>
        </p:txBody>
      </p:sp>
      <p:sp>
        <p:nvSpPr>
          <p:cNvPr id="23" name="25 Rectángulo"/>
          <p:cNvSpPr/>
          <p:nvPr/>
        </p:nvSpPr>
        <p:spPr>
          <a:xfrm>
            <a:off x="8209518" y="1818253"/>
            <a:ext cx="497252" cy="204434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0%</a:t>
            </a:r>
          </a:p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1%</a:t>
            </a:r>
          </a:p>
          <a:p>
            <a:pPr algn="ctr">
              <a:lnSpc>
                <a:spcPct val="480000"/>
              </a:lnSpc>
              <a:defRPr lang="es-AR" sz="9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defRPr>
            </a:pPr>
            <a:r>
              <a:rPr lang="es-ES" sz="95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Medium"/>
                <a:ea typeface="+mn-ea"/>
                <a:cs typeface="Gotham Medium"/>
              </a:rPr>
              <a:t>-26%</a:t>
            </a:r>
          </a:p>
        </p:txBody>
      </p:sp>
      <p:sp>
        <p:nvSpPr>
          <p:cNvPr id="21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</a:t>
            </a: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MEDIO DE LA CIUDAD. EVOLUCIÓN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6"/>
          <p:cNvSpPr txBox="1">
            <a:spLocks/>
          </p:cNvSpPr>
          <p:nvPr/>
        </p:nvSpPr>
        <p:spPr>
          <a:xfrm>
            <a:off x="5612840" y="1045278"/>
            <a:ext cx="3980645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2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VARIACION DE PRECIOS EN </a:t>
            </a:r>
            <a:r>
              <a:rPr lang="en-US" sz="1200" b="1" spc="20" dirty="0" smtClean="0">
                <a:solidFill>
                  <a:srgbClr val="F3740B"/>
                </a:solidFill>
                <a:latin typeface="Gotham Light" panose="02000603030000020004" pitchFamily="2" charset="0"/>
                <a:cs typeface="Gotham Medium"/>
              </a:rPr>
              <a:t>DÓLARES</a:t>
            </a:r>
            <a:endParaRPr lang="es-ES" sz="1200" b="1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32" name="object 6"/>
          <p:cNvSpPr txBox="1">
            <a:spLocks/>
          </p:cNvSpPr>
          <p:nvPr/>
        </p:nvSpPr>
        <p:spPr>
          <a:xfrm>
            <a:off x="848234" y="1045278"/>
            <a:ext cx="4048921" cy="2026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buClr>
                <a:srgbClr val="3F3F3F"/>
              </a:buClr>
              <a:buSzPct val="25000"/>
            </a:pPr>
            <a:r>
              <a:rPr lang="pt-BR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  <a:sym typeface="Raleway"/>
              </a:rPr>
              <a:t>EVOLUCIÓN MENSUAL DE PRECIO. USD/M2 </a:t>
            </a:r>
          </a:p>
        </p:txBody>
      </p:sp>
      <p:sp>
        <p:nvSpPr>
          <p:cNvPr id="33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precio medio de los departamentos terminados (usados o estrenar) en Córdoba es de USD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1.553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m2, </a:t>
            </a:r>
          </a:p>
          <a:p>
            <a:pPr algn="ctr">
              <a:lnSpc>
                <a:spcPts val="1600"/>
              </a:lnSpc>
            </a:pP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no registra variación significativa desde mayo 2018. Los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departamentos en pozo tienen precio medio de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/>
            </a:r>
            <a:b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</a:b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ARS 72.200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por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m2 </a:t>
            </a:r>
            <a:r>
              <a:rPr lang="es-AR" sz="112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o USD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1.566; </a:t>
            </a:r>
            <a:r>
              <a:rPr lang="es-AR" sz="112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sin cambios en el trimestre, acumulan baja de 1% interanual.</a:t>
            </a:r>
            <a:endParaRPr lang="es-ES" sz="112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1" name="object 6"/>
          <p:cNvSpPr txBox="1">
            <a:spLocks/>
          </p:cNvSpPr>
          <p:nvPr/>
        </p:nvSpPr>
        <p:spPr>
          <a:xfrm>
            <a:off x="7129304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3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2" name="object 6"/>
          <p:cNvSpPr txBox="1">
            <a:spLocks/>
          </p:cNvSpPr>
          <p:nvPr/>
        </p:nvSpPr>
        <p:spPr>
          <a:xfrm>
            <a:off x="8080523" y="1584736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3732863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TERMINADO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UNIDAD MEDIA. PRECIO Y SUPERFICIE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"/>
          <p:cNvSpPr/>
          <p:nvPr/>
        </p:nvSpPr>
        <p:spPr>
          <a:xfrm>
            <a:off x="0" y="4311054"/>
            <a:ext cx="10113963" cy="854670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departamento medio de dos ambientes y 50 m2 tiene un valor de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77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</a:t>
            </a:r>
          </a:p>
          <a:p>
            <a:pPr algn="ctr">
              <a:lnSpc>
                <a:spcPts val="22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Un depto. de 3 ambientes y 70 m2 alcanza los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108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mil dólares.  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  <p:pic>
        <p:nvPicPr>
          <p:cNvPr id="30" name="Shape 117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917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121" descr="building-ic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713" y="1429485"/>
            <a:ext cx="1873457" cy="18734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122"/>
          <p:cNvSpPr txBox="1"/>
          <p:nvPr/>
        </p:nvSpPr>
        <p:spPr>
          <a:xfrm>
            <a:off x="868442" y="2986920"/>
            <a:ext cx="330272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/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SUP. CUBIERTA 50 M2, DOS AMBIENTES</a:t>
            </a: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1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BALCÓN 5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  <a:p>
            <a:pPr indent="-77591" algn="ctr">
              <a:lnSpc>
                <a:spcPct val="200000"/>
              </a:lnSpc>
              <a:buClr>
                <a:srgbClr val="000000"/>
              </a:buClr>
              <a:buSzPct val="100000"/>
            </a:pPr>
            <a:r>
              <a:rPr lang="pt-BR" sz="10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PRECIO </a:t>
            </a:r>
            <a:r>
              <a:rPr lang="pt-BR" sz="10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1.553 USD/M2</a:t>
            </a:r>
            <a:endParaRPr lang="pt-BR" sz="10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1" name="Shape 123"/>
          <p:cNvSpPr/>
          <p:nvPr/>
        </p:nvSpPr>
        <p:spPr>
          <a:xfrm rot="-468812">
            <a:off x="1585532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77.500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2" name="Shape 124"/>
          <p:cNvSpPr/>
          <p:nvPr/>
        </p:nvSpPr>
        <p:spPr>
          <a:xfrm rot="-468812">
            <a:off x="6460328" y="1915655"/>
            <a:ext cx="1902227" cy="39627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1560" tIns="101560" rIns="101560" bIns="101560" anchor="ctr" anchorCtr="0">
            <a:noAutofit/>
          </a:bodyPr>
          <a:lstStyle/>
          <a:p>
            <a:pPr algn="ctr"/>
            <a:r>
              <a:rPr lang="pt-BR" spc="20" dirty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USD </a:t>
            </a:r>
            <a:r>
              <a:rPr lang="pt-BR" spc="20" dirty="0" smtClean="0">
                <a:solidFill>
                  <a:schemeClr val="bg1"/>
                </a:solidFill>
                <a:latin typeface="Gotham Light" panose="02000603030000020004" pitchFamily="2" charset="0"/>
                <a:cs typeface="Gotham Medium"/>
                <a:sym typeface="Montserrat"/>
              </a:rPr>
              <a:t>108.500</a:t>
            </a:r>
            <a:endParaRPr lang="pt-BR" spc="20" dirty="0">
              <a:solidFill>
                <a:schemeClr val="bg1"/>
              </a:solidFill>
              <a:latin typeface="Gotham Light" panose="02000603030000020004" pitchFamily="2" charset="0"/>
              <a:cs typeface="Gotham Medium"/>
              <a:sym typeface="Montserrat"/>
            </a:endParaRPr>
          </a:p>
        </p:txBody>
      </p:sp>
      <p:sp>
        <p:nvSpPr>
          <p:cNvPr id="43" name="Shape 122"/>
          <p:cNvSpPr txBox="1"/>
          <p:nvPr/>
        </p:nvSpPr>
        <p:spPr>
          <a:xfrm>
            <a:off x="5757068" y="2982816"/>
            <a:ext cx="3444296" cy="1453605"/>
          </a:xfrm>
          <a:prstGeom prst="rect">
            <a:avLst/>
          </a:prstGeom>
          <a:noFill/>
          <a:ln>
            <a:noFill/>
          </a:ln>
        </p:spPr>
        <p:txBody>
          <a:bodyPr lIns="101560" tIns="101560" rIns="101560" bIns="10156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-77591" algn="ctr">
              <a:lnSpc>
                <a:spcPct val="200000"/>
              </a:lnSpc>
              <a:buClr>
                <a:srgbClr val="000000"/>
              </a:buClr>
              <a:buSzPct val="110000"/>
              <a:defRPr sz="1000" spc="2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</a:defRPr>
            </a:lvl1pPr>
          </a:lstStyle>
          <a:p>
            <a:r>
              <a:rPr lang="pt-BR" dirty="0">
                <a:sym typeface="Montserrat"/>
              </a:rPr>
              <a:t>SUP. CUBIERTA 70 M2, TRES AMBIENTES</a:t>
            </a:r>
          </a:p>
          <a:p>
            <a:r>
              <a:rPr lang="pt-BR" dirty="0">
                <a:sym typeface="Montserrat"/>
              </a:rPr>
              <a:t>BALCÓN 7 </a:t>
            </a:r>
            <a:r>
              <a:rPr lang="pt-BR" dirty="0" smtClean="0">
                <a:sym typeface="Montserrat"/>
              </a:rPr>
              <a:t>M2</a:t>
            </a:r>
            <a:endParaRPr lang="pt-BR" dirty="0">
              <a:sym typeface="Montserrat"/>
            </a:endParaRPr>
          </a:p>
          <a:p>
            <a:pPr>
              <a:buSzPct val="100000"/>
            </a:pPr>
            <a:r>
              <a:rPr lang="pt-BR" dirty="0">
                <a:sym typeface="Montserrat"/>
              </a:rPr>
              <a:t>PRECIO </a:t>
            </a:r>
            <a:r>
              <a:rPr lang="pt-BR" dirty="0" smtClean="0">
                <a:sym typeface="Montserrat"/>
              </a:rPr>
              <a:t>1.523 USD/M2</a:t>
            </a:r>
            <a:endParaRPr lang="pt-BR" dirty="0">
              <a:sym typeface="Montserrat"/>
            </a:endParaRPr>
          </a:p>
        </p:txBody>
      </p:sp>
      <p:cxnSp>
        <p:nvCxnSpPr>
          <p:cNvPr id="44" name="Shape 126"/>
          <p:cNvCxnSpPr/>
          <p:nvPr/>
        </p:nvCxnSpPr>
        <p:spPr>
          <a:xfrm>
            <a:off x="746723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5" name="Shape 129"/>
          <p:cNvCxnSpPr/>
          <p:nvPr/>
        </p:nvCxnSpPr>
        <p:spPr>
          <a:xfrm>
            <a:off x="746723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6" name="Shape 132"/>
          <p:cNvCxnSpPr/>
          <p:nvPr/>
        </p:nvCxnSpPr>
        <p:spPr>
          <a:xfrm>
            <a:off x="5621519" y="389842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47" name="Shape 135"/>
          <p:cNvCxnSpPr/>
          <p:nvPr/>
        </p:nvCxnSpPr>
        <p:spPr>
          <a:xfrm>
            <a:off x="5621519" y="3560606"/>
            <a:ext cx="3579844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48" name="22 Rectángulo"/>
          <p:cNvSpPr/>
          <p:nvPr/>
        </p:nvSpPr>
        <p:spPr>
          <a:xfrm>
            <a:off x="2136639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2 AMB</a:t>
            </a:r>
          </a:p>
        </p:txBody>
      </p:sp>
      <p:sp>
        <p:nvSpPr>
          <p:cNvPr id="49" name="24 Rectángulo"/>
          <p:cNvSpPr/>
          <p:nvPr/>
        </p:nvSpPr>
        <p:spPr>
          <a:xfrm>
            <a:off x="7011435" y="1126034"/>
            <a:ext cx="800012" cy="410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spc="20" dirty="0" smtClean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3 </a:t>
            </a:r>
            <a:r>
              <a:rPr lang="es-AR" sz="1200" spc="20" dirty="0">
                <a:solidFill>
                  <a:schemeClr val="bg1"/>
                </a:solidFill>
                <a:latin typeface="Gotham Light" panose="02000603030000020004" pitchFamily="2" charset="0"/>
                <a:ea typeface="Arial"/>
                <a:cs typeface="Gotham Medium"/>
              </a:rPr>
              <a:t>AMB</a:t>
            </a:r>
          </a:p>
        </p:txBody>
      </p:sp>
    </p:spTree>
    <p:extLst>
      <p:ext uri="{BB962C8B-B14F-4D97-AF65-F5344CB8AC3E}">
        <p14:creationId xmlns:p14="http://schemas.microsoft.com/office/powerpoint/2010/main" val="152101243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>
            <p:extLst>
              <p:ext uri="{D42A27DB-BD31-4B8C-83A1-F6EECF244321}">
                <p14:modId xmlns:p14="http://schemas.microsoft.com/office/powerpoint/2010/main" val="96173134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45715" y="1274501"/>
            <a:ext cx="1152525" cy="3133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1" y="1022793"/>
            <a:ext cx="3291353" cy="3309072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3328449" y="3799019"/>
            <a:ext cx="641074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EMPALME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933996" y="3667650"/>
            <a:ext cx="769869" cy="356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VILLA </a:t>
            </a:r>
          </a:p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LIBERTADOR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21812" y="2799820"/>
            <a:ext cx="592776" cy="23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RUTA 20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373797" y="804936"/>
            <a:ext cx="713521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RANCAGUA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572521" y="799704"/>
            <a:ext cx="718351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C. AMERICA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955893" y="798690"/>
            <a:ext cx="729621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P. CABRERA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1166248" y="791431"/>
            <a:ext cx="678102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854">
                <a:solidFill>
                  <a:srgbClr val="0070C0"/>
                </a:solidFill>
                <a:latin typeface="Gafata" panose="02000503000000020004" pitchFamily="2" charset="0"/>
              </a:rPr>
              <a:t>ARGUELLO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427762" y="2004309"/>
            <a:ext cx="515500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COLON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3448619" y="2221266"/>
            <a:ext cx="821387" cy="224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54" dirty="0">
                <a:solidFill>
                  <a:srgbClr val="0070C0"/>
                </a:solidFill>
                <a:latin typeface="Gafata" panose="02000503000000020004" pitchFamily="2" charset="0"/>
              </a:rPr>
              <a:t>PUEYRREDON</a:t>
            </a:r>
            <a:endParaRPr lang="en-US" sz="854" dirty="0">
              <a:solidFill>
                <a:srgbClr val="0070C0"/>
              </a:solidFill>
              <a:latin typeface="Gafata" panose="02000503000000020004" pitchFamily="2" charset="0"/>
            </a:endParaRPr>
          </a:p>
        </p:txBody>
      </p:sp>
      <p:cxnSp>
        <p:nvCxnSpPr>
          <p:cNvPr id="77" name="36 Conector recto"/>
          <p:cNvCxnSpPr/>
          <p:nvPr/>
        </p:nvCxnSpPr>
        <p:spPr>
          <a:xfrm>
            <a:off x="5097230" y="1465525"/>
            <a:ext cx="5211" cy="27116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 Elipse"/>
          <p:cNvSpPr>
            <a:spLocks noChangeAspect="1"/>
          </p:cNvSpPr>
          <p:nvPr/>
        </p:nvSpPr>
        <p:spPr>
          <a:xfrm>
            <a:off x="5042283" y="2577676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80" name="6 Elipse"/>
          <p:cNvSpPr>
            <a:spLocks noChangeAspect="1"/>
          </p:cNvSpPr>
          <p:nvPr/>
        </p:nvSpPr>
        <p:spPr>
          <a:xfrm>
            <a:off x="5042283" y="1795486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9" name="8 Elipse"/>
          <p:cNvSpPr>
            <a:spLocks noChangeAspect="1"/>
          </p:cNvSpPr>
          <p:nvPr/>
        </p:nvSpPr>
        <p:spPr>
          <a:xfrm>
            <a:off x="5042283" y="3340734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7" name="6 Elipse"/>
          <p:cNvSpPr>
            <a:spLocks noChangeAspect="1"/>
          </p:cNvSpPr>
          <p:nvPr/>
        </p:nvSpPr>
        <p:spPr>
          <a:xfrm>
            <a:off x="5042283" y="1409173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graphicFrame>
        <p:nvGraphicFramePr>
          <p:cNvPr id="58" name="Gráfico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07566"/>
              </p:ext>
            </p:extLst>
          </p:nvPr>
        </p:nvGraphicFramePr>
        <p:xfrm>
          <a:off x="5251362" y="1149438"/>
          <a:ext cx="2822071" cy="337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7 Elipse"/>
          <p:cNvSpPr>
            <a:spLocks noChangeAspect="1"/>
          </p:cNvSpPr>
          <p:nvPr/>
        </p:nvSpPr>
        <p:spPr>
          <a:xfrm>
            <a:off x="5042283" y="2181798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5" name="7 Elipse"/>
          <p:cNvSpPr>
            <a:spLocks noChangeAspect="1"/>
          </p:cNvSpPr>
          <p:nvPr/>
        </p:nvSpPr>
        <p:spPr>
          <a:xfrm>
            <a:off x="5042283" y="2954422"/>
            <a:ext cx="113709" cy="113709"/>
          </a:xfrm>
          <a:prstGeom prst="ellipse">
            <a:avLst/>
          </a:prstGeom>
          <a:solidFill>
            <a:schemeClr val="bg1"/>
          </a:solidFill>
          <a:ln w="15875">
            <a:solidFill>
              <a:srgbClr val="F37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6" name="8 Elipse"/>
          <p:cNvSpPr>
            <a:spLocks noChangeAspect="1"/>
          </p:cNvSpPr>
          <p:nvPr/>
        </p:nvSpPr>
        <p:spPr>
          <a:xfrm>
            <a:off x="5042283" y="3727046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8" name="8 Elipse"/>
          <p:cNvSpPr>
            <a:spLocks noChangeAspect="1"/>
          </p:cNvSpPr>
          <p:nvPr/>
        </p:nvSpPr>
        <p:spPr>
          <a:xfrm>
            <a:off x="5042283" y="4113361"/>
            <a:ext cx="113709" cy="1137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4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TERMINADO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SEGÚN REGIONES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5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"/>
          <p:cNvSpPr txBox="1">
            <a:spLocks/>
          </p:cNvSpPr>
          <p:nvPr/>
        </p:nvSpPr>
        <p:spPr>
          <a:xfrm>
            <a:off x="5632251" y="970860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REGIÓN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4" name="object 6"/>
          <p:cNvSpPr txBox="1">
            <a:spLocks/>
          </p:cNvSpPr>
          <p:nvPr/>
        </p:nvSpPr>
        <p:spPr>
          <a:xfrm>
            <a:off x="6425133" y="970860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USD/MES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5" name="object 6"/>
          <p:cNvSpPr txBox="1">
            <a:spLocks/>
          </p:cNvSpPr>
          <p:nvPr/>
        </p:nvSpPr>
        <p:spPr>
          <a:xfrm>
            <a:off x="8008515" y="970860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6" name="object 6"/>
          <p:cNvSpPr txBox="1">
            <a:spLocks/>
          </p:cNvSpPr>
          <p:nvPr/>
        </p:nvSpPr>
        <p:spPr>
          <a:xfrm>
            <a:off x="8746951" y="970860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12 MESES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7" name="object 6"/>
          <p:cNvSpPr txBox="1">
            <a:spLocks/>
          </p:cNvSpPr>
          <p:nvPr/>
        </p:nvSpPr>
        <p:spPr>
          <a:xfrm>
            <a:off x="8098879" y="782662"/>
            <a:ext cx="1408211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VARIACIÓN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8" name="object 6"/>
          <p:cNvSpPr txBox="1">
            <a:spLocks/>
          </p:cNvSpPr>
          <p:nvPr/>
        </p:nvSpPr>
        <p:spPr>
          <a:xfrm>
            <a:off x="4659130" y="970860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40" name="object 4"/>
          <p:cNvSpPr/>
          <p:nvPr/>
        </p:nvSpPr>
        <p:spPr>
          <a:xfrm>
            <a:off x="-794" y="4522072"/>
            <a:ext cx="10113963" cy="666048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9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2009"/>
              </a:lnSpc>
            </a:pP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Villa el Libertador y Arguello son las zonas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con oferta mas cara.</a:t>
            </a:r>
          </a:p>
          <a:p>
            <a:pPr algn="ctr">
              <a:lnSpc>
                <a:spcPts val="20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Centro América presenta la oferta mas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económica.  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34981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229755"/>
              </p:ext>
            </p:extLst>
          </p:nvPr>
        </p:nvGraphicFramePr>
        <p:xfrm>
          <a:off x="5509777" y="998686"/>
          <a:ext cx="3816005" cy="346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36 Conector recto"/>
          <p:cNvCxnSpPr/>
          <p:nvPr/>
        </p:nvCxnSpPr>
        <p:spPr>
          <a:xfrm flipH="1">
            <a:off x="5101146" y="1144659"/>
            <a:ext cx="10579" cy="3217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 Elipse"/>
          <p:cNvSpPr>
            <a:spLocks noChangeAspect="1"/>
          </p:cNvSpPr>
          <p:nvPr/>
        </p:nvSpPr>
        <p:spPr>
          <a:xfrm>
            <a:off x="5059243" y="1381877"/>
            <a:ext cx="113709" cy="113709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6" name="7 Elipse"/>
          <p:cNvSpPr>
            <a:spLocks noChangeAspect="1"/>
          </p:cNvSpPr>
          <p:nvPr/>
        </p:nvSpPr>
        <p:spPr>
          <a:xfrm>
            <a:off x="5059243" y="2419604"/>
            <a:ext cx="113709" cy="113709"/>
          </a:xfrm>
          <a:prstGeom prst="ellipse">
            <a:avLst/>
          </a:prstGeom>
          <a:solidFill>
            <a:srgbClr val="C86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7" name="8 Elipse"/>
          <p:cNvSpPr>
            <a:spLocks noChangeAspect="1"/>
          </p:cNvSpPr>
          <p:nvPr/>
        </p:nvSpPr>
        <p:spPr>
          <a:xfrm>
            <a:off x="5059243" y="2687457"/>
            <a:ext cx="113709" cy="113709"/>
          </a:xfrm>
          <a:prstGeom prst="ellipse">
            <a:avLst/>
          </a:prstGeom>
          <a:solidFill>
            <a:srgbClr val="EA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8" name="9 Elipse"/>
          <p:cNvSpPr>
            <a:spLocks noChangeAspect="1"/>
          </p:cNvSpPr>
          <p:nvPr/>
        </p:nvSpPr>
        <p:spPr>
          <a:xfrm>
            <a:off x="5059243" y="3223162"/>
            <a:ext cx="113709" cy="113709"/>
          </a:xfrm>
          <a:prstGeom prst="ellipse">
            <a:avLst/>
          </a:prstGeom>
          <a:solidFill>
            <a:srgbClr val="FED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29" name="10 Elipse"/>
          <p:cNvSpPr>
            <a:spLocks noChangeAspect="1"/>
          </p:cNvSpPr>
          <p:nvPr/>
        </p:nvSpPr>
        <p:spPr>
          <a:xfrm>
            <a:off x="5059243" y="3756130"/>
            <a:ext cx="113709" cy="113709"/>
          </a:xfrm>
          <a:prstGeom prst="ellipse">
            <a:avLst/>
          </a:prstGeom>
          <a:solidFill>
            <a:srgbClr val="FEE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0" name="11 Elipse"/>
          <p:cNvSpPr>
            <a:spLocks noChangeAspect="1"/>
          </p:cNvSpPr>
          <p:nvPr/>
        </p:nvSpPr>
        <p:spPr>
          <a:xfrm>
            <a:off x="5059243" y="4011498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1" name="7 Elipse"/>
          <p:cNvSpPr>
            <a:spLocks noChangeAspect="1"/>
          </p:cNvSpPr>
          <p:nvPr/>
        </p:nvSpPr>
        <p:spPr>
          <a:xfrm>
            <a:off x="5059243" y="2151752"/>
            <a:ext cx="113709" cy="113709"/>
          </a:xfrm>
          <a:prstGeom prst="ellipse">
            <a:avLst/>
          </a:prstGeom>
          <a:solidFill>
            <a:srgbClr val="B849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1808" dirty="0"/>
          </a:p>
        </p:txBody>
      </p:sp>
      <p:sp>
        <p:nvSpPr>
          <p:cNvPr id="34" name="6 Elipse"/>
          <p:cNvSpPr>
            <a:spLocks noChangeAspect="1"/>
          </p:cNvSpPr>
          <p:nvPr/>
        </p:nvSpPr>
        <p:spPr>
          <a:xfrm>
            <a:off x="5059243" y="1641209"/>
            <a:ext cx="113709" cy="113709"/>
          </a:xfrm>
          <a:prstGeom prst="ellipse">
            <a:avLst/>
          </a:prstGeom>
          <a:solidFill>
            <a:srgbClr val="8E3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35" name="9 Elipse"/>
          <p:cNvSpPr>
            <a:spLocks noChangeAspect="1"/>
          </p:cNvSpPr>
          <p:nvPr/>
        </p:nvSpPr>
        <p:spPr>
          <a:xfrm>
            <a:off x="5059243" y="2955309"/>
            <a:ext cx="113709" cy="113709"/>
          </a:xfrm>
          <a:prstGeom prst="ellipse">
            <a:avLst/>
          </a:prstGeom>
          <a:solidFill>
            <a:srgbClr val="FFB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51" name="4 Elipse"/>
          <p:cNvSpPr>
            <a:spLocks noChangeAspect="1"/>
          </p:cNvSpPr>
          <p:nvPr/>
        </p:nvSpPr>
        <p:spPr>
          <a:xfrm>
            <a:off x="5054566" y="1113705"/>
            <a:ext cx="113709" cy="113709"/>
          </a:xfrm>
          <a:prstGeom prst="ellipse">
            <a:avLst/>
          </a:prstGeom>
          <a:solidFill>
            <a:srgbClr val="800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sp>
        <p:nvSpPr>
          <p:cNvPr id="52" name="11 Elipse"/>
          <p:cNvSpPr>
            <a:spLocks noChangeAspect="1"/>
          </p:cNvSpPr>
          <p:nvPr/>
        </p:nvSpPr>
        <p:spPr>
          <a:xfrm>
            <a:off x="5056187" y="4288159"/>
            <a:ext cx="113709" cy="113709"/>
          </a:xfrm>
          <a:prstGeom prst="ellipse">
            <a:avLst/>
          </a:prstGeom>
          <a:solidFill>
            <a:srgbClr val="FFF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8" kern="1200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51" y="1022793"/>
            <a:ext cx="3293175" cy="3310904"/>
          </a:xfrm>
          <a:prstGeom prst="rect">
            <a:avLst/>
          </a:prstGeom>
        </p:spPr>
      </p:pic>
      <p:sp>
        <p:nvSpPr>
          <p:cNvPr id="32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TERMINADO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SEGÚN BARRIOS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40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/>
          <p:cNvSpPr/>
          <p:nvPr/>
        </p:nvSpPr>
        <p:spPr>
          <a:xfrm>
            <a:off x="0" y="4496648"/>
            <a:ext cx="10113963" cy="669075"/>
          </a:xfrm>
          <a:custGeom>
            <a:avLst/>
            <a:gdLst/>
            <a:ahLst/>
            <a:cxnLst/>
            <a:rect l="l" t="t" r="r" b="b"/>
            <a:pathLst>
              <a:path w="5231765" h="2670810">
                <a:moveTo>
                  <a:pt x="0" y="0"/>
                </a:moveTo>
                <a:lnTo>
                  <a:pt x="5231479" y="0"/>
                </a:lnTo>
                <a:lnTo>
                  <a:pt x="5231479" y="2670792"/>
                </a:lnTo>
                <a:lnTo>
                  <a:pt x="0" y="2670792"/>
                </a:lnTo>
                <a:lnTo>
                  <a:pt x="0" y="0"/>
                </a:lnTo>
                <a:close/>
              </a:path>
            </a:pathLst>
          </a:custGeom>
          <a:solidFill>
            <a:srgbClr val="CCCDCF">
              <a:alpha val="21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ts val="2009"/>
              </a:lnSpc>
            </a:pP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Country Jockey Club es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el barrio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más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caro de la ciudad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.</a:t>
            </a:r>
            <a:endParaRPr lang="es-ES" sz="1200" spc="20" dirty="0">
              <a:solidFill>
                <a:schemeClr val="tx1"/>
              </a:solidFill>
              <a:latin typeface="Gotham Light" panose="02000603030000020004" pitchFamily="2" charset="0"/>
              <a:cs typeface="Gotham Medium"/>
              <a:sym typeface="Roboto Slab"/>
            </a:endParaRPr>
          </a:p>
          <a:p>
            <a:pPr algn="ctr">
              <a:lnSpc>
                <a:spcPts val="2009"/>
              </a:lnSpc>
            </a:pP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San Vicente (Empalme) es el </a:t>
            </a:r>
            <a:r>
              <a:rPr lang="es-ES" sz="1200" spc="20" dirty="0" smtClean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más </a:t>
            </a:r>
            <a:r>
              <a:rPr lang="es-ES" sz="1200" spc="20" dirty="0">
                <a:solidFill>
                  <a:schemeClr val="tx1"/>
                </a:solidFill>
                <a:latin typeface="Gotham Light" panose="02000603030000020004" pitchFamily="2" charset="0"/>
                <a:cs typeface="Gotham Medium"/>
                <a:sym typeface="Roboto Slab"/>
              </a:rPr>
              <a:t>económico</a:t>
            </a:r>
          </a:p>
        </p:txBody>
      </p:sp>
      <p:sp>
        <p:nvSpPr>
          <p:cNvPr id="58" name="object 6"/>
          <p:cNvSpPr txBox="1">
            <a:spLocks/>
          </p:cNvSpPr>
          <p:nvPr/>
        </p:nvSpPr>
        <p:spPr>
          <a:xfrm>
            <a:off x="675667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BARRIO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59" name="object 6"/>
          <p:cNvSpPr txBox="1">
            <a:spLocks/>
          </p:cNvSpPr>
          <p:nvPr/>
        </p:nvSpPr>
        <p:spPr>
          <a:xfrm>
            <a:off x="7476759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ARS/MES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0" name="object 6"/>
          <p:cNvSpPr txBox="1">
            <a:spLocks/>
          </p:cNvSpPr>
          <p:nvPr/>
        </p:nvSpPr>
        <p:spPr>
          <a:xfrm>
            <a:off x="4748911" y="782662"/>
            <a:ext cx="792088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10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RANKING</a:t>
            </a:r>
            <a:endParaRPr lang="es-ES" sz="10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6" name="object 6"/>
          <p:cNvSpPr txBox="1">
            <a:spLocks/>
          </p:cNvSpPr>
          <p:nvPr/>
        </p:nvSpPr>
        <p:spPr>
          <a:xfrm>
            <a:off x="4264893" y="1262013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MAYOR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7" name="object 6"/>
          <p:cNvSpPr txBox="1">
            <a:spLocks/>
          </p:cNvSpPr>
          <p:nvPr/>
        </p:nvSpPr>
        <p:spPr>
          <a:xfrm>
            <a:off x="4264893" y="2665380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ZONA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MEDIA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  <p:sp>
        <p:nvSpPr>
          <p:cNvPr id="68" name="object 6"/>
          <p:cNvSpPr txBox="1">
            <a:spLocks/>
          </p:cNvSpPr>
          <p:nvPr/>
        </p:nvSpPr>
        <p:spPr>
          <a:xfrm>
            <a:off x="4264893" y="3978494"/>
            <a:ext cx="792088" cy="29495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MENOR</a:t>
            </a:r>
          </a:p>
          <a:p>
            <a:pPr algn="ctr"/>
            <a:r>
              <a:rPr lang="es-ES" sz="9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</a:t>
            </a:r>
            <a:endParaRPr lang="es-ES" sz="900" spc="20" dirty="0">
              <a:solidFill>
                <a:schemeClr val="tx1">
                  <a:lumMod val="50000"/>
                  <a:lumOff val="50000"/>
                </a:schemeClr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6661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41564"/>
              </p:ext>
            </p:extLst>
          </p:nvPr>
        </p:nvGraphicFramePr>
        <p:xfrm>
          <a:off x="644718" y="1224494"/>
          <a:ext cx="8895670" cy="378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679694" y="0"/>
            <a:ext cx="3300095" cy="99060"/>
          </a:xfrm>
          <a:custGeom>
            <a:avLst/>
            <a:gdLst/>
            <a:ahLst/>
            <a:cxnLst/>
            <a:rect l="l" t="t" r="r" b="b"/>
            <a:pathLst>
              <a:path w="3300095" h="99060">
                <a:moveTo>
                  <a:pt x="0" y="98539"/>
                </a:moveTo>
                <a:lnTo>
                  <a:pt x="3299866" y="98539"/>
                </a:lnTo>
                <a:lnTo>
                  <a:pt x="3299866" y="0"/>
                </a:lnTo>
                <a:lnTo>
                  <a:pt x="0" y="0"/>
                </a:lnTo>
                <a:lnTo>
                  <a:pt x="0" y="98539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825019" y="159990"/>
            <a:ext cx="6517962" cy="57195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lvl="0">
              <a:buClr>
                <a:srgbClr val="3F3F3F"/>
              </a:buClr>
              <a:buSzPct val="25000"/>
            </a:pPr>
            <a:r>
              <a:rPr lang="pt-BR" sz="2000" spc="20" dirty="0" smtClean="0">
                <a:solidFill>
                  <a:srgbClr val="FE4D00"/>
                </a:solidFill>
                <a:latin typeface="Gotham Medium"/>
                <a:cs typeface="Gotham Medium"/>
                <a:sym typeface="Raleway"/>
              </a:rPr>
              <a:t>VENTA TERMINADO</a:t>
            </a:r>
            <a:endParaRPr lang="pt-BR" sz="2000" spc="20" dirty="0">
              <a:solidFill>
                <a:srgbClr val="FE4D00"/>
              </a:solidFill>
              <a:latin typeface="Gotham Medium"/>
              <a:cs typeface="Gotham Medium"/>
              <a:sym typeface="Raleway"/>
            </a:endParaRPr>
          </a:p>
          <a:p>
            <a:pPr lvl="0">
              <a:buClr>
                <a:srgbClr val="3F3F3F"/>
              </a:buClr>
              <a:buSzPct val="25000"/>
            </a:pPr>
            <a:r>
              <a:rPr lang="pt-BR" sz="1600" spc="20" dirty="0" smtClean="0">
                <a:solidFill>
                  <a:srgbClr val="FF6600"/>
                </a:solidFill>
                <a:latin typeface="Gotham Light" panose="02000603030000020004" pitchFamily="2" charset="0"/>
                <a:cs typeface="Gotham Medium"/>
                <a:sym typeface="Raleway"/>
              </a:rPr>
              <a:t>PRECIO SEGÚN BARRIOS</a:t>
            </a:r>
            <a:endParaRPr lang="pt-BR" sz="1600" spc="20" dirty="0">
              <a:solidFill>
                <a:srgbClr val="FF6600"/>
              </a:solidFill>
              <a:latin typeface="Gotham Light" panose="02000603030000020004" pitchFamily="2" charset="0"/>
              <a:cs typeface="Gotham Medium"/>
              <a:sym typeface="Raleway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7872803" y="159990"/>
            <a:ext cx="1829997" cy="4123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5612840" y="1045278"/>
            <a:ext cx="3980645" cy="38728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PRECIO MEDIO DE CADA BARRIO</a:t>
            </a:r>
          </a:p>
          <a:p>
            <a:r>
              <a:rPr lang="en-US" sz="1200" spc="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Light" panose="02000603030000020004" pitchFamily="2" charset="0"/>
                <a:cs typeface="Gotham Medium"/>
              </a:rPr>
              <a:t>EN MILES DE USD/M2</a:t>
            </a:r>
            <a:endParaRPr lang="es-ES" sz="1200" spc="20" dirty="0">
              <a:solidFill>
                <a:srgbClr val="F3740B"/>
              </a:solidFill>
              <a:latin typeface="Gotham Light" panose="02000603030000020004" pitchFamily="2" charset="0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2369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505</Words>
  <Application>Microsoft Office PowerPoint</Application>
  <PresentationFormat>Personalizado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Gotham Medium</vt:lpstr>
      <vt:lpstr>Calibri</vt:lpstr>
      <vt:lpstr>Raleway</vt:lpstr>
      <vt:lpstr>Gotham Light</vt:lpstr>
      <vt:lpstr>Montserrat</vt:lpstr>
      <vt:lpstr>Gafata</vt:lpstr>
      <vt:lpstr>Arial</vt:lpstr>
      <vt:lpstr>Roboto Slab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Rodrigo</dc:creator>
  <cp:keywords/>
  <dc:description/>
  <cp:lastModifiedBy>Rodrigo</cp:lastModifiedBy>
  <cp:revision>1486</cp:revision>
  <cp:lastPrinted>2016-06-07T18:50:17Z</cp:lastPrinted>
  <dcterms:created xsi:type="dcterms:W3CDTF">2018-01-31T15:21:26Z</dcterms:created>
  <dcterms:modified xsi:type="dcterms:W3CDTF">2019-06-10T16:44:44Z</dcterms:modified>
  <cp:category/>
</cp:coreProperties>
</file>