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notesSlides/notesSlide10.xml" ContentType="application/vnd.openxmlformats-officedocument.presentationml.notesSlide+xml"/>
  <Override PartName="/ppt/charts/chart11.xml" ContentType="application/vnd.openxmlformats-officedocument.drawingml.chart+xml"/>
  <Override PartName="/ppt/notesSlides/notesSlide11.xml" ContentType="application/vnd.openxmlformats-officedocument.presentationml.notesSlide+xml"/>
  <Override PartName="/ppt/charts/chart12.xml" ContentType="application/vnd.openxmlformats-officedocument.drawingml.chart+xml"/>
  <Override PartName="/ppt/notesSlides/notesSlide12.xml" ContentType="application/vnd.openxmlformats-officedocument.presentationml.notesSlide+xml"/>
  <Override PartName="/ppt/charts/chart1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17.xml" ContentType="application/vnd.openxmlformats-officedocument.presentationml.notesSlide+xml"/>
  <Override PartName="/ppt/charts/chart20.xml" ContentType="application/vnd.openxmlformats-officedocument.drawingml.chart+xml"/>
  <Override PartName="/ppt/notesSlides/notesSlide18.xml" ContentType="application/vnd.openxmlformats-officedocument.presentationml.notesSlide+xml"/>
  <Override PartName="/ppt/charts/chart21.xml" ContentType="application/vnd.openxmlformats-officedocument.drawingml.chart+xml"/>
  <Override PartName="/ppt/notesSlides/notesSlide19.xml" ContentType="application/vnd.openxmlformats-officedocument.presentationml.notesSlide+xml"/>
  <Override PartName="/ppt/charts/chart2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22.xml" ContentType="application/vnd.openxmlformats-officedocument.presentationml.notesSlide+xml"/>
  <Override PartName="/ppt/charts/chart25.xml" ContentType="application/vnd.openxmlformats-officedocument.drawingml.chart+xml"/>
  <Override PartName="/ppt/notesSlides/notesSlide23.xml" ContentType="application/vnd.openxmlformats-officedocument.presentationml.notesSlide+xml"/>
  <Override PartName="/ppt/charts/chart26.xml" ContentType="application/vnd.openxmlformats-officedocument.drawingml.chart+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434" r:id="rId2"/>
    <p:sldId id="435" r:id="rId3"/>
    <p:sldId id="399" r:id="rId4"/>
    <p:sldId id="388" r:id="rId5"/>
    <p:sldId id="393" r:id="rId6"/>
    <p:sldId id="312" r:id="rId7"/>
    <p:sldId id="431" r:id="rId8"/>
    <p:sldId id="311" r:id="rId9"/>
    <p:sldId id="313" r:id="rId10"/>
    <p:sldId id="391" r:id="rId11"/>
    <p:sldId id="432" r:id="rId12"/>
    <p:sldId id="392" r:id="rId13"/>
    <p:sldId id="390" r:id="rId14"/>
    <p:sldId id="436" r:id="rId15"/>
    <p:sldId id="361" r:id="rId16"/>
    <p:sldId id="363" r:id="rId17"/>
    <p:sldId id="364" r:id="rId18"/>
    <p:sldId id="395" r:id="rId19"/>
    <p:sldId id="433" r:id="rId20"/>
    <p:sldId id="397" r:id="rId21"/>
    <p:sldId id="377" r:id="rId22"/>
    <p:sldId id="378" r:id="rId23"/>
    <p:sldId id="430" r:id="rId24"/>
    <p:sldId id="400" r:id="rId25"/>
  </p:sldIdLst>
  <p:sldSz cx="10113963" cy="5165725"/>
  <p:notesSz cx="6797675" cy="9926638"/>
  <p:embeddedFontLst>
    <p:embeddedFont>
      <p:font typeface="Montserrat" panose="00000500000000000000" pitchFamily="2" charset="0"/>
      <p:regular r:id="rId27"/>
      <p:bold r:id="rId28"/>
      <p:italic r:id="rId29"/>
      <p:boldItalic r:id="rId30"/>
    </p:embeddedFont>
    <p:embeddedFont>
      <p:font typeface="Gotham Light" panose="02000603030000020004" pitchFamily="2" charset="0"/>
      <p:regular r:id="rId31"/>
      <p:italic r:id="rId32"/>
    </p:embeddedFont>
    <p:embeddedFont>
      <p:font typeface="Gotham Medium" panose="02000603030000020004" pitchFamily="2" charset="0"/>
      <p:regular r:id="rId33"/>
      <p:italic r:id="rId34"/>
    </p:embeddedFont>
    <p:embeddedFont>
      <p:font typeface="Calibri" panose="020F0502020204030204" pitchFamily="34" charset="0"/>
      <p:regular r:id="rId35"/>
      <p:bold r:id="rId36"/>
      <p:italic r:id="rId37"/>
      <p:boldItalic r:id="rId38"/>
    </p:embeddedFont>
    <p:embeddedFont>
      <p:font typeface="Raleway" panose="020B0503030101060003" pitchFamily="34" charset="0"/>
      <p:regular r:id="rId39"/>
      <p:bold r:id="rId40"/>
      <p:italic r:id="rId41"/>
      <p:boldItalic r:id="rId42"/>
    </p:embeddedFont>
    <p:embeddedFont>
      <p:font typeface="Lato" panose="020F0502020204030203" pitchFamily="34" charset="0"/>
      <p:regular r:id="rId43"/>
      <p:bold r:id="rId44"/>
      <p:italic r:id="rId45"/>
      <p:boldItalic r:id="rId46"/>
    </p:embeddedFont>
    <p:embeddedFont>
      <p:font typeface="Roboto Slab" pitchFamily="2"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7" userDrawn="1">
          <p15:clr>
            <a:srgbClr val="A4A3A4"/>
          </p15:clr>
        </p15:guide>
        <p15:guide id="2" pos="31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600"/>
    <a:srgbClr val="F8F8F8"/>
    <a:srgbClr val="FCE5D7"/>
    <a:srgbClr val="FF6600"/>
    <a:srgbClr val="FBF505"/>
    <a:srgbClr val="E7E200"/>
    <a:srgbClr val="FFFF00"/>
    <a:srgbClr val="E15383"/>
    <a:srgbClr val="E153B5"/>
    <a:srgbClr val="E97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4" autoAdjust="0"/>
    <p:restoredTop sz="96980" autoAdjust="0"/>
  </p:normalViewPr>
  <p:slideViewPr>
    <p:cSldViewPr>
      <p:cViewPr varScale="1">
        <p:scale>
          <a:sx n="115" d="100"/>
          <a:sy n="115" d="100"/>
        </p:scale>
        <p:origin x="372" y="102"/>
      </p:cViewPr>
      <p:guideLst>
        <p:guide orient="horz" pos="1627"/>
        <p:guide pos="31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odrigo\Dropbox\ZP%20Navent\ARG\CABA\Precios\CABA%20-%20Regiones%20Venta2%20-%20Model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Rodrigo\Dropbox\ZP%20Navent\ARG\CABA\Precios\CABA%20-%20Regiones%20Venta2%20-%20Modelo.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Rodrigo\Dropbox\ZP%20Navent\ARG\CABA\Precios\CABA-%20Barrios%20Venta2%20-%20Modelo.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Rodrigo\Dropbox\ZP%20Navent\ARG\CABA\Precios\CABA-%20Barrios%20Venta2%20-%20Modelo.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Rodrigo\Dropbox\ZP%20Navent\ARG\CABA\Precios\CABA-%20Barrios%20Venta2%20-%20Modelo.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Rodrigo\Dropbox\ZP%20Navent\ARG\CABA\Precios\CABA%20-%20Regiones%20Alquiler2%20-%20Modelo.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Rodrigo\Dropbox\ZP%20Navent\ARG\CABA\Precios\CABA%20-%20Regiones%20Alquiler2%20-%20Modelo.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Rodrigo\Dropbox\ZP%20Navent\ARG\CABA\Precios\CABA%20-%20Regiones%20Alquiler2%20-%20Modelo.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Rodrigo\Dropbox\ZP%20Navent\ARG\CABA\Precios\CABA%20-%20Regiones%20Alquiler2%20-%20Modelo.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Rodrigo\Dropbox\ZP%20Navent\ARG\CABA\Precios\CABA%20-%20Regiones%20Alquiler2%20-%20Modelo.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Rodrigo\Dropbox\ZP%20Navent\ARG\CABA\Precios\CABA%20-%20Regiones%20Alquiler2%20-%20Model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odrigo\Dropbox\ZP%20Navent\ARG\CABA\Precios\CABA%20-%20Regiones%20Venta2%20-%20Modelo.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Rodrigo\Dropbox\ZP%20Navent\ARG\CABA\Precios\CABA%20-%20Regiones%20Alquiler2%20-%20Modelo.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Rodrigo\Dropbox\ZP%20Navent\ARG\CABA\Precios\CABA-%20Barrios%20Alquiler2%20-%20Modelo.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Rodrigo\Dropbox\ZP%20Navent\ARG\CABA\Precios\CABA-%20Barrios%20Alquiler2%20-%20Modelo.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Rodrigo\Dropbox\ZP%20Navent\ARG\CABA\Indicadores\CABA-%20Regiones%20RI%20-%20Modelo.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Rodrigo\Dropbox\ZP%20Navent\ARG\CABA\Indicadores\CABA-%20Regiones%20RI%20-%20Modelo.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Rodrigo\Dropbox\ZP%20Navent\ARG\CABA\Indicadores\CABA-%20Regiones%20RI%20-%20Modelo.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Rodrigo\Dropbox\ZP%20Navent\ARG\CABA\Indicadores\CABA-%20Barrios%20RI%20-%20Model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odrigo\Dropbox\ZP%20Navent\ARG\CABA\Precios\CABA%20-%20Regiones%20Venta2%20-%20Modelo.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Nextcloud-CasasARG\TEAM\RESEARCH\Data%20mensual\Serie%20DATOS.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oleObject" Target="file:///C:\Users\Rodrigo\Dropbox\ZP%20Navent\ARG\CABA\Precios\CABA-%20Barrios%20Venta2%20-%20Modelo.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Rodrigo\Dropbox\ZP%20Navent\ARG\Series%20Externas\ARG_Indice%20CAC.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oleObject" Target="file:///C:\Users\Rodrigo\Dropbox\ZP%20Navent\ARG\Series%20Externas\ARG_Indice%20CAC.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odrigo\Dropbox\ZP%20Navent\ARG\Series%20Externas\ARG_Indice%20CAC.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Rodrigo\Dropbox\ZP%20Navent\ARG\CABA\Precios\CABA%20-%20Regiones%20Venta2%20-%20Modelo.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902571027833099"/>
          <c:y val="4.6189956775855003E-2"/>
          <c:w val="0.71265537847826299"/>
          <c:h val="0.90762008644828995"/>
        </c:manualLayout>
      </c:layout>
      <c:barChart>
        <c:barDir val="bar"/>
        <c:grouping val="clustered"/>
        <c:varyColors val="0"/>
        <c:ser>
          <c:idx val="0"/>
          <c:order val="0"/>
          <c:spPr>
            <a:solidFill>
              <a:schemeClr val="bg1">
                <a:lumMod val="50000"/>
              </a:schemeClr>
            </a:solidFill>
          </c:spPr>
          <c:invertIfNegative val="0"/>
          <c:dLbls>
            <c:dLbl>
              <c:idx val="0"/>
              <c:numFmt formatCode="0.0%" sourceLinked="0"/>
              <c:spPr>
                <a:noFill/>
                <a:ln>
                  <a:noFill/>
                </a:ln>
                <a:effectLst/>
              </c:spPr>
              <c:txPr>
                <a:bodyPr anchorCtr="0"/>
                <a:lstStyle/>
                <a:p>
                  <a:pPr algn="ctr">
                    <a:defRPr lang="es-AR" sz="950" b="0" i="0" u="none" strike="noStrike" kern="1200" baseline="0">
                      <a:solidFill>
                        <a:srgbClr val="7F7F7F"/>
                      </a:solidFill>
                      <a:latin typeface="Gotham Medium"/>
                      <a:ea typeface="+mn-ea"/>
                      <a:cs typeface="Gotham Medium"/>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E81-47C2-A1FE-58F9B1BD9B05}"/>
                </c:ext>
              </c:extLst>
            </c:dLbl>
            <c:spPr>
              <a:noFill/>
              <a:ln>
                <a:noFill/>
              </a:ln>
              <a:effectLst/>
            </c:spPr>
            <c:txPr>
              <a:bodyPr anchorCtr="0"/>
              <a:lstStyle/>
              <a:p>
                <a:pPr algn="ctr">
                  <a:defRPr lang="es-AR" sz="950" b="0" i="0" u="none" strike="noStrike" kern="1200" baseline="0">
                    <a:solidFill>
                      <a:srgbClr val="7F7F7F"/>
                    </a:solidFill>
                    <a:latin typeface="Gotham Medium"/>
                    <a:ea typeface="+mn-ea"/>
                    <a:cs typeface="Gotham Medium"/>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Dinamica!$AB$7:$AB$14</c:f>
              <c:numCache>
                <c:formatCode>General</c:formatCode>
                <c:ptCount val="8"/>
                <c:pt idx="0">
                  <c:v>2019</c:v>
                </c:pt>
                <c:pt idx="1">
                  <c:v>2018</c:v>
                </c:pt>
                <c:pt idx="2">
                  <c:v>2017</c:v>
                </c:pt>
                <c:pt idx="3">
                  <c:v>2016</c:v>
                </c:pt>
                <c:pt idx="4">
                  <c:v>2015</c:v>
                </c:pt>
                <c:pt idx="5">
                  <c:v>2014</c:v>
                </c:pt>
                <c:pt idx="6">
                  <c:v>2013</c:v>
                </c:pt>
                <c:pt idx="7">
                  <c:v>2012</c:v>
                </c:pt>
              </c:numCache>
            </c:numRef>
          </c:cat>
          <c:val>
            <c:numRef>
              <c:f>Dinamica!$AF$7:$AF$14</c:f>
              <c:numCache>
                <c:formatCode>0.0%</c:formatCode>
                <c:ptCount val="8"/>
                <c:pt idx="0">
                  <c:v>-2.4258690053764465E-3</c:v>
                </c:pt>
                <c:pt idx="1">
                  <c:v>7.5867570404922313E-2</c:v>
                </c:pt>
                <c:pt idx="2">
                  <c:v>0.10778913881182794</c:v>
                </c:pt>
                <c:pt idx="3">
                  <c:v>4.9095000868128347E-2</c:v>
                </c:pt>
                <c:pt idx="4">
                  <c:v>5.5425596029420321E-2</c:v>
                </c:pt>
                <c:pt idx="5">
                  <c:v>6.7824160792870902E-3</c:v>
                </c:pt>
                <c:pt idx="6">
                  <c:v>-5.3452603802073284E-4</c:v>
                </c:pt>
                <c:pt idx="7">
                  <c:v>0.02</c:v>
                </c:pt>
              </c:numCache>
            </c:numRef>
          </c:val>
          <c:extLst>
            <c:ext xmlns:c16="http://schemas.microsoft.com/office/drawing/2014/chart" uri="{C3380CC4-5D6E-409C-BE32-E72D297353CC}">
              <c16:uniqueId val="{00000000-E9C1-4CCD-AE79-E750E57A7985}"/>
            </c:ext>
          </c:extLst>
        </c:ser>
        <c:dLbls>
          <c:showLegendKey val="0"/>
          <c:showVal val="0"/>
          <c:showCatName val="0"/>
          <c:showSerName val="0"/>
          <c:showPercent val="0"/>
          <c:showBubbleSize val="0"/>
        </c:dLbls>
        <c:gapWidth val="150"/>
        <c:axId val="566165176"/>
        <c:axId val="566197112"/>
      </c:barChart>
      <c:catAx>
        <c:axId val="566165176"/>
        <c:scaling>
          <c:orientation val="minMax"/>
        </c:scaling>
        <c:delete val="0"/>
        <c:axPos val="l"/>
        <c:numFmt formatCode="General" sourceLinked="1"/>
        <c:majorTickMark val="out"/>
        <c:minorTickMark val="none"/>
        <c:tickLblPos val="low"/>
        <c:spPr>
          <a:ln>
            <a:solidFill>
              <a:schemeClr val="bg1">
                <a:lumMod val="75000"/>
              </a:schemeClr>
            </a:solidFill>
          </a:ln>
        </c:spPr>
        <c:txPr>
          <a:bodyPr/>
          <a:lstStyle/>
          <a:p>
            <a:pPr algn="ctr">
              <a:defRPr lang="es-AR" sz="950" b="0" i="0" u="none" strike="noStrike" kern="1200" baseline="0">
                <a:solidFill>
                  <a:srgbClr val="7F7F7F"/>
                </a:solidFill>
                <a:latin typeface="Gotham Medium"/>
                <a:ea typeface="+mn-ea"/>
                <a:cs typeface="Gotham Medium"/>
              </a:defRPr>
            </a:pPr>
            <a:endParaRPr lang="en-US"/>
          </a:p>
        </c:txPr>
        <c:crossAx val="566197112"/>
        <c:crosses val="autoZero"/>
        <c:auto val="1"/>
        <c:lblAlgn val="ctr"/>
        <c:lblOffset val="100"/>
        <c:noMultiLvlLbl val="0"/>
      </c:catAx>
      <c:valAx>
        <c:axId val="566197112"/>
        <c:scaling>
          <c:orientation val="minMax"/>
        </c:scaling>
        <c:delete val="1"/>
        <c:axPos val="b"/>
        <c:numFmt formatCode="0.0%" sourceLinked="1"/>
        <c:majorTickMark val="out"/>
        <c:minorTickMark val="none"/>
        <c:tickLblPos val="nextTo"/>
        <c:crossAx val="566165176"/>
        <c:crosses val="autoZero"/>
        <c:crossBetween val="between"/>
      </c:valAx>
    </c:plotArea>
    <c:plotVisOnly val="1"/>
    <c:dispBlanksAs val="gap"/>
    <c:showDLblsOverMax val="0"/>
  </c:chart>
  <c:spPr>
    <a:ln>
      <a:noFill/>
    </a:ln>
  </c:spPr>
  <c:txPr>
    <a:bodyPr/>
    <a:lstStyle/>
    <a:p>
      <a:pPr>
        <a:defRPr>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610258176371498"/>
          <c:y val="3.5927078061285402E-2"/>
          <c:w val="0.48778294157469421"/>
          <c:h val="0.9453750218757675"/>
        </c:manualLayout>
      </c:layout>
      <c:barChart>
        <c:barDir val="bar"/>
        <c:grouping val="clustered"/>
        <c:varyColors val="0"/>
        <c:ser>
          <c:idx val="0"/>
          <c:order val="0"/>
          <c:spPr>
            <a:solidFill>
              <a:schemeClr val="bg1">
                <a:lumMod val="50000"/>
              </a:schemeClr>
            </a:solidFill>
          </c:spPr>
          <c:invertIfNegative val="0"/>
          <c:dLbls>
            <c:spPr>
              <a:noFill/>
              <a:ln>
                <a:noFill/>
              </a:ln>
              <a:effectLst/>
            </c:spPr>
            <c:txPr>
              <a:bodyPr anchorCtr="0"/>
              <a:lstStyle/>
              <a:p>
                <a:pPr algn="ctr">
                  <a:defRPr lang="es-AR" sz="1050" b="0" i="0" u="none" strike="noStrike" kern="1200" baseline="0">
                    <a:solidFill>
                      <a:srgbClr val="7F7F7F"/>
                    </a:solidFill>
                    <a:latin typeface="Gotham Medium"/>
                    <a:ea typeface="+mn-ea"/>
                    <a:cs typeface="Gotham Medium"/>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Venda.Mes!$L$63:$L$71</c:f>
              <c:strCache>
                <c:ptCount val="9"/>
                <c:pt idx="0">
                  <c:v>SUR</c:v>
                </c:pt>
                <c:pt idx="1">
                  <c:v>OESTE</c:v>
                </c:pt>
                <c:pt idx="2">
                  <c:v>SUR ESTE</c:v>
                </c:pt>
                <c:pt idx="3">
                  <c:v>EJE CENTRAL</c:v>
                </c:pt>
                <c:pt idx="4">
                  <c:v>MACROCENTRO</c:v>
                </c:pt>
                <c:pt idx="5">
                  <c:v>NOROESTE</c:v>
                </c:pt>
                <c:pt idx="6">
                  <c:v>MEDIA BUENOS AIRES</c:v>
                </c:pt>
                <c:pt idx="7">
                  <c:v>CORREDOR NOROESTE</c:v>
                </c:pt>
                <c:pt idx="8">
                  <c:v>CORREDOR NORTE</c:v>
                </c:pt>
              </c:strCache>
            </c:strRef>
          </c:cat>
          <c:val>
            <c:numRef>
              <c:f>Venda.Mes!$M$63:$M$71</c:f>
              <c:numCache>
                <c:formatCode>#,##0</c:formatCode>
                <c:ptCount val="9"/>
                <c:pt idx="0">
                  <c:v>1198.1705139160133</c:v>
                </c:pt>
                <c:pt idx="1">
                  <c:v>2073.4254899652392</c:v>
                </c:pt>
                <c:pt idx="2">
                  <c:v>2139.8343445532569</c:v>
                </c:pt>
                <c:pt idx="3">
                  <c:v>2389.8573110456368</c:v>
                </c:pt>
                <c:pt idx="4">
                  <c:v>2398.7048049737009</c:v>
                </c:pt>
                <c:pt idx="5">
                  <c:v>2510.6638531345866</c:v>
                </c:pt>
                <c:pt idx="6">
                  <c:v>2550.7578280753028</c:v>
                </c:pt>
                <c:pt idx="7">
                  <c:v>2774.1427779701721</c:v>
                </c:pt>
                <c:pt idx="8">
                  <c:v>3300.3474872051415</c:v>
                </c:pt>
              </c:numCache>
            </c:numRef>
          </c:val>
          <c:extLst>
            <c:ext xmlns:c16="http://schemas.microsoft.com/office/drawing/2014/chart" uri="{C3380CC4-5D6E-409C-BE32-E72D297353CC}">
              <c16:uniqueId val="{00000003-BE27-45CA-A366-B98BF41718BC}"/>
            </c:ext>
          </c:extLst>
        </c:ser>
        <c:dLbls>
          <c:showLegendKey val="0"/>
          <c:showVal val="0"/>
          <c:showCatName val="0"/>
          <c:showSerName val="0"/>
          <c:showPercent val="0"/>
          <c:showBubbleSize val="0"/>
        </c:dLbls>
        <c:gapWidth val="135"/>
        <c:axId val="532086184"/>
        <c:axId val="532089720"/>
      </c:barChart>
      <c:catAx>
        <c:axId val="532086184"/>
        <c:scaling>
          <c:orientation val="minMax"/>
        </c:scaling>
        <c:delete val="0"/>
        <c:axPos val="l"/>
        <c:numFmt formatCode="General" sourceLinked="1"/>
        <c:majorTickMark val="out"/>
        <c:minorTickMark val="none"/>
        <c:tickLblPos val="nextTo"/>
        <c:spPr>
          <a:ln>
            <a:noFill/>
          </a:ln>
        </c:spPr>
        <c:txPr>
          <a:bodyPr/>
          <a:lstStyle/>
          <a:p>
            <a:pPr algn="r">
              <a:defRPr lang="es-AR" sz="950" b="0" i="0" u="none" strike="noStrike" kern="1200" baseline="0">
                <a:solidFill>
                  <a:srgbClr val="7F7F7F"/>
                </a:solidFill>
                <a:latin typeface="Gotham Medium"/>
                <a:ea typeface="+mn-ea"/>
                <a:cs typeface="Gotham Medium"/>
              </a:defRPr>
            </a:pPr>
            <a:endParaRPr lang="en-US"/>
          </a:p>
        </c:txPr>
        <c:crossAx val="532089720"/>
        <c:crosses val="autoZero"/>
        <c:auto val="1"/>
        <c:lblAlgn val="ctr"/>
        <c:lblOffset val="100"/>
        <c:noMultiLvlLbl val="0"/>
      </c:catAx>
      <c:valAx>
        <c:axId val="532089720"/>
        <c:scaling>
          <c:orientation val="minMax"/>
        </c:scaling>
        <c:delete val="1"/>
        <c:axPos val="b"/>
        <c:numFmt formatCode="#,##0" sourceLinked="1"/>
        <c:majorTickMark val="out"/>
        <c:minorTickMark val="none"/>
        <c:tickLblPos val="nextTo"/>
        <c:crossAx val="532086184"/>
        <c:crosses val="autoZero"/>
        <c:crossBetween val="between"/>
      </c:valAx>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88353292408801"/>
          <c:y val="1.6885458123982799E-2"/>
          <c:w val="0.62662694978363698"/>
          <c:h val="0.94850428603828196"/>
        </c:manualLayout>
      </c:layout>
      <c:barChart>
        <c:barDir val="bar"/>
        <c:grouping val="clustered"/>
        <c:varyColors val="0"/>
        <c:ser>
          <c:idx val="0"/>
          <c:order val="0"/>
          <c:spPr>
            <a:solidFill>
              <a:schemeClr val="bg1">
                <a:lumMod val="50000"/>
              </a:schemeClr>
            </a:solidFill>
          </c:spPr>
          <c:invertIfNegative val="0"/>
          <c:dLbls>
            <c:spPr>
              <a:noFill/>
              <a:ln>
                <a:noFill/>
              </a:ln>
              <a:effectLst/>
            </c:spPr>
            <c:txPr>
              <a:bodyPr anchorCtr="0"/>
              <a:lstStyle/>
              <a:p>
                <a:pPr algn="ctr">
                  <a:defRPr lang="es-AR" sz="950" b="0" i="0" u="none" strike="noStrike" kern="1200" baseline="0">
                    <a:solidFill>
                      <a:schemeClr val="tx1">
                        <a:lumMod val="50000"/>
                        <a:lumOff val="50000"/>
                      </a:schemeClr>
                    </a:solidFill>
                    <a:latin typeface="Gotham Medium"/>
                    <a:ea typeface="+mn-ea"/>
                    <a:cs typeface="Gotham Medium"/>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MaxMin!$D$6:$D$19</c:f>
              <c:strCache>
                <c:ptCount val="13"/>
                <c:pt idx="0">
                  <c:v>Villa Lugano</c:v>
                </c:pt>
                <c:pt idx="1">
                  <c:v>Constitución</c:v>
                </c:pt>
                <c:pt idx="2">
                  <c:v>Boca</c:v>
                </c:pt>
                <c:pt idx="4">
                  <c:v>Velez Sarsfield</c:v>
                </c:pt>
                <c:pt idx="5">
                  <c:v>Parque Chacabuco</c:v>
                </c:pt>
                <c:pt idx="6">
                  <c:v>Paternal</c:v>
                </c:pt>
                <c:pt idx="7">
                  <c:v>Parque Centenario</c:v>
                </c:pt>
                <c:pt idx="8">
                  <c:v>Saavedra</c:v>
                </c:pt>
                <c:pt idx="10">
                  <c:v>Palermo</c:v>
                </c:pt>
                <c:pt idx="11">
                  <c:v>Las Cañitas</c:v>
                </c:pt>
                <c:pt idx="12">
                  <c:v>Puerto Madero</c:v>
                </c:pt>
              </c:strCache>
            </c:strRef>
          </c:cat>
          <c:val>
            <c:numRef>
              <c:f>MaxMin!$F$6:$F$19</c:f>
              <c:numCache>
                <c:formatCode>#,##0</c:formatCode>
                <c:ptCount val="14"/>
                <c:pt idx="0">
                  <c:v>1211.0235858325102</c:v>
                </c:pt>
                <c:pt idx="1">
                  <c:v>1767.2985083871033</c:v>
                </c:pt>
                <c:pt idx="2">
                  <c:v>1784.7957433132733</c:v>
                </c:pt>
                <c:pt idx="4">
                  <c:v>2190.2111282276201</c:v>
                </c:pt>
                <c:pt idx="5">
                  <c:v>2313.524295081857</c:v>
                </c:pt>
                <c:pt idx="6">
                  <c:v>2396.7361824029667</c:v>
                </c:pt>
                <c:pt idx="7">
                  <c:v>2563.2276834002764</c:v>
                </c:pt>
                <c:pt idx="8">
                  <c:v>2733.8478046608102</c:v>
                </c:pt>
                <c:pt idx="10">
                  <c:v>3519.6585208419601</c:v>
                </c:pt>
                <c:pt idx="11">
                  <c:v>3531.8750911157367</c:v>
                </c:pt>
                <c:pt idx="12">
                  <c:v>5789.5481023303191</c:v>
                </c:pt>
              </c:numCache>
            </c:numRef>
          </c:val>
          <c:extLst>
            <c:ext xmlns:c16="http://schemas.microsoft.com/office/drawing/2014/chart" uri="{C3380CC4-5D6E-409C-BE32-E72D297353CC}">
              <c16:uniqueId val="{00000000-9859-4FEB-A651-0B36D83A3E2F}"/>
            </c:ext>
          </c:extLst>
        </c:ser>
        <c:dLbls>
          <c:showLegendKey val="0"/>
          <c:showVal val="0"/>
          <c:showCatName val="0"/>
          <c:showSerName val="0"/>
          <c:showPercent val="0"/>
          <c:showBubbleSize val="0"/>
        </c:dLbls>
        <c:gapWidth val="96"/>
        <c:axId val="535056248"/>
        <c:axId val="568347656"/>
      </c:barChart>
      <c:catAx>
        <c:axId val="535056248"/>
        <c:scaling>
          <c:orientation val="minMax"/>
        </c:scaling>
        <c:delete val="0"/>
        <c:axPos val="l"/>
        <c:numFmt formatCode="General" sourceLinked="0"/>
        <c:majorTickMark val="out"/>
        <c:minorTickMark val="none"/>
        <c:tickLblPos val="nextTo"/>
        <c:spPr>
          <a:ln>
            <a:noFill/>
          </a:ln>
        </c:spPr>
        <c:txPr>
          <a:bodyPr/>
          <a:lstStyle/>
          <a:p>
            <a:pPr algn="r">
              <a:defRPr lang="es-AR" sz="950" b="0" i="0" u="none" strike="noStrike" kern="1200" baseline="0">
                <a:solidFill>
                  <a:srgbClr val="7F7F7F"/>
                </a:solidFill>
                <a:latin typeface="Gotham Light" panose="02000603030000020004" pitchFamily="2" charset="0"/>
                <a:ea typeface="+mn-ea"/>
                <a:cs typeface="Gotham Medium"/>
              </a:defRPr>
            </a:pPr>
            <a:endParaRPr lang="en-US"/>
          </a:p>
        </c:txPr>
        <c:crossAx val="568347656"/>
        <c:crosses val="autoZero"/>
        <c:auto val="1"/>
        <c:lblAlgn val="ctr"/>
        <c:lblOffset val="100"/>
        <c:noMultiLvlLbl val="0"/>
      </c:catAx>
      <c:valAx>
        <c:axId val="568347656"/>
        <c:scaling>
          <c:orientation val="minMax"/>
        </c:scaling>
        <c:delete val="1"/>
        <c:axPos val="b"/>
        <c:numFmt formatCode="#,##0" sourceLinked="1"/>
        <c:majorTickMark val="out"/>
        <c:minorTickMark val="none"/>
        <c:tickLblPos val="nextTo"/>
        <c:crossAx val="535056248"/>
        <c:crosses val="autoZero"/>
        <c:crossBetween val="between"/>
      </c:valAx>
    </c:plotArea>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75000"/>
              </a:schemeClr>
            </a:solidFill>
            <a:ln>
              <a:noFill/>
            </a:ln>
            <a:effectLst/>
          </c:spPr>
          <c:invertIfNegative val="0"/>
          <c:dPt>
            <c:idx val="7"/>
            <c:invertIfNegative val="0"/>
            <c:bubble3D val="0"/>
            <c:spPr>
              <a:solidFill>
                <a:schemeClr val="bg1">
                  <a:lumMod val="75000"/>
                </a:schemeClr>
              </a:solidFill>
              <a:ln w="3175">
                <a:noFill/>
              </a:ln>
              <a:effectLst/>
            </c:spPr>
            <c:extLst>
              <c:ext xmlns:c16="http://schemas.microsoft.com/office/drawing/2014/chart" uri="{C3380CC4-5D6E-409C-BE32-E72D297353CC}">
                <c16:uniqueId val="{0000000D-9449-46A1-A855-D0FFF0305782}"/>
              </c:ext>
            </c:extLst>
          </c:dPt>
          <c:cat>
            <c:strRef>
              <c:f>MaxMin!$D$22:$D$72</c:f>
              <c:strCache>
                <c:ptCount val="51"/>
                <c:pt idx="0">
                  <c:v>Puerto Madero</c:v>
                </c:pt>
                <c:pt idx="1">
                  <c:v>Las Cañitas</c:v>
                </c:pt>
                <c:pt idx="2">
                  <c:v>Palermo</c:v>
                </c:pt>
                <c:pt idx="3">
                  <c:v>Nuñez</c:v>
                </c:pt>
                <c:pt idx="4">
                  <c:v>Recoleta</c:v>
                </c:pt>
                <c:pt idx="5">
                  <c:v>Belgrano</c:v>
                </c:pt>
                <c:pt idx="6">
                  <c:v>Colegiales</c:v>
                </c:pt>
                <c:pt idx="7">
                  <c:v>Barrio Norte</c:v>
                </c:pt>
                <c:pt idx="8">
                  <c:v>Villa Urquiza</c:v>
                </c:pt>
                <c:pt idx="9">
                  <c:v>Coghlan</c:v>
                </c:pt>
                <c:pt idx="10">
                  <c:v>Retiro</c:v>
                </c:pt>
                <c:pt idx="11">
                  <c:v>Villa Ortuzar</c:v>
                </c:pt>
                <c:pt idx="12">
                  <c:v>Saavedra</c:v>
                </c:pt>
                <c:pt idx="13">
                  <c:v>Villa Devoto</c:v>
                </c:pt>
                <c:pt idx="14">
                  <c:v>Parque Chas</c:v>
                </c:pt>
                <c:pt idx="15">
                  <c:v>Caballito</c:v>
                </c:pt>
                <c:pt idx="16">
                  <c:v>Chacarita</c:v>
                </c:pt>
                <c:pt idx="17">
                  <c:v>Villa Pueyrredón</c:v>
                </c:pt>
                <c:pt idx="18">
                  <c:v>Villa Crespo</c:v>
                </c:pt>
                <c:pt idx="19">
                  <c:v>Parque Centenario</c:v>
                </c:pt>
                <c:pt idx="20">
                  <c:v>Villa del Parque</c:v>
                </c:pt>
                <c:pt idx="21">
                  <c:v>Almagro</c:v>
                </c:pt>
                <c:pt idx="22">
                  <c:v>Abasto</c:v>
                </c:pt>
                <c:pt idx="23">
                  <c:v>Barracas</c:v>
                </c:pt>
                <c:pt idx="24">
                  <c:v>San Telmo</c:v>
                </c:pt>
                <c:pt idx="25">
                  <c:v>Paternal</c:v>
                </c:pt>
                <c:pt idx="26">
                  <c:v>Centro / Microcentro</c:v>
                </c:pt>
                <c:pt idx="27">
                  <c:v>Villa Santa Rita</c:v>
                </c:pt>
                <c:pt idx="28">
                  <c:v>Boedo</c:v>
                </c:pt>
                <c:pt idx="29">
                  <c:v>Monte Castro</c:v>
                </c:pt>
                <c:pt idx="30">
                  <c:v>Parque Chacabuco</c:v>
                </c:pt>
                <c:pt idx="31">
                  <c:v>Villa General Mitre</c:v>
                </c:pt>
                <c:pt idx="32">
                  <c:v>San Nicolás</c:v>
                </c:pt>
                <c:pt idx="33">
                  <c:v>Villa Luro</c:v>
                </c:pt>
                <c:pt idx="34">
                  <c:v>Liniers</c:v>
                </c:pt>
                <c:pt idx="35">
                  <c:v>Flores</c:v>
                </c:pt>
                <c:pt idx="36">
                  <c:v>Tribunales</c:v>
                </c:pt>
                <c:pt idx="37">
                  <c:v>Velez Sarsfield</c:v>
                </c:pt>
                <c:pt idx="38">
                  <c:v>Monserrat</c:v>
                </c:pt>
                <c:pt idx="39">
                  <c:v>Congreso</c:v>
                </c:pt>
                <c:pt idx="40">
                  <c:v>Versalles</c:v>
                </c:pt>
                <c:pt idx="41">
                  <c:v>Balvanera</c:v>
                </c:pt>
                <c:pt idx="42">
                  <c:v>San Cristobal</c:v>
                </c:pt>
                <c:pt idx="43">
                  <c:v>Mataderos</c:v>
                </c:pt>
                <c:pt idx="44">
                  <c:v>Parque Patricios</c:v>
                </c:pt>
                <c:pt idx="45">
                  <c:v>Floresta</c:v>
                </c:pt>
                <c:pt idx="46">
                  <c:v>Once</c:v>
                </c:pt>
                <c:pt idx="47">
                  <c:v>Parque Avellaneda</c:v>
                </c:pt>
                <c:pt idx="48">
                  <c:v>Boca</c:v>
                </c:pt>
                <c:pt idx="49">
                  <c:v>Constitución</c:v>
                </c:pt>
                <c:pt idx="50">
                  <c:v>Villa Lugano</c:v>
                </c:pt>
              </c:strCache>
            </c:strRef>
          </c:cat>
          <c:val>
            <c:numRef>
              <c:f>MaxMin!$F$22:$F$72</c:f>
              <c:numCache>
                <c:formatCode>#,##0</c:formatCode>
                <c:ptCount val="51"/>
                <c:pt idx="0">
                  <c:v>5789.5481023303191</c:v>
                </c:pt>
                <c:pt idx="1">
                  <c:v>3531.8750911157367</c:v>
                </c:pt>
                <c:pt idx="2">
                  <c:v>3519.6585208419601</c:v>
                </c:pt>
                <c:pt idx="3">
                  <c:v>3345.7272756254665</c:v>
                </c:pt>
                <c:pt idx="4">
                  <c:v>3338.0438935136167</c:v>
                </c:pt>
                <c:pt idx="5">
                  <c:v>3268.9247888126934</c:v>
                </c:pt>
                <c:pt idx="6">
                  <c:v>3028.379615163753</c:v>
                </c:pt>
                <c:pt idx="7">
                  <c:v>3012.2202314180372</c:v>
                </c:pt>
                <c:pt idx="8">
                  <c:v>3010.1242374116996</c:v>
                </c:pt>
                <c:pt idx="9">
                  <c:v>3003.2607220857631</c:v>
                </c:pt>
                <c:pt idx="10">
                  <c:v>2938.1049219083739</c:v>
                </c:pt>
                <c:pt idx="11">
                  <c:v>2843.3327157521398</c:v>
                </c:pt>
                <c:pt idx="12">
                  <c:v>2733.8478046608102</c:v>
                </c:pt>
                <c:pt idx="13">
                  <c:v>2714.9037618766001</c:v>
                </c:pt>
                <c:pt idx="14">
                  <c:v>2690.7584655279102</c:v>
                </c:pt>
                <c:pt idx="15">
                  <c:v>2675.9960445478</c:v>
                </c:pt>
                <c:pt idx="16">
                  <c:v>2657.9497460598968</c:v>
                </c:pt>
                <c:pt idx="17">
                  <c:v>2643.6162065395702</c:v>
                </c:pt>
                <c:pt idx="18">
                  <c:v>2612.8233442020369</c:v>
                </c:pt>
                <c:pt idx="19">
                  <c:v>2563.2276834002764</c:v>
                </c:pt>
                <c:pt idx="20">
                  <c:v>2497.3891537049731</c:v>
                </c:pt>
                <c:pt idx="21">
                  <c:v>2481.6144234035564</c:v>
                </c:pt>
                <c:pt idx="22">
                  <c:v>2470.6805835086602</c:v>
                </c:pt>
                <c:pt idx="23">
                  <c:v>2462.2210196767701</c:v>
                </c:pt>
                <c:pt idx="24">
                  <c:v>2452.821327151933</c:v>
                </c:pt>
                <c:pt idx="25">
                  <c:v>2396.7361824029667</c:v>
                </c:pt>
                <c:pt idx="26">
                  <c:v>2395.0374883868931</c:v>
                </c:pt>
                <c:pt idx="27">
                  <c:v>2375.800804853407</c:v>
                </c:pt>
                <c:pt idx="28">
                  <c:v>2325.2820283024998</c:v>
                </c:pt>
                <c:pt idx="29">
                  <c:v>2316.4748684042302</c:v>
                </c:pt>
                <c:pt idx="30">
                  <c:v>2313.524295081857</c:v>
                </c:pt>
                <c:pt idx="31">
                  <c:v>2306.0985265939435</c:v>
                </c:pt>
                <c:pt idx="32">
                  <c:v>2284.3481736534432</c:v>
                </c:pt>
                <c:pt idx="33">
                  <c:v>2279.8538863246699</c:v>
                </c:pt>
                <c:pt idx="34">
                  <c:v>2242.0470080366599</c:v>
                </c:pt>
                <c:pt idx="35">
                  <c:v>2239.1354617134402</c:v>
                </c:pt>
                <c:pt idx="36">
                  <c:v>2212.3086487724599</c:v>
                </c:pt>
                <c:pt idx="37">
                  <c:v>2190.2111282276201</c:v>
                </c:pt>
                <c:pt idx="38">
                  <c:v>2189.23843289959</c:v>
                </c:pt>
                <c:pt idx="39">
                  <c:v>2129.5230869727034</c:v>
                </c:pt>
                <c:pt idx="40">
                  <c:v>2123.6699482122935</c:v>
                </c:pt>
                <c:pt idx="41">
                  <c:v>2109.808115523947</c:v>
                </c:pt>
                <c:pt idx="42">
                  <c:v>2106.0581718572998</c:v>
                </c:pt>
                <c:pt idx="43">
                  <c:v>2064.5375162577234</c:v>
                </c:pt>
                <c:pt idx="44">
                  <c:v>2038.4763014524135</c:v>
                </c:pt>
                <c:pt idx="45">
                  <c:v>2026.99808531701</c:v>
                </c:pt>
                <c:pt idx="46">
                  <c:v>2021.3550198077799</c:v>
                </c:pt>
                <c:pt idx="47">
                  <c:v>1794.4113987719168</c:v>
                </c:pt>
                <c:pt idx="48">
                  <c:v>1784.7957433132733</c:v>
                </c:pt>
                <c:pt idx="49">
                  <c:v>1767.2985083871033</c:v>
                </c:pt>
                <c:pt idx="50">
                  <c:v>1211.0235858325102</c:v>
                </c:pt>
              </c:numCache>
            </c:numRef>
          </c:val>
          <c:extLst>
            <c:ext xmlns:c16="http://schemas.microsoft.com/office/drawing/2014/chart" uri="{C3380CC4-5D6E-409C-BE32-E72D297353CC}">
              <c16:uniqueId val="{00000000-9449-46A1-A855-D0FFF0305782}"/>
            </c:ext>
          </c:extLst>
        </c:ser>
        <c:dLbls>
          <c:showLegendKey val="0"/>
          <c:showVal val="0"/>
          <c:showCatName val="0"/>
          <c:showSerName val="0"/>
          <c:showPercent val="0"/>
          <c:showBubbleSize val="0"/>
        </c:dLbls>
        <c:gapWidth val="400"/>
        <c:overlap val="-27"/>
        <c:axId val="571305496"/>
        <c:axId val="571334312"/>
      </c:barChart>
      <c:lineChart>
        <c:grouping val="stacked"/>
        <c:varyColors val="0"/>
        <c:ser>
          <c:idx val="1"/>
          <c:order val="1"/>
          <c:spPr>
            <a:ln w="28575" cap="rnd">
              <a:noFill/>
              <a:round/>
            </a:ln>
            <a:effectLst/>
          </c:spPr>
          <c:marker>
            <c:symbol val="circle"/>
            <c:size val="6"/>
            <c:spPr>
              <a:solidFill>
                <a:srgbClr val="FF6600"/>
              </a:solidFill>
              <a:ln w="9525">
                <a:solidFill>
                  <a:schemeClr val="bg1">
                    <a:lumMod val="65000"/>
                  </a:schemeClr>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9-46A1-A855-D0FFF0305782}"/>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49-46A1-A855-D0FFF0305782}"/>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9-46A1-A855-D0FFF0305782}"/>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49-46A1-A855-D0FFF0305782}"/>
                </c:ext>
              </c:extLst>
            </c:dLbl>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49-46A1-A855-D0FFF0305782}"/>
                </c:ext>
              </c:extLst>
            </c:dLbl>
            <c:dLbl>
              <c:idx val="3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449-46A1-A855-D0FFF0305782}"/>
                </c:ext>
              </c:extLst>
            </c:dLbl>
            <c:dLbl>
              <c:idx val="3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49-46A1-A855-D0FFF0305782}"/>
                </c:ext>
              </c:extLst>
            </c:dLbl>
            <c:dLbl>
              <c:idx val="4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49-46A1-A855-D0FFF0305782}"/>
                </c:ext>
              </c:extLst>
            </c:dLbl>
            <c:dLbl>
              <c:idx val="4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449-46A1-A855-D0FFF0305782}"/>
                </c:ext>
              </c:extLst>
            </c:dLbl>
            <c:dLbl>
              <c:idx val="5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49-46A1-A855-D0FFF0305782}"/>
                </c:ext>
              </c:extLst>
            </c:dLbl>
            <c:spPr>
              <a:noFill/>
              <a:ln>
                <a:noFill/>
              </a:ln>
              <a:effectLst/>
            </c:spPr>
            <c:txPr>
              <a:bodyPr wrap="square" lIns="38100" tIns="19050" rIns="38100" bIns="19050" anchor="ctr">
                <a:spAutoFit/>
              </a:bodyPr>
              <a:lstStyle/>
              <a:p>
                <a:pPr>
                  <a:defRPr sz="900" b="0">
                    <a:solidFill>
                      <a:schemeClr val="tx1">
                        <a:lumMod val="50000"/>
                        <a:lumOff val="50000"/>
                      </a:schemeClr>
                    </a:solidFill>
                    <a:latin typeface="Gotham Light" panose="02000603030000020004"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MaxMin!$D$22:$D$72</c:f>
              <c:strCache>
                <c:ptCount val="51"/>
                <c:pt idx="0">
                  <c:v>Puerto Madero</c:v>
                </c:pt>
                <c:pt idx="1">
                  <c:v>Las Cañitas</c:v>
                </c:pt>
                <c:pt idx="2">
                  <c:v>Palermo</c:v>
                </c:pt>
                <c:pt idx="3">
                  <c:v>Nuñez</c:v>
                </c:pt>
                <c:pt idx="4">
                  <c:v>Recoleta</c:v>
                </c:pt>
                <c:pt idx="5">
                  <c:v>Belgrano</c:v>
                </c:pt>
                <c:pt idx="6">
                  <c:v>Colegiales</c:v>
                </c:pt>
                <c:pt idx="7">
                  <c:v>Barrio Norte</c:v>
                </c:pt>
                <c:pt idx="8">
                  <c:v>Villa Urquiza</c:v>
                </c:pt>
                <c:pt idx="9">
                  <c:v>Coghlan</c:v>
                </c:pt>
                <c:pt idx="10">
                  <c:v>Retiro</c:v>
                </c:pt>
                <c:pt idx="11">
                  <c:v>Villa Ortuzar</c:v>
                </c:pt>
                <c:pt idx="12">
                  <c:v>Saavedra</c:v>
                </c:pt>
                <c:pt idx="13">
                  <c:v>Villa Devoto</c:v>
                </c:pt>
                <c:pt idx="14">
                  <c:v>Parque Chas</c:v>
                </c:pt>
                <c:pt idx="15">
                  <c:v>Caballito</c:v>
                </c:pt>
                <c:pt idx="16">
                  <c:v>Chacarita</c:v>
                </c:pt>
                <c:pt idx="17">
                  <c:v>Villa Pueyrredón</c:v>
                </c:pt>
                <c:pt idx="18">
                  <c:v>Villa Crespo</c:v>
                </c:pt>
                <c:pt idx="19">
                  <c:v>Parque Centenario</c:v>
                </c:pt>
                <c:pt idx="20">
                  <c:v>Villa del Parque</c:v>
                </c:pt>
                <c:pt idx="21">
                  <c:v>Almagro</c:v>
                </c:pt>
                <c:pt idx="22">
                  <c:v>Abasto</c:v>
                </c:pt>
                <c:pt idx="23">
                  <c:v>Barracas</c:v>
                </c:pt>
                <c:pt idx="24">
                  <c:v>San Telmo</c:v>
                </c:pt>
                <c:pt idx="25">
                  <c:v>Paternal</c:v>
                </c:pt>
                <c:pt idx="26">
                  <c:v>Centro / Microcentro</c:v>
                </c:pt>
                <c:pt idx="27">
                  <c:v>Villa Santa Rita</c:v>
                </c:pt>
                <c:pt idx="28">
                  <c:v>Boedo</c:v>
                </c:pt>
                <c:pt idx="29">
                  <c:v>Monte Castro</c:v>
                </c:pt>
                <c:pt idx="30">
                  <c:v>Parque Chacabuco</c:v>
                </c:pt>
                <c:pt idx="31">
                  <c:v>Villa General Mitre</c:v>
                </c:pt>
                <c:pt idx="32">
                  <c:v>San Nicolás</c:v>
                </c:pt>
                <c:pt idx="33">
                  <c:v>Villa Luro</c:v>
                </c:pt>
                <c:pt idx="34">
                  <c:v>Liniers</c:v>
                </c:pt>
                <c:pt idx="35">
                  <c:v>Flores</c:v>
                </c:pt>
                <c:pt idx="36">
                  <c:v>Tribunales</c:v>
                </c:pt>
                <c:pt idx="37">
                  <c:v>Velez Sarsfield</c:v>
                </c:pt>
                <c:pt idx="38">
                  <c:v>Monserrat</c:v>
                </c:pt>
                <c:pt idx="39">
                  <c:v>Congreso</c:v>
                </c:pt>
                <c:pt idx="40">
                  <c:v>Versalles</c:v>
                </c:pt>
                <c:pt idx="41">
                  <c:v>Balvanera</c:v>
                </c:pt>
                <c:pt idx="42">
                  <c:v>San Cristobal</c:v>
                </c:pt>
                <c:pt idx="43">
                  <c:v>Mataderos</c:v>
                </c:pt>
                <c:pt idx="44">
                  <c:v>Parque Patricios</c:v>
                </c:pt>
                <c:pt idx="45">
                  <c:v>Floresta</c:v>
                </c:pt>
                <c:pt idx="46">
                  <c:v>Once</c:v>
                </c:pt>
                <c:pt idx="47">
                  <c:v>Parque Avellaneda</c:v>
                </c:pt>
                <c:pt idx="48">
                  <c:v>Boca</c:v>
                </c:pt>
                <c:pt idx="49">
                  <c:v>Constitución</c:v>
                </c:pt>
                <c:pt idx="50">
                  <c:v>Villa Lugano</c:v>
                </c:pt>
              </c:strCache>
            </c:strRef>
          </c:cat>
          <c:val>
            <c:numRef>
              <c:f>MaxMin!$F$22:$F$72</c:f>
              <c:numCache>
                <c:formatCode>#,##0</c:formatCode>
                <c:ptCount val="51"/>
                <c:pt idx="0">
                  <c:v>5789.5481023303191</c:v>
                </c:pt>
                <c:pt idx="1">
                  <c:v>3531.8750911157367</c:v>
                </c:pt>
                <c:pt idx="2">
                  <c:v>3519.6585208419601</c:v>
                </c:pt>
                <c:pt idx="3">
                  <c:v>3345.7272756254665</c:v>
                </c:pt>
                <c:pt idx="4">
                  <c:v>3338.0438935136167</c:v>
                </c:pt>
                <c:pt idx="5">
                  <c:v>3268.9247888126934</c:v>
                </c:pt>
                <c:pt idx="6">
                  <c:v>3028.379615163753</c:v>
                </c:pt>
                <c:pt idx="7">
                  <c:v>3012.2202314180372</c:v>
                </c:pt>
                <c:pt idx="8">
                  <c:v>3010.1242374116996</c:v>
                </c:pt>
                <c:pt idx="9">
                  <c:v>3003.2607220857631</c:v>
                </c:pt>
                <c:pt idx="10">
                  <c:v>2938.1049219083739</c:v>
                </c:pt>
                <c:pt idx="11">
                  <c:v>2843.3327157521398</c:v>
                </c:pt>
                <c:pt idx="12">
                  <c:v>2733.8478046608102</c:v>
                </c:pt>
                <c:pt idx="13">
                  <c:v>2714.9037618766001</c:v>
                </c:pt>
                <c:pt idx="14">
                  <c:v>2690.7584655279102</c:v>
                </c:pt>
                <c:pt idx="15">
                  <c:v>2675.9960445478</c:v>
                </c:pt>
                <c:pt idx="16">
                  <c:v>2657.9497460598968</c:v>
                </c:pt>
                <c:pt idx="17">
                  <c:v>2643.6162065395702</c:v>
                </c:pt>
                <c:pt idx="18">
                  <c:v>2612.8233442020369</c:v>
                </c:pt>
                <c:pt idx="19">
                  <c:v>2563.2276834002764</c:v>
                </c:pt>
                <c:pt idx="20">
                  <c:v>2497.3891537049731</c:v>
                </c:pt>
                <c:pt idx="21">
                  <c:v>2481.6144234035564</c:v>
                </c:pt>
                <c:pt idx="22">
                  <c:v>2470.6805835086602</c:v>
                </c:pt>
                <c:pt idx="23">
                  <c:v>2462.2210196767701</c:v>
                </c:pt>
                <c:pt idx="24">
                  <c:v>2452.821327151933</c:v>
                </c:pt>
                <c:pt idx="25">
                  <c:v>2396.7361824029667</c:v>
                </c:pt>
                <c:pt idx="26">
                  <c:v>2395.0374883868931</c:v>
                </c:pt>
                <c:pt idx="27">
                  <c:v>2375.800804853407</c:v>
                </c:pt>
                <c:pt idx="28">
                  <c:v>2325.2820283024998</c:v>
                </c:pt>
                <c:pt idx="29">
                  <c:v>2316.4748684042302</c:v>
                </c:pt>
                <c:pt idx="30">
                  <c:v>2313.524295081857</c:v>
                </c:pt>
                <c:pt idx="31">
                  <c:v>2306.0985265939435</c:v>
                </c:pt>
                <c:pt idx="32">
                  <c:v>2284.3481736534432</c:v>
                </c:pt>
                <c:pt idx="33">
                  <c:v>2279.8538863246699</c:v>
                </c:pt>
                <c:pt idx="34">
                  <c:v>2242.0470080366599</c:v>
                </c:pt>
                <c:pt idx="35">
                  <c:v>2239.1354617134402</c:v>
                </c:pt>
                <c:pt idx="36">
                  <c:v>2212.3086487724599</c:v>
                </c:pt>
                <c:pt idx="37">
                  <c:v>2190.2111282276201</c:v>
                </c:pt>
                <c:pt idx="38">
                  <c:v>2189.23843289959</c:v>
                </c:pt>
                <c:pt idx="39">
                  <c:v>2129.5230869727034</c:v>
                </c:pt>
                <c:pt idx="40">
                  <c:v>2123.6699482122935</c:v>
                </c:pt>
                <c:pt idx="41">
                  <c:v>2109.808115523947</c:v>
                </c:pt>
                <c:pt idx="42">
                  <c:v>2106.0581718572998</c:v>
                </c:pt>
                <c:pt idx="43">
                  <c:v>2064.5375162577234</c:v>
                </c:pt>
                <c:pt idx="44">
                  <c:v>2038.4763014524135</c:v>
                </c:pt>
                <c:pt idx="45">
                  <c:v>2026.99808531701</c:v>
                </c:pt>
                <c:pt idx="46">
                  <c:v>2021.3550198077799</c:v>
                </c:pt>
                <c:pt idx="47">
                  <c:v>1794.4113987719168</c:v>
                </c:pt>
                <c:pt idx="48">
                  <c:v>1784.7957433132733</c:v>
                </c:pt>
                <c:pt idx="49">
                  <c:v>1767.2985083871033</c:v>
                </c:pt>
                <c:pt idx="50">
                  <c:v>1211.0235858325102</c:v>
                </c:pt>
              </c:numCache>
            </c:numRef>
          </c:val>
          <c:smooth val="0"/>
          <c:extLst>
            <c:ext xmlns:c16="http://schemas.microsoft.com/office/drawing/2014/chart" uri="{C3380CC4-5D6E-409C-BE32-E72D297353CC}">
              <c16:uniqueId val="{00000001-9449-46A1-A855-D0FFF0305782}"/>
            </c:ext>
          </c:extLst>
        </c:ser>
        <c:dLbls>
          <c:showLegendKey val="0"/>
          <c:showVal val="0"/>
          <c:showCatName val="0"/>
          <c:showSerName val="0"/>
          <c:showPercent val="0"/>
          <c:showBubbleSize val="0"/>
        </c:dLbls>
        <c:marker val="1"/>
        <c:smooth val="0"/>
        <c:axId val="571305496"/>
        <c:axId val="571334312"/>
      </c:lineChart>
      <c:catAx>
        <c:axId val="571305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s-ES" sz="1000" b="0" i="0" u="none" strike="noStrike" kern="1200" baseline="0">
                <a:solidFill>
                  <a:schemeClr val="tx1">
                    <a:lumMod val="65000"/>
                    <a:lumOff val="35000"/>
                  </a:schemeClr>
                </a:solidFill>
                <a:latin typeface="Gotham Light" panose="02000603030000020004" pitchFamily="2" charset="0"/>
                <a:ea typeface="+mn-ea"/>
                <a:cs typeface="+mn-cs"/>
              </a:defRPr>
            </a:pPr>
            <a:endParaRPr lang="en-US"/>
          </a:p>
        </c:txPr>
        <c:crossAx val="571334312"/>
        <c:crosses val="autoZero"/>
        <c:auto val="1"/>
        <c:lblAlgn val="ctr"/>
        <c:lblOffset val="100"/>
        <c:noMultiLvlLbl val="0"/>
      </c:catAx>
      <c:valAx>
        <c:axId val="571334312"/>
        <c:scaling>
          <c:orientation val="minMax"/>
          <c:max val="6500"/>
          <c:min val="0"/>
        </c:scaling>
        <c:delete val="1"/>
        <c:axPos val="l"/>
        <c:numFmt formatCode="#,##0" sourceLinked="1"/>
        <c:majorTickMark val="out"/>
        <c:minorTickMark val="none"/>
        <c:tickLblPos val="nextTo"/>
        <c:crossAx val="571305496"/>
        <c:crosses val="autoZero"/>
        <c:crossBetween val="between"/>
      </c:valAx>
      <c:spPr>
        <a:noFill/>
        <a:ln>
          <a:noFill/>
        </a:ln>
        <a:effectLst/>
      </c:spPr>
    </c:plotArea>
    <c:plotVisOnly val="1"/>
    <c:dispBlanksAs val="zero"/>
    <c:showDLblsOverMax val="0"/>
  </c:chart>
  <c:spPr>
    <a:noFill/>
    <a:ln>
      <a:noFill/>
    </a:ln>
    <a:effectLst/>
  </c:spPr>
  <c:txPr>
    <a:bodyPr/>
    <a:lstStyle/>
    <a:p>
      <a:pPr>
        <a:defRPr sz="9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586119571645002"/>
          <c:y val="3.8125325614023799E-2"/>
          <c:w val="0.47410494414697602"/>
          <c:h val="0.92374934877195203"/>
        </c:manualLayout>
      </c:layout>
      <c:barChart>
        <c:barDir val="bar"/>
        <c:grouping val="clustered"/>
        <c:varyColors val="0"/>
        <c:ser>
          <c:idx val="0"/>
          <c:order val="0"/>
          <c:spPr>
            <a:solidFill>
              <a:schemeClr val="bg1">
                <a:lumMod val="50000"/>
              </a:schemeClr>
            </a:solidFill>
          </c:spPr>
          <c:invertIfNegative val="0"/>
          <c:dLbls>
            <c:dLbl>
              <c:idx val="0"/>
              <c:spPr/>
              <c:txPr>
                <a:bodyPr anchorCtr="0"/>
                <a:lstStyle/>
                <a:p>
                  <a:pPr algn="ctr">
                    <a:defRPr lang="es-AR" sz="950" b="0" i="0" u="none" strike="noStrike" kern="1200" baseline="0">
                      <a:solidFill>
                        <a:schemeClr val="tx1">
                          <a:lumMod val="50000"/>
                          <a:lumOff val="50000"/>
                        </a:schemeClr>
                      </a:solidFill>
                      <a:latin typeface="Gotham Medium"/>
                      <a:ea typeface="+mn-ea"/>
                      <a:cs typeface="Gotham Medium"/>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C505-48CC-BADA-AC33531EEB9F}"/>
                </c:ext>
              </c:extLst>
            </c:dLbl>
            <c:dLbl>
              <c:idx val="1"/>
              <c:spPr/>
              <c:txPr>
                <a:bodyPr anchorCtr="0"/>
                <a:lstStyle/>
                <a:p>
                  <a:pPr algn="ctr">
                    <a:defRPr lang="es-AR" sz="950" b="0" i="0" u="none" strike="noStrike" kern="1200" baseline="0">
                      <a:solidFill>
                        <a:schemeClr val="tx1">
                          <a:lumMod val="50000"/>
                          <a:lumOff val="50000"/>
                        </a:schemeClr>
                      </a:solidFill>
                      <a:latin typeface="Gotham Medium"/>
                      <a:ea typeface="+mn-ea"/>
                      <a:cs typeface="Gotham Medium"/>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505-48CC-BADA-AC33531EEB9F}"/>
                </c:ext>
              </c:extLst>
            </c:dLbl>
            <c:dLbl>
              <c:idx val="2"/>
              <c:layout/>
              <c:tx>
                <c:rich>
                  <a:bodyPr/>
                  <a:lstStyle/>
                  <a:p>
                    <a:r>
                      <a:rPr lang="en-US" dirty="0" smtClean="0">
                        <a:solidFill>
                          <a:schemeClr val="bg1">
                            <a:lumMod val="50000"/>
                          </a:schemeClr>
                        </a:solidFill>
                      </a:rPr>
                      <a:t>     </a:t>
                    </a:r>
                    <a:fld id="{7A9ACE18-E74A-497C-B5B4-BC8977F7F413}" type="VALUE">
                      <a:rPr lang="en-US" smtClean="0">
                        <a:solidFill>
                          <a:schemeClr val="bg1">
                            <a:lumMod val="50000"/>
                          </a:schemeClr>
                        </a:solidFill>
                      </a:rPr>
                      <a:pPr/>
                      <a:t>[VALOR]</a:t>
                    </a:fld>
                    <a:endParaRPr lang="en-US" dirty="0" smtClean="0">
                      <a:solidFill>
                        <a:schemeClr val="bg1">
                          <a:lumMod val="50000"/>
                        </a:schemeClr>
                      </a:solidFill>
                    </a:endParaRP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E04A-40FC-A23F-56C29AB86E5E}"/>
                </c:ext>
              </c:extLst>
            </c:dLbl>
            <c:spPr>
              <a:noFill/>
              <a:ln>
                <a:noFill/>
              </a:ln>
              <a:effectLst/>
            </c:spPr>
            <c:txPr>
              <a:bodyPr anchorCtr="0"/>
              <a:lstStyle/>
              <a:p>
                <a:pPr algn="ctr">
                  <a:defRPr lang="es-AR" sz="950" b="0" i="0" u="none" strike="noStrike" kern="1200" baseline="0">
                    <a:solidFill>
                      <a:schemeClr val="tx1">
                        <a:lumMod val="50000"/>
                        <a:lumOff val="50000"/>
                      </a:schemeClr>
                    </a:solidFill>
                    <a:latin typeface="Gotham Medium"/>
                    <a:ea typeface="+mn-ea"/>
                    <a:cs typeface="Gotham Medium"/>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MaxMin!$L$6:$L$19</c:f>
              <c:strCache>
                <c:ptCount val="13"/>
                <c:pt idx="0">
                  <c:v>Tribunales</c:v>
                </c:pt>
                <c:pt idx="1">
                  <c:v>Boca</c:v>
                </c:pt>
                <c:pt idx="2">
                  <c:v>Las Cañitas</c:v>
                </c:pt>
                <c:pt idx="4">
                  <c:v>Villa Ortuzar</c:v>
                </c:pt>
                <c:pt idx="5">
                  <c:v>Parque Chas</c:v>
                </c:pt>
                <c:pt idx="6">
                  <c:v>Flores</c:v>
                </c:pt>
                <c:pt idx="7">
                  <c:v>Retiro</c:v>
                </c:pt>
                <c:pt idx="8">
                  <c:v>San Nicolás</c:v>
                </c:pt>
                <c:pt idx="10">
                  <c:v>Constitución</c:v>
                </c:pt>
                <c:pt idx="11">
                  <c:v>Liniers</c:v>
                </c:pt>
                <c:pt idx="12">
                  <c:v>Villa Luro</c:v>
                </c:pt>
              </c:strCache>
            </c:strRef>
          </c:cat>
          <c:val>
            <c:numRef>
              <c:f>MaxMin!$N$6:$N$19</c:f>
              <c:numCache>
                <c:formatCode>0%</c:formatCode>
                <c:ptCount val="14"/>
                <c:pt idx="0">
                  <c:v>-5.0441602456684165E-2</c:v>
                </c:pt>
                <c:pt idx="1">
                  <c:v>-4.4211890854177316E-2</c:v>
                </c:pt>
                <c:pt idx="2">
                  <c:v>-3.9370140696608158E-2</c:v>
                </c:pt>
                <c:pt idx="4">
                  <c:v>-4.6366285639296567E-3</c:v>
                </c:pt>
                <c:pt idx="5">
                  <c:v>9.7304754739990784E-4</c:v>
                </c:pt>
                <c:pt idx="6">
                  <c:v>4.9974130643513082E-3</c:v>
                </c:pt>
                <c:pt idx="7">
                  <c:v>1.234067111012771E-2</c:v>
                </c:pt>
                <c:pt idx="8">
                  <c:v>2.5878911130584381E-2</c:v>
                </c:pt>
                <c:pt idx="10">
                  <c:v>7.3720794758288299E-2</c:v>
                </c:pt>
                <c:pt idx="11">
                  <c:v>7.7330840215719787E-2</c:v>
                </c:pt>
                <c:pt idx="12">
                  <c:v>7.754878147284594E-2</c:v>
                </c:pt>
              </c:numCache>
            </c:numRef>
          </c:val>
          <c:extLst>
            <c:ext xmlns:c16="http://schemas.microsoft.com/office/drawing/2014/chart" uri="{C3380CC4-5D6E-409C-BE32-E72D297353CC}">
              <c16:uniqueId val="{00000002-E797-4163-B92C-76DB4DBD897A}"/>
            </c:ext>
          </c:extLst>
        </c:ser>
        <c:dLbls>
          <c:showLegendKey val="0"/>
          <c:showVal val="0"/>
          <c:showCatName val="0"/>
          <c:showSerName val="0"/>
          <c:showPercent val="0"/>
          <c:showBubbleSize val="0"/>
        </c:dLbls>
        <c:gapWidth val="96"/>
        <c:axId val="571400280"/>
        <c:axId val="571382792"/>
      </c:barChart>
      <c:catAx>
        <c:axId val="571400280"/>
        <c:scaling>
          <c:orientation val="minMax"/>
        </c:scaling>
        <c:delete val="0"/>
        <c:axPos val="l"/>
        <c:numFmt formatCode="General" sourceLinked="0"/>
        <c:majorTickMark val="out"/>
        <c:minorTickMark val="none"/>
        <c:tickLblPos val="low"/>
        <c:spPr>
          <a:ln>
            <a:noFill/>
          </a:ln>
        </c:spPr>
        <c:txPr>
          <a:bodyPr/>
          <a:lstStyle/>
          <a:p>
            <a:pPr algn="r">
              <a:defRPr lang="es-AR" sz="950" b="0" i="0" u="none" strike="noStrike" kern="1200" baseline="0">
                <a:solidFill>
                  <a:srgbClr val="7F7F7F"/>
                </a:solidFill>
                <a:latin typeface="Gotham Light" panose="02000603030000020004" pitchFamily="2" charset="0"/>
                <a:ea typeface="+mn-ea"/>
                <a:cs typeface="Gotham Medium"/>
              </a:defRPr>
            </a:pPr>
            <a:endParaRPr lang="en-US"/>
          </a:p>
        </c:txPr>
        <c:crossAx val="571382792"/>
        <c:crosses val="autoZero"/>
        <c:auto val="1"/>
        <c:lblAlgn val="ctr"/>
        <c:lblOffset val="100"/>
        <c:noMultiLvlLbl val="0"/>
      </c:catAx>
      <c:valAx>
        <c:axId val="571382792"/>
        <c:scaling>
          <c:orientation val="minMax"/>
        </c:scaling>
        <c:delete val="1"/>
        <c:axPos val="b"/>
        <c:numFmt formatCode="0%" sourceLinked="1"/>
        <c:majorTickMark val="out"/>
        <c:minorTickMark val="none"/>
        <c:tickLblPos val="nextTo"/>
        <c:crossAx val="571400280"/>
        <c:crosses val="autoZero"/>
        <c:crossBetween val="between"/>
      </c:valAx>
    </c:plotArea>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899619697486137"/>
          <c:y val="5.0396741756410131E-2"/>
          <c:w val="0.64588983576988201"/>
          <c:h val="0.916504471971472"/>
        </c:manualLayout>
      </c:layout>
      <c:barChart>
        <c:barDir val="bar"/>
        <c:grouping val="clustered"/>
        <c:varyColors val="0"/>
        <c:ser>
          <c:idx val="1"/>
          <c:order val="0"/>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950">
                    <a:solidFill>
                      <a:schemeClr val="bg1">
                        <a:lumMod val="50000"/>
                      </a:schemeClr>
                    </a:solidFill>
                    <a:latin typeface="Gotham Medium" panose="0200060303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Dinamica!$AP$6:$AP$13</c:f>
              <c:numCache>
                <c:formatCode>General</c:formatCode>
                <c:ptCount val="8"/>
                <c:pt idx="0">
                  <c:v>2019</c:v>
                </c:pt>
                <c:pt idx="1">
                  <c:v>2018</c:v>
                </c:pt>
                <c:pt idx="2">
                  <c:v>2017</c:v>
                </c:pt>
                <c:pt idx="3">
                  <c:v>2016</c:v>
                </c:pt>
                <c:pt idx="4">
                  <c:v>2015</c:v>
                </c:pt>
                <c:pt idx="5">
                  <c:v>2014</c:v>
                </c:pt>
                <c:pt idx="6">
                  <c:v>2013</c:v>
                </c:pt>
                <c:pt idx="7">
                  <c:v>2012</c:v>
                </c:pt>
              </c:numCache>
            </c:numRef>
          </c:cat>
          <c:val>
            <c:numRef>
              <c:f>Dinamica!$AS$6:$AS$13</c:f>
              <c:numCache>
                <c:formatCode>0%</c:formatCode>
                <c:ptCount val="8"/>
                <c:pt idx="0" formatCode="0.0%">
                  <c:v>0.14594002252265659</c:v>
                </c:pt>
                <c:pt idx="1">
                  <c:v>0.36347701845598079</c:v>
                </c:pt>
                <c:pt idx="2">
                  <c:v>0.33228804887759011</c:v>
                </c:pt>
                <c:pt idx="3">
                  <c:v>0.27296935684873413</c:v>
                </c:pt>
                <c:pt idx="4">
                  <c:v>0.32687503503559778</c:v>
                </c:pt>
                <c:pt idx="5">
                  <c:v>0.31838046992429403</c:v>
                </c:pt>
                <c:pt idx="6">
                  <c:v>0.23164567917101508</c:v>
                </c:pt>
                <c:pt idx="7">
                  <c:v>0.23</c:v>
                </c:pt>
              </c:numCache>
            </c:numRef>
          </c:val>
          <c:extLst>
            <c:ext xmlns:c16="http://schemas.microsoft.com/office/drawing/2014/chart" uri="{C3380CC4-5D6E-409C-BE32-E72D297353CC}">
              <c16:uniqueId val="{00000001-F8A9-437C-AB49-02AE6457A89E}"/>
            </c:ext>
          </c:extLst>
        </c:ser>
        <c:dLbls>
          <c:showLegendKey val="0"/>
          <c:showVal val="0"/>
          <c:showCatName val="0"/>
          <c:showSerName val="0"/>
          <c:showPercent val="0"/>
          <c:showBubbleSize val="0"/>
        </c:dLbls>
        <c:gapWidth val="150"/>
        <c:axId val="577812392"/>
        <c:axId val="577815704"/>
      </c:barChart>
      <c:catAx>
        <c:axId val="577812392"/>
        <c:scaling>
          <c:orientation val="minMax"/>
        </c:scaling>
        <c:delete val="0"/>
        <c:axPos val="l"/>
        <c:numFmt formatCode="General" sourceLinked="1"/>
        <c:majorTickMark val="out"/>
        <c:minorTickMark val="none"/>
        <c:tickLblPos val="low"/>
        <c:spPr>
          <a:ln>
            <a:solidFill>
              <a:schemeClr val="bg1">
                <a:lumMod val="75000"/>
              </a:schemeClr>
            </a:solidFill>
          </a:ln>
        </c:spPr>
        <c:txPr>
          <a:bodyPr/>
          <a:lstStyle/>
          <a:p>
            <a:pPr algn="ctr">
              <a:defRPr lang="es-AR" sz="950" b="0" i="0" u="none" strike="noStrike" kern="1200" baseline="0">
                <a:solidFill>
                  <a:srgbClr val="7F7F7F"/>
                </a:solidFill>
                <a:latin typeface="Gotham Medium"/>
                <a:ea typeface="+mn-ea"/>
                <a:cs typeface="Gotham Medium"/>
              </a:defRPr>
            </a:pPr>
            <a:endParaRPr lang="en-US"/>
          </a:p>
        </c:txPr>
        <c:crossAx val="577815704"/>
        <c:crosses val="autoZero"/>
        <c:auto val="1"/>
        <c:lblAlgn val="ctr"/>
        <c:lblOffset val="100"/>
        <c:noMultiLvlLbl val="0"/>
      </c:catAx>
      <c:valAx>
        <c:axId val="577815704"/>
        <c:scaling>
          <c:orientation val="minMax"/>
        </c:scaling>
        <c:delete val="1"/>
        <c:axPos val="b"/>
        <c:numFmt formatCode="0.0%" sourceLinked="1"/>
        <c:majorTickMark val="out"/>
        <c:minorTickMark val="none"/>
        <c:tickLblPos val="nextTo"/>
        <c:crossAx val="577812392"/>
        <c:crosses val="autoZero"/>
        <c:crossBetween val="between"/>
      </c:valAx>
    </c:plotArea>
    <c:plotVisOnly val="1"/>
    <c:dispBlanksAs val="gap"/>
    <c:showDLblsOverMax val="0"/>
  </c:chart>
  <c:spPr>
    <a:ln>
      <a:noFill/>
    </a:ln>
  </c:spPr>
  <c:txPr>
    <a:bodyPr/>
    <a:lstStyle/>
    <a:p>
      <a:pPr>
        <a:defRPr sz="1100">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576194730265901E-2"/>
          <c:y val="4.6191972780793102E-2"/>
          <c:w val="0.93357410814949404"/>
          <c:h val="0.84860936371136098"/>
        </c:manualLayout>
      </c:layout>
      <c:lineChart>
        <c:grouping val="standard"/>
        <c:varyColors val="0"/>
        <c:ser>
          <c:idx val="0"/>
          <c:order val="0"/>
          <c:spPr>
            <a:ln w="41275">
              <a:solidFill>
                <a:srgbClr val="FF6600"/>
              </a:solidFill>
            </a:ln>
          </c:spPr>
          <c:marker>
            <c:symbol val="none"/>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AA-4849-97FE-9F7F53C9643D}"/>
                </c:ext>
              </c:extLst>
            </c:dLbl>
            <c:dLbl>
              <c:idx val="3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AA-4849-97FE-9F7F53C9643D}"/>
                </c:ext>
              </c:extLst>
            </c:dLbl>
            <c:dLbl>
              <c:idx val="6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D7-4D0E-85F7-F99DC44A8B2D}"/>
                </c:ext>
              </c:extLst>
            </c:dLbl>
            <c:dLbl>
              <c:idx val="74"/>
              <c:layout>
                <c:manualLayout>
                  <c:x val="-6.726783434880447E-2"/>
                  <c:y val="-6.01732598251503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D7-4D0E-85F7-F99DC44A8B2D}"/>
                </c:ext>
              </c:extLst>
            </c:dLbl>
            <c:dLbl>
              <c:idx val="85"/>
              <c:delete val="1"/>
              <c:extLst>
                <c:ext xmlns:c15="http://schemas.microsoft.com/office/drawing/2012/chart" uri="{CE6537A1-D6FC-4f65-9D91-7224C49458BB}"/>
                <c:ext xmlns:c16="http://schemas.microsoft.com/office/drawing/2014/chart" uri="{C3380CC4-5D6E-409C-BE32-E72D297353CC}">
                  <c16:uniqueId val="{00000000-F5EE-4434-9A21-38FBE08BC7AF}"/>
                </c:ext>
              </c:extLst>
            </c:dLbl>
            <c:dLbl>
              <c:idx val="8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7F-418F-B46C-1952AF21DDA3}"/>
                </c:ext>
              </c:extLst>
            </c:dLbl>
            <c:spPr>
              <a:noFill/>
              <a:ln>
                <a:noFill/>
              </a:ln>
              <a:effectLst/>
            </c:spPr>
            <c:txPr>
              <a:bodyPr wrap="square" lIns="38100" tIns="19050" rIns="38100" bIns="19050" anchor="ctr">
                <a:spAutoFit/>
              </a:bodyPr>
              <a:lstStyle/>
              <a:p>
                <a:pPr>
                  <a:defRPr>
                    <a:latin typeface="Gotham Light" panose="02000603030000020004" pitchFamily="2"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Dinamica!$C$8:$C$96</c:f>
              <c:numCache>
                <c:formatCode>mmm\-yy</c:formatCode>
                <c:ptCount val="89"/>
                <c:pt idx="0">
                  <c:v>40940</c:v>
                </c:pt>
                <c:pt idx="1">
                  <c:v>40969</c:v>
                </c:pt>
                <c:pt idx="2">
                  <c:v>41000</c:v>
                </c:pt>
                <c:pt idx="3">
                  <c:v>41030</c:v>
                </c:pt>
                <c:pt idx="4">
                  <c:v>41061</c:v>
                </c:pt>
                <c:pt idx="5">
                  <c:v>41091</c:v>
                </c:pt>
                <c:pt idx="6">
                  <c:v>41122</c:v>
                </c:pt>
                <c:pt idx="7">
                  <c:v>41153</c:v>
                </c:pt>
                <c:pt idx="8">
                  <c:v>41183</c:v>
                </c:pt>
                <c:pt idx="9">
                  <c:v>41214</c:v>
                </c:pt>
                <c:pt idx="10">
                  <c:v>41244</c:v>
                </c:pt>
                <c:pt idx="11">
                  <c:v>41275</c:v>
                </c:pt>
                <c:pt idx="12">
                  <c:v>41306</c:v>
                </c:pt>
                <c:pt idx="13">
                  <c:v>41334</c:v>
                </c:pt>
                <c:pt idx="14">
                  <c:v>41365</c:v>
                </c:pt>
                <c:pt idx="15">
                  <c:v>41395</c:v>
                </c:pt>
                <c:pt idx="16">
                  <c:v>41426</c:v>
                </c:pt>
                <c:pt idx="17">
                  <c:v>41456</c:v>
                </c:pt>
                <c:pt idx="18">
                  <c:v>41487</c:v>
                </c:pt>
                <c:pt idx="19">
                  <c:v>41518</c:v>
                </c:pt>
                <c:pt idx="20">
                  <c:v>41548</c:v>
                </c:pt>
                <c:pt idx="21">
                  <c:v>41579</c:v>
                </c:pt>
                <c:pt idx="22">
                  <c:v>41609</c:v>
                </c:pt>
                <c:pt idx="23">
                  <c:v>41640</c:v>
                </c:pt>
                <c:pt idx="24">
                  <c:v>41671</c:v>
                </c:pt>
                <c:pt idx="25">
                  <c:v>41699</c:v>
                </c:pt>
                <c:pt idx="26">
                  <c:v>41730</c:v>
                </c:pt>
                <c:pt idx="27">
                  <c:v>41760</c:v>
                </c:pt>
                <c:pt idx="28">
                  <c:v>41791</c:v>
                </c:pt>
                <c:pt idx="29">
                  <c:v>41821</c:v>
                </c:pt>
                <c:pt idx="30">
                  <c:v>41852</c:v>
                </c:pt>
                <c:pt idx="31">
                  <c:v>41883</c:v>
                </c:pt>
                <c:pt idx="32">
                  <c:v>41913</c:v>
                </c:pt>
                <c:pt idx="33">
                  <c:v>41944</c:v>
                </c:pt>
                <c:pt idx="34">
                  <c:v>41974</c:v>
                </c:pt>
                <c:pt idx="35">
                  <c:v>42005</c:v>
                </c:pt>
                <c:pt idx="36">
                  <c:v>42036</c:v>
                </c:pt>
                <c:pt idx="37">
                  <c:v>42064</c:v>
                </c:pt>
                <c:pt idx="38">
                  <c:v>42095</c:v>
                </c:pt>
                <c:pt idx="39">
                  <c:v>42125</c:v>
                </c:pt>
                <c:pt idx="40">
                  <c:v>42156</c:v>
                </c:pt>
                <c:pt idx="41">
                  <c:v>42186</c:v>
                </c:pt>
                <c:pt idx="42">
                  <c:v>42217</c:v>
                </c:pt>
                <c:pt idx="43">
                  <c:v>42248</c:v>
                </c:pt>
                <c:pt idx="44">
                  <c:v>42278</c:v>
                </c:pt>
                <c:pt idx="45">
                  <c:v>42309</c:v>
                </c:pt>
                <c:pt idx="46">
                  <c:v>42339</c:v>
                </c:pt>
                <c:pt idx="47">
                  <c:v>42370</c:v>
                </c:pt>
                <c:pt idx="48">
                  <c:v>42401</c:v>
                </c:pt>
                <c:pt idx="49">
                  <c:v>42430</c:v>
                </c:pt>
                <c:pt idx="50">
                  <c:v>42461</c:v>
                </c:pt>
                <c:pt idx="51">
                  <c:v>42491</c:v>
                </c:pt>
                <c:pt idx="52">
                  <c:v>42522</c:v>
                </c:pt>
                <c:pt idx="53">
                  <c:v>42552</c:v>
                </c:pt>
                <c:pt idx="54">
                  <c:v>42583</c:v>
                </c:pt>
                <c:pt idx="55">
                  <c:v>42614</c:v>
                </c:pt>
                <c:pt idx="56">
                  <c:v>42644</c:v>
                </c:pt>
                <c:pt idx="57">
                  <c:v>42675</c:v>
                </c:pt>
                <c:pt idx="58">
                  <c:v>42705</c:v>
                </c:pt>
                <c:pt idx="59">
                  <c:v>42736</c:v>
                </c:pt>
                <c:pt idx="60">
                  <c:v>42767</c:v>
                </c:pt>
                <c:pt idx="61">
                  <c:v>42795</c:v>
                </c:pt>
                <c:pt idx="62">
                  <c:v>42826</c:v>
                </c:pt>
                <c:pt idx="63">
                  <c:v>42856</c:v>
                </c:pt>
                <c:pt idx="64">
                  <c:v>42887</c:v>
                </c:pt>
                <c:pt idx="65">
                  <c:v>42917</c:v>
                </c:pt>
                <c:pt idx="66">
                  <c:v>42948</c:v>
                </c:pt>
                <c:pt idx="67">
                  <c:v>42979</c:v>
                </c:pt>
                <c:pt idx="68">
                  <c:v>43009</c:v>
                </c:pt>
                <c:pt idx="69">
                  <c:v>43040</c:v>
                </c:pt>
                <c:pt idx="70">
                  <c:v>43070</c:v>
                </c:pt>
                <c:pt idx="71">
                  <c:v>43101</c:v>
                </c:pt>
                <c:pt idx="72">
                  <c:v>43132</c:v>
                </c:pt>
                <c:pt idx="73">
                  <c:v>43160</c:v>
                </c:pt>
                <c:pt idx="74">
                  <c:v>43191</c:v>
                </c:pt>
                <c:pt idx="75">
                  <c:v>43221</c:v>
                </c:pt>
                <c:pt idx="76">
                  <c:v>43252</c:v>
                </c:pt>
                <c:pt idx="77">
                  <c:v>43282</c:v>
                </c:pt>
                <c:pt idx="78">
                  <c:v>43313</c:v>
                </c:pt>
                <c:pt idx="79">
                  <c:v>43344</c:v>
                </c:pt>
                <c:pt idx="80">
                  <c:v>43374</c:v>
                </c:pt>
                <c:pt idx="81">
                  <c:v>43405</c:v>
                </c:pt>
                <c:pt idx="82">
                  <c:v>43435</c:v>
                </c:pt>
                <c:pt idx="83">
                  <c:v>43466</c:v>
                </c:pt>
                <c:pt idx="84">
                  <c:v>43497</c:v>
                </c:pt>
                <c:pt idx="85">
                  <c:v>43525</c:v>
                </c:pt>
                <c:pt idx="86">
                  <c:v>43556</c:v>
                </c:pt>
                <c:pt idx="87">
                  <c:v>43586</c:v>
                </c:pt>
                <c:pt idx="88">
                  <c:v>43617</c:v>
                </c:pt>
              </c:numCache>
            </c:numRef>
          </c:cat>
          <c:val>
            <c:numRef>
              <c:f>Dinamica!$I$8:$I$96</c:f>
              <c:numCache>
                <c:formatCode>#,##0</c:formatCode>
                <c:ptCount val="89"/>
                <c:pt idx="0">
                  <c:v>2237.6527335068349</c:v>
                </c:pt>
                <c:pt idx="1">
                  <c:v>2251.0786499078758</c:v>
                </c:pt>
                <c:pt idx="2">
                  <c:v>2264.585121807323</c:v>
                </c:pt>
                <c:pt idx="3">
                  <c:v>2310.0034805235509</c:v>
                </c:pt>
                <c:pt idx="4">
                  <c:v>2405.2131483655553</c:v>
                </c:pt>
                <c:pt idx="5">
                  <c:v>2459.8244145095914</c:v>
                </c:pt>
                <c:pt idx="6">
                  <c:v>2510.4383643771607</c:v>
                </c:pt>
                <c:pt idx="7">
                  <c:v>2538.2011165867166</c:v>
                </c:pt>
                <c:pt idx="8">
                  <c:v>2604.0717590526938</c:v>
                </c:pt>
                <c:pt idx="9">
                  <c:v>2628.8110561764452</c:v>
                </c:pt>
                <c:pt idx="10">
                  <c:v>2689.5178617734337</c:v>
                </c:pt>
                <c:pt idx="11">
                  <c:v>2738.7770365320716</c:v>
                </c:pt>
                <c:pt idx="12">
                  <c:v>2793.8812224728799</c:v>
                </c:pt>
                <c:pt idx="13">
                  <c:v>2848.4891497470862</c:v>
                </c:pt>
                <c:pt idx="14">
                  <c:v>2911.3055450787174</c:v>
                </c:pt>
                <c:pt idx="15">
                  <c:v>2929.2098022281784</c:v>
                </c:pt>
                <c:pt idx="16">
                  <c:v>3008.4740214305762</c:v>
                </c:pt>
                <c:pt idx="17">
                  <c:v>3055.8865032013409</c:v>
                </c:pt>
                <c:pt idx="18">
                  <c:v>3114.784803588911</c:v>
                </c:pt>
                <c:pt idx="19">
                  <c:v>3188.0856934616986</c:v>
                </c:pt>
                <c:pt idx="20">
                  <c:v>3232.6449656384875</c:v>
                </c:pt>
                <c:pt idx="21">
                  <c:v>3261.3455819331684</c:v>
                </c:pt>
                <c:pt idx="22">
                  <c:v>3312.5330535065168</c:v>
                </c:pt>
                <c:pt idx="23">
                  <c:v>3408.0532419925239</c:v>
                </c:pt>
                <c:pt idx="24">
                  <c:v>3556.0278260613927</c:v>
                </c:pt>
                <c:pt idx="25">
                  <c:v>3666.4040974445184</c:v>
                </c:pt>
                <c:pt idx="26">
                  <c:v>3720.5555444936581</c:v>
                </c:pt>
                <c:pt idx="27">
                  <c:v>3785.1499509505775</c:v>
                </c:pt>
                <c:pt idx="28">
                  <c:v>3887.4325709429495</c:v>
                </c:pt>
                <c:pt idx="29">
                  <c:v>3973.8210175390936</c:v>
                </c:pt>
                <c:pt idx="30">
                  <c:v>4068.6689596079591</c:v>
                </c:pt>
                <c:pt idx="31">
                  <c:v>4144.0767295132136</c:v>
                </c:pt>
                <c:pt idx="32">
                  <c:v>4193.5275645345291</c:v>
                </c:pt>
                <c:pt idx="33">
                  <c:v>4292.202839670198</c:v>
                </c:pt>
                <c:pt idx="34">
                  <c:v>4367.1788837216782</c:v>
                </c:pt>
                <c:pt idx="35">
                  <c:v>4470.2694794719855</c:v>
                </c:pt>
                <c:pt idx="36">
                  <c:v>4579.0117276482069</c:v>
                </c:pt>
                <c:pt idx="37">
                  <c:v>4688.7811664654073</c:v>
                </c:pt>
                <c:pt idx="38">
                  <c:v>4776.8052685109024</c:v>
                </c:pt>
                <c:pt idx="39">
                  <c:v>4876.8480546345327</c:v>
                </c:pt>
                <c:pt idx="40">
                  <c:v>4952.313177706802</c:v>
                </c:pt>
                <c:pt idx="41">
                  <c:v>5075.1569222382104</c:v>
                </c:pt>
                <c:pt idx="42">
                  <c:v>5147.9017144110321</c:v>
                </c:pt>
                <c:pt idx="43">
                  <c:v>5242.7644153958963</c:v>
                </c:pt>
                <c:pt idx="44">
                  <c:v>5363.8539246190203</c:v>
                </c:pt>
                <c:pt idx="45">
                  <c:v>5488.199937425079</c:v>
                </c:pt>
                <c:pt idx="46">
                  <c:v>5794.7006343449248</c:v>
                </c:pt>
                <c:pt idx="47">
                  <c:v>5913.5018004859094</c:v>
                </c:pt>
                <c:pt idx="48">
                  <c:v>6011.4034062428618</c:v>
                </c:pt>
                <c:pt idx="49">
                  <c:v>6196.5578679704613</c:v>
                </c:pt>
                <c:pt idx="50">
                  <c:v>6319.1636222149664</c:v>
                </c:pt>
                <c:pt idx="51">
                  <c:v>6426.8980204158142</c:v>
                </c:pt>
                <c:pt idx="52">
                  <c:v>6543.4240403825033</c:v>
                </c:pt>
                <c:pt idx="53">
                  <c:v>6698</c:v>
                </c:pt>
                <c:pt idx="54">
                  <c:v>6850.0910797420538</c:v>
                </c:pt>
                <c:pt idx="55">
                  <c:v>6986.6225820789014</c:v>
                </c:pt>
                <c:pt idx="56">
                  <c:v>7119.8473513458011</c:v>
                </c:pt>
                <c:pt idx="57">
                  <c:v>7237.2898407018747</c:v>
                </c:pt>
                <c:pt idx="58">
                  <c:v>7376.4763396330109</c:v>
                </c:pt>
                <c:pt idx="59">
                  <c:v>7536.0038758421833</c:v>
                </c:pt>
                <c:pt idx="60">
                  <c:v>7746.468027879424</c:v>
                </c:pt>
                <c:pt idx="61">
                  <c:v>7937.7420388425026</c:v>
                </c:pt>
                <c:pt idx="62">
                  <c:v>8123.2321145798232</c:v>
                </c:pt>
                <c:pt idx="63">
                  <c:v>8268.9387594963337</c:v>
                </c:pt>
                <c:pt idx="64">
                  <c:v>8438.2573692430105</c:v>
                </c:pt>
                <c:pt idx="65">
                  <c:v>8596.9619469634672</c:v>
                </c:pt>
                <c:pt idx="66">
                  <c:v>8799.9347713616626</c:v>
                </c:pt>
                <c:pt idx="67">
                  <c:v>9039.985403119932</c:v>
                </c:pt>
                <c:pt idx="68">
                  <c:v>9313.6302364779276</c:v>
                </c:pt>
                <c:pt idx="69">
                  <c:v>9594.0261403216464</c:v>
                </c:pt>
                <c:pt idx="70">
                  <c:v>9827.5912701213711</c:v>
                </c:pt>
                <c:pt idx="71">
                  <c:v>10057.572641815232</c:v>
                </c:pt>
                <c:pt idx="72">
                  <c:v>10309.671529597013</c:v>
                </c:pt>
                <c:pt idx="73">
                  <c:v>10593.807167842635</c:v>
                </c:pt>
                <c:pt idx="74">
                  <c:v>10884.786354430775</c:v>
                </c:pt>
                <c:pt idx="75">
                  <c:v>11162.18408356114</c:v>
                </c:pt>
                <c:pt idx="76">
                  <c:v>11462.353757466204</c:v>
                </c:pt>
                <c:pt idx="77">
                  <c:v>11794.00432472845</c:v>
                </c:pt>
                <c:pt idx="78">
                  <c:v>12110.995542740024</c:v>
                </c:pt>
                <c:pt idx="79">
                  <c:v>12484.800018297879</c:v>
                </c:pt>
                <c:pt idx="80">
                  <c:v>12834.270173999445</c:v>
                </c:pt>
                <c:pt idx="81">
                  <c:v>13172.4430144708</c:v>
                </c:pt>
                <c:pt idx="82">
                  <c:v>13399.694843589112</c:v>
                </c:pt>
                <c:pt idx="83">
                  <c:v>13649.428284073405</c:v>
                </c:pt>
                <c:pt idx="84">
                  <c:v>13972.636396056689</c:v>
                </c:pt>
                <c:pt idx="85">
                  <c:v>14348.721560996893</c:v>
                </c:pt>
                <c:pt idx="86">
                  <c:v>14680.718541364238</c:v>
                </c:pt>
                <c:pt idx="87">
                  <c:v>15020.826202965918</c:v>
                </c:pt>
                <c:pt idx="88">
                  <c:v>15355.246610859231</c:v>
                </c:pt>
              </c:numCache>
            </c:numRef>
          </c:val>
          <c:smooth val="0"/>
          <c:extLst>
            <c:ext xmlns:c16="http://schemas.microsoft.com/office/drawing/2014/chart" uri="{C3380CC4-5D6E-409C-BE32-E72D297353CC}">
              <c16:uniqueId val="{00000003-51AA-4849-97FE-9F7F53C9643D}"/>
            </c:ext>
          </c:extLst>
        </c:ser>
        <c:dLbls>
          <c:showLegendKey val="0"/>
          <c:showVal val="0"/>
          <c:showCatName val="0"/>
          <c:showSerName val="0"/>
          <c:showPercent val="0"/>
          <c:showBubbleSize val="0"/>
        </c:dLbls>
        <c:smooth val="0"/>
        <c:axId val="568475704"/>
        <c:axId val="568479048"/>
      </c:lineChart>
      <c:dateAx>
        <c:axId val="568475704"/>
        <c:scaling>
          <c:orientation val="minMax"/>
        </c:scaling>
        <c:delete val="0"/>
        <c:axPos val="b"/>
        <c:numFmt formatCode="mmm\-yy" sourceLinked="1"/>
        <c:majorTickMark val="out"/>
        <c:minorTickMark val="none"/>
        <c:tickLblPos val="nextTo"/>
        <c:txPr>
          <a:bodyPr rot="0" vert="horz"/>
          <a:lstStyle/>
          <a:p>
            <a:pPr algn="ctr">
              <a:defRPr lang="es-AR" sz="950" b="0" i="0" u="none" strike="noStrike" kern="1200" baseline="0">
                <a:solidFill>
                  <a:schemeClr val="tx1">
                    <a:lumMod val="75000"/>
                    <a:lumOff val="25000"/>
                  </a:schemeClr>
                </a:solidFill>
                <a:latin typeface="Gotham Light" panose="02000603030000020004" pitchFamily="2" charset="0"/>
                <a:ea typeface="+mn-ea"/>
                <a:cs typeface="Gotham Medium"/>
              </a:defRPr>
            </a:pPr>
            <a:endParaRPr lang="en-US"/>
          </a:p>
        </c:txPr>
        <c:crossAx val="568479048"/>
        <c:crosses val="autoZero"/>
        <c:auto val="1"/>
        <c:lblOffset val="100"/>
        <c:baseTimeUnit val="months"/>
        <c:majorUnit val="9"/>
        <c:majorTimeUnit val="months"/>
      </c:dateAx>
      <c:valAx>
        <c:axId val="568479048"/>
        <c:scaling>
          <c:orientation val="minMax"/>
          <c:max val="15500"/>
          <c:min val="1500"/>
        </c:scaling>
        <c:delete val="1"/>
        <c:axPos val="l"/>
        <c:numFmt formatCode="#,##0" sourceLinked="1"/>
        <c:majorTickMark val="out"/>
        <c:minorTickMark val="none"/>
        <c:tickLblPos val="nextTo"/>
        <c:crossAx val="568475704"/>
        <c:crosses val="autoZero"/>
        <c:crossBetween val="between"/>
      </c:valAx>
    </c:plotArea>
    <c:plotVisOnly val="1"/>
    <c:dispBlanksAs val="gap"/>
    <c:showDLblsOverMax val="0"/>
  </c:chart>
  <c:txPr>
    <a:bodyPr/>
    <a:lstStyle/>
    <a:p>
      <a:pPr>
        <a:defRPr>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744159324763E-2"/>
          <c:y val="0.13270813898921399"/>
          <c:w val="0.95167964594497101"/>
          <c:h val="0.73458372202157196"/>
        </c:manualLayout>
      </c:layout>
      <c:barChart>
        <c:barDir val="col"/>
        <c:grouping val="clustered"/>
        <c:varyColors val="0"/>
        <c:ser>
          <c:idx val="0"/>
          <c:order val="0"/>
          <c:spPr>
            <a:solidFill>
              <a:schemeClr val="accent6">
                <a:lumMod val="60000"/>
                <a:lumOff val="40000"/>
              </a:schemeClr>
            </a:solidFill>
          </c:spPr>
          <c:invertIfNegative val="0"/>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20-4524-94AE-5B04F6EC6C8B}"/>
                </c:ext>
              </c:extLst>
            </c:dLbl>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5E-47B9-A2D2-2AE087C1F416}"/>
                </c:ext>
              </c:extLst>
            </c:dLbl>
            <c:dLbl>
              <c:idx val="5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45-4CF7-8B68-B826000D5826}"/>
                </c:ext>
              </c:extLst>
            </c:dLbl>
            <c:dLbl>
              <c:idx val="6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2D-4715-BBDA-86BB1C9EE708}"/>
                </c:ext>
              </c:extLst>
            </c:dLbl>
            <c:dLbl>
              <c:idx val="7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95-4BAF-980A-910C76E56EBD}"/>
                </c:ext>
              </c:extLst>
            </c:dLbl>
            <c:spPr>
              <a:noFill/>
              <a:ln>
                <a:noFill/>
              </a:ln>
              <a:effectLst/>
            </c:spPr>
            <c:txPr>
              <a:bodyPr wrap="square" lIns="38100" tIns="19050" rIns="38100" bIns="19050" anchor="ctr">
                <a:spAutoFit/>
              </a:bodyPr>
              <a:lstStyle/>
              <a:p>
                <a:pPr>
                  <a:defRPr sz="800">
                    <a:latin typeface="Gotham Light" panose="02000603030000020004"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val>
            <c:numRef>
              <c:f>Dinamica!$J$20:$J$96</c:f>
              <c:numCache>
                <c:formatCode>0.0%</c:formatCode>
                <c:ptCount val="77"/>
                <c:pt idx="0">
                  <c:v>2.0119997066494699E-2</c:v>
                </c:pt>
                <c:pt idx="1">
                  <c:v>1.95455436097145E-2</c:v>
                </c:pt>
                <c:pt idx="2">
                  <c:v>2.2052531018841526E-2</c:v>
                </c:pt>
                <c:pt idx="3">
                  <c:v>6.1499065873475978E-3</c:v>
                </c:pt>
                <c:pt idx="4">
                  <c:v>2.7059932389309704E-2</c:v>
                </c:pt>
                <c:pt idx="5">
                  <c:v>1.575964473451541E-2</c:v>
                </c:pt>
                <c:pt idx="6">
                  <c:v>1.9273719860298577E-2</c:v>
                </c:pt>
                <c:pt idx="7">
                  <c:v>2.3533211600470505E-2</c:v>
                </c:pt>
                <c:pt idx="8">
                  <c:v>1.3976811309737824E-2</c:v>
                </c:pt>
                <c:pt idx="9">
                  <c:v>8.8783694466156859E-3</c:v>
                </c:pt>
                <c:pt idx="10">
                  <c:v>1.5695200121358166E-2</c:v>
                </c:pt>
                <c:pt idx="11">
                  <c:v>2.8835995578940121E-2</c:v>
                </c:pt>
                <c:pt idx="12">
                  <c:v>4.3419093999351732E-2</c:v>
                </c:pt>
                <c:pt idx="13">
                  <c:v>3.1039203510782709E-2</c:v>
                </c:pt>
                <c:pt idx="14">
                  <c:v>1.4769634118313224E-2</c:v>
                </c:pt>
                <c:pt idx="15">
                  <c:v>1.7361494993003879E-2</c:v>
                </c:pt>
                <c:pt idx="16">
                  <c:v>2.7022078733415889E-2</c:v>
                </c:pt>
                <c:pt idx="17">
                  <c:v>2.2222493900438067E-2</c:v>
                </c:pt>
                <c:pt idx="18">
                  <c:v>2.3868196793524143E-2</c:v>
                </c:pt>
                <c:pt idx="19">
                  <c:v>1.8533768820681029E-2</c:v>
                </c:pt>
                <c:pt idx="20">
                  <c:v>1.1932895611979744E-2</c:v>
                </c:pt>
                <c:pt idx="21">
                  <c:v>2.3530374754224814E-2</c:v>
                </c:pt>
                <c:pt idx="22">
                  <c:v>1.7467963852621837E-2</c:v>
                </c:pt>
                <c:pt idx="23">
                  <c:v>2.3605764383632044E-2</c:v>
                </c:pt>
                <c:pt idx="24">
                  <c:v>2.4325658369272585E-2</c:v>
                </c:pt>
                <c:pt idx="25">
                  <c:v>2.3972299121753471E-2</c:v>
                </c:pt>
                <c:pt idx="26">
                  <c:v>1.8773344056884467E-2</c:v>
                </c:pt>
                <c:pt idx="27">
                  <c:v>2.0943450800291252E-2</c:v>
                </c:pt>
                <c:pt idx="28">
                  <c:v>1.5474159175526081E-2</c:v>
                </c:pt>
                <c:pt idx="29">
                  <c:v>2.4805326344141232E-2</c:v>
                </c:pt>
                <c:pt idx="30">
                  <c:v>1.4333505995463902E-2</c:v>
                </c:pt>
                <c:pt idx="31">
                  <c:v>1.8427449910184857E-2</c:v>
                </c:pt>
                <c:pt idx="32">
                  <c:v>2.3096500172224532E-2</c:v>
                </c:pt>
                <c:pt idx="33">
                  <c:v>2.3182214607921248E-2</c:v>
                </c:pt>
                <c:pt idx="34">
                  <c:v>5.5847217742516886E-2</c:v>
                </c:pt>
                <c:pt idx="35">
                  <c:v>2.0501691741736439E-2</c:v>
                </c:pt>
                <c:pt idx="36">
                  <c:v>1.655560597764727E-2</c:v>
                </c:pt>
                <c:pt idx="37">
                  <c:v>3.0800538445867165E-2</c:v>
                </c:pt>
                <c:pt idx="38">
                  <c:v>1.9786106554131377E-2</c:v>
                </c:pt>
                <c:pt idx="39">
                  <c:v>1.704883820733949E-2</c:v>
                </c:pt>
                <c:pt idx="40">
                  <c:v>1.8130989413015497E-2</c:v>
                </c:pt>
                <c:pt idx="41">
                  <c:v>2.3623099873023135E-2</c:v>
                </c:pt>
                <c:pt idx="42">
                  <c:v>2.2706939346380128E-2</c:v>
                </c:pt>
                <c:pt idx="43">
                  <c:v>1.9931341167216843E-2</c:v>
                </c:pt>
                <c:pt idx="44">
                  <c:v>1.9068551034748804E-2</c:v>
                </c:pt>
                <c:pt idx="45">
                  <c:v>1.6495085296158063E-2</c:v>
                </c:pt>
                <c:pt idx="46">
                  <c:v>1.9231853635094609E-2</c:v>
                </c:pt>
                <c:pt idx="47">
                  <c:v>2.1626523134365527E-2</c:v>
                </c:pt>
                <c:pt idx="48">
                  <c:v>2.7927818974710972E-2</c:v>
                </c:pt>
                <c:pt idx="49">
                  <c:v>2.4691770530090196E-2</c:v>
                </c:pt>
                <c:pt idx="50">
                  <c:v>2.336811587346177E-2</c:v>
                </c:pt>
                <c:pt idx="51">
                  <c:v>1.7937028372609465E-2</c:v>
                </c:pt>
                <c:pt idx="52">
                  <c:v>2.0476461934395784E-2</c:v>
                </c:pt>
                <c:pt idx="53">
                  <c:v>1.8807743207611249E-2</c:v>
                </c:pt>
                <c:pt idx="54">
                  <c:v>2.3609831664997305E-2</c:v>
                </c:pt>
                <c:pt idx="55">
                  <c:v>2.7278683080638855E-2</c:v>
                </c:pt>
                <c:pt idx="56">
                  <c:v>3.0270495045661594E-2</c:v>
                </c:pt>
                <c:pt idx="57">
                  <c:v>3.0105973366380212E-2</c:v>
                </c:pt>
                <c:pt idx="58">
                  <c:v>2.4344850262404405E-2</c:v>
                </c:pt>
                <c:pt idx="59">
                  <c:v>2.3401601203447253E-2</c:v>
                </c:pt>
                <c:pt idx="60">
                  <c:v>2.5065579614474531E-2</c:v>
                </c:pt>
                <c:pt idx="61">
                  <c:v>2.7560105812287405E-2</c:v>
                </c:pt>
                <c:pt idx="62">
                  <c:v>2.7466913639074386E-2</c:v>
                </c:pt>
                <c:pt idx="63">
                  <c:v>2.5484903432895445E-2</c:v>
                </c:pt>
                <c:pt idx="64">
                  <c:v>2.6891661314485171E-2</c:v>
                </c:pt>
                <c:pt idx="65">
                  <c:v>2.8933897372188433E-2</c:v>
                </c:pt>
                <c:pt idx="66">
                  <c:v>2.6877319126205501E-2</c:v>
                </c:pt>
                <c:pt idx="67">
                  <c:v>3.0864884248259283E-2</c:v>
                </c:pt>
                <c:pt idx="68">
                  <c:v>2.7991650261868672E-2</c:v>
                </c:pt>
                <c:pt idx="69">
                  <c:v>2.6349206919178858E-2</c:v>
                </c:pt>
                <c:pt idx="70">
                  <c:v>1.7252063938986817E-2</c:v>
                </c:pt>
                <c:pt idx="71">
                  <c:v>1.8637248340306334E-2</c:v>
                </c:pt>
                <c:pt idx="72">
                  <c:v>2.3679241742338375E-2</c:v>
                </c:pt>
                <c:pt idx="73">
                  <c:v>2.6915834226269642E-2</c:v>
                </c:pt>
                <c:pt idx="74">
                  <c:v>2.3137739411557723E-2</c:v>
                </c:pt>
                <c:pt idx="75">
                  <c:v>2.3166962886959297E-2</c:v>
                </c:pt>
                <c:pt idx="76">
                  <c:v>2.2263782522647046E-2</c:v>
                </c:pt>
              </c:numCache>
            </c:numRef>
          </c:val>
          <c:extLst>
            <c:ext xmlns:c16="http://schemas.microsoft.com/office/drawing/2014/chart" uri="{C3380CC4-5D6E-409C-BE32-E72D297353CC}">
              <c16:uniqueId val="{00000002-535E-47B9-A2D2-2AE087C1F416}"/>
            </c:ext>
          </c:extLst>
        </c:ser>
        <c:dLbls>
          <c:showLegendKey val="0"/>
          <c:showVal val="0"/>
          <c:showCatName val="0"/>
          <c:showSerName val="0"/>
          <c:showPercent val="0"/>
          <c:showBubbleSize val="0"/>
        </c:dLbls>
        <c:gapWidth val="150"/>
        <c:axId val="577827080"/>
        <c:axId val="571249512"/>
      </c:barChart>
      <c:catAx>
        <c:axId val="577827080"/>
        <c:scaling>
          <c:orientation val="minMax"/>
        </c:scaling>
        <c:delete val="1"/>
        <c:axPos val="b"/>
        <c:majorTickMark val="out"/>
        <c:minorTickMark val="none"/>
        <c:tickLblPos val="nextTo"/>
        <c:crossAx val="571249512"/>
        <c:crosses val="autoZero"/>
        <c:auto val="1"/>
        <c:lblAlgn val="ctr"/>
        <c:lblOffset val="100"/>
        <c:noMultiLvlLbl val="0"/>
      </c:catAx>
      <c:valAx>
        <c:axId val="571249512"/>
        <c:scaling>
          <c:orientation val="minMax"/>
        </c:scaling>
        <c:delete val="1"/>
        <c:axPos val="l"/>
        <c:numFmt formatCode="0.0%" sourceLinked="1"/>
        <c:majorTickMark val="out"/>
        <c:minorTickMark val="none"/>
        <c:tickLblPos val="nextTo"/>
        <c:crossAx val="577827080"/>
        <c:crosses val="autoZero"/>
        <c:crossBetween val="between"/>
      </c:valAx>
    </c:plotArea>
    <c:plotVisOnly val="1"/>
    <c:dispBlanksAs val="gap"/>
    <c:showDLblsOverMax val="0"/>
  </c:chart>
  <c:spPr>
    <a:ln>
      <a:noFill/>
    </a:ln>
  </c:spPr>
  <c:txPr>
    <a:bodyPr/>
    <a:lstStyle/>
    <a:p>
      <a:pPr>
        <a:defRPr>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c:spPr>
          <c:invertIfNegative val="0"/>
          <c:dLbls>
            <c:spPr>
              <a:noFill/>
              <a:ln>
                <a:noFill/>
              </a:ln>
              <a:effectLst/>
            </c:spPr>
            <c:txPr>
              <a:bodyPr anchorCtr="0"/>
              <a:lstStyle/>
              <a:p>
                <a:pPr algn="ctr">
                  <a:defRPr lang="es-AR" sz="950" b="0" i="0" u="none" strike="noStrike" kern="1200" baseline="0">
                    <a:solidFill>
                      <a:srgbClr val="7F7F7F"/>
                    </a:solidFill>
                    <a:latin typeface="Gotham Light" panose="02000603030000020004" pitchFamily="2" charset="0"/>
                    <a:ea typeface="+mn-ea"/>
                    <a:cs typeface="Gotham Medium"/>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Dinamica!$AR$16:$AS$16</c:f>
              <c:strCache>
                <c:ptCount val="2"/>
                <c:pt idx="0">
                  <c:v>UVA</c:v>
                </c:pt>
                <c:pt idx="1">
                  <c:v>ALQUILER</c:v>
                </c:pt>
              </c:strCache>
            </c:strRef>
          </c:cat>
          <c:val>
            <c:numRef>
              <c:f>Dinamica!$AR$24:$AS$24</c:f>
              <c:numCache>
                <c:formatCode>0%</c:formatCode>
                <c:ptCount val="2"/>
                <c:pt idx="0">
                  <c:v>1.6327441776373064</c:v>
                </c:pt>
                <c:pt idx="1">
                  <c:v>1.4299492035430119</c:v>
                </c:pt>
              </c:numCache>
            </c:numRef>
          </c:val>
          <c:extLst>
            <c:ext xmlns:c16="http://schemas.microsoft.com/office/drawing/2014/chart" uri="{C3380CC4-5D6E-409C-BE32-E72D297353CC}">
              <c16:uniqueId val="{00000000-3AAB-4961-959B-99F0719063DE}"/>
            </c:ext>
          </c:extLst>
        </c:ser>
        <c:dLbls>
          <c:showLegendKey val="0"/>
          <c:showVal val="0"/>
          <c:showCatName val="0"/>
          <c:showSerName val="0"/>
          <c:showPercent val="0"/>
          <c:showBubbleSize val="0"/>
        </c:dLbls>
        <c:gapWidth val="122"/>
        <c:axId val="571447352"/>
        <c:axId val="571425208"/>
      </c:barChart>
      <c:catAx>
        <c:axId val="571447352"/>
        <c:scaling>
          <c:orientation val="minMax"/>
        </c:scaling>
        <c:delete val="0"/>
        <c:axPos val="b"/>
        <c:numFmt formatCode="General" sourceLinked="0"/>
        <c:majorTickMark val="out"/>
        <c:minorTickMark val="none"/>
        <c:tickLblPos val="nextTo"/>
        <c:txPr>
          <a:bodyPr/>
          <a:lstStyle/>
          <a:p>
            <a:pPr>
              <a:defRPr lang="es-AR" sz="800" b="0" i="0" u="none" strike="noStrike" cap="none" spc="20">
                <a:solidFill>
                  <a:schemeClr val="tx1">
                    <a:lumMod val="50000"/>
                    <a:lumOff val="50000"/>
                  </a:schemeClr>
                </a:solidFill>
                <a:latin typeface="Gotham Light" panose="02000603030000020004" pitchFamily="2" charset="0"/>
                <a:ea typeface="Arial"/>
                <a:cs typeface="Gotham Medium"/>
                <a:sym typeface="Arial"/>
              </a:defRPr>
            </a:pPr>
            <a:endParaRPr lang="en-US"/>
          </a:p>
        </c:txPr>
        <c:crossAx val="571425208"/>
        <c:crosses val="autoZero"/>
        <c:auto val="1"/>
        <c:lblAlgn val="ctr"/>
        <c:lblOffset val="100"/>
        <c:noMultiLvlLbl val="0"/>
      </c:catAx>
      <c:valAx>
        <c:axId val="571425208"/>
        <c:scaling>
          <c:orientation val="minMax"/>
        </c:scaling>
        <c:delete val="1"/>
        <c:axPos val="l"/>
        <c:numFmt formatCode="0%" sourceLinked="1"/>
        <c:majorTickMark val="out"/>
        <c:minorTickMark val="none"/>
        <c:tickLblPos val="nextTo"/>
        <c:crossAx val="571447352"/>
        <c:crosses val="autoZero"/>
        <c:crossBetween val="between"/>
      </c:valAx>
    </c:plotArea>
    <c:plotVisOnly val="1"/>
    <c:dispBlanksAs val="gap"/>
    <c:showDLblsOverMax val="0"/>
  </c:chart>
  <c:txPr>
    <a:bodyPr/>
    <a:lstStyle/>
    <a:p>
      <a:pPr>
        <a:defRPr>
          <a:solidFill>
            <a:schemeClr val="tx1">
              <a:lumMod val="50000"/>
              <a:lumOff val="50000"/>
            </a:schemeClr>
          </a:solidFill>
          <a:latin typeface="Calibri" pitchFamily="34" charset="0"/>
          <a:cs typeface="Calibri"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c:spPr>
          <c:invertIfNegative val="0"/>
          <c:dLbls>
            <c:spPr>
              <a:noFill/>
              <a:ln>
                <a:noFill/>
              </a:ln>
              <a:effectLst/>
            </c:spPr>
            <c:txPr>
              <a:bodyPr wrap="square" lIns="38100" tIns="19050" rIns="38100" bIns="19050" anchor="ctr" anchorCtr="0">
                <a:spAutoFit/>
              </a:bodyPr>
              <a:lstStyle/>
              <a:p>
                <a:pPr algn="ctr">
                  <a:defRPr lang="es-AR" sz="950" b="0" i="0" u="none" strike="noStrike" kern="1200" baseline="0">
                    <a:solidFill>
                      <a:srgbClr val="7F7F7F"/>
                    </a:solidFill>
                    <a:latin typeface="Gotham Light" panose="02000603030000020004" pitchFamily="2" charset="0"/>
                    <a:ea typeface="+mn-ea"/>
                    <a:cs typeface="Gotham Medium"/>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Dinamica!$AR$16:$AS$16</c:f>
              <c:strCache>
                <c:ptCount val="2"/>
                <c:pt idx="0">
                  <c:v>UVA</c:v>
                </c:pt>
                <c:pt idx="1">
                  <c:v>ALQUILER</c:v>
                </c:pt>
              </c:strCache>
            </c:strRef>
          </c:cat>
          <c:val>
            <c:numRef>
              <c:f>Dinamica!$AR$25:$AS$25</c:f>
              <c:numCache>
                <c:formatCode>0.0%</c:formatCode>
                <c:ptCount val="2"/>
                <c:pt idx="0">
                  <c:v>0.22618884137011053</c:v>
                </c:pt>
                <c:pt idx="1">
                  <c:v>0.14594002252265659</c:v>
                </c:pt>
              </c:numCache>
            </c:numRef>
          </c:val>
          <c:extLst>
            <c:ext xmlns:c16="http://schemas.microsoft.com/office/drawing/2014/chart" uri="{C3380CC4-5D6E-409C-BE32-E72D297353CC}">
              <c16:uniqueId val="{00000000-559E-444E-A633-1B741F28473B}"/>
            </c:ext>
          </c:extLst>
        </c:ser>
        <c:dLbls>
          <c:showLegendKey val="0"/>
          <c:showVal val="0"/>
          <c:showCatName val="0"/>
          <c:showSerName val="0"/>
          <c:showPercent val="0"/>
          <c:showBubbleSize val="0"/>
        </c:dLbls>
        <c:gapWidth val="122"/>
        <c:axId val="577774520"/>
        <c:axId val="577792664"/>
      </c:barChart>
      <c:catAx>
        <c:axId val="577774520"/>
        <c:scaling>
          <c:orientation val="minMax"/>
        </c:scaling>
        <c:delete val="0"/>
        <c:axPos val="b"/>
        <c:numFmt formatCode="General" sourceLinked="0"/>
        <c:majorTickMark val="out"/>
        <c:minorTickMark val="none"/>
        <c:tickLblPos val="nextTo"/>
        <c:txPr>
          <a:bodyPr/>
          <a:lstStyle/>
          <a:p>
            <a:pPr algn="ctr">
              <a:defRPr lang="es-AR" sz="800" b="0" i="0" u="none" strike="noStrike" kern="1200" cap="none" spc="20" baseline="0">
                <a:solidFill>
                  <a:schemeClr val="tx1">
                    <a:lumMod val="50000"/>
                    <a:lumOff val="50000"/>
                  </a:schemeClr>
                </a:solidFill>
                <a:latin typeface="Gotham Light" panose="02000603030000020004" pitchFamily="2" charset="0"/>
                <a:ea typeface="Arial"/>
                <a:cs typeface="Gotham Medium"/>
              </a:defRPr>
            </a:pPr>
            <a:endParaRPr lang="en-US"/>
          </a:p>
        </c:txPr>
        <c:crossAx val="577792664"/>
        <c:crosses val="autoZero"/>
        <c:auto val="1"/>
        <c:lblAlgn val="ctr"/>
        <c:lblOffset val="100"/>
        <c:noMultiLvlLbl val="0"/>
      </c:catAx>
      <c:valAx>
        <c:axId val="577792664"/>
        <c:scaling>
          <c:orientation val="minMax"/>
        </c:scaling>
        <c:delete val="1"/>
        <c:axPos val="l"/>
        <c:numFmt formatCode="0.0%" sourceLinked="1"/>
        <c:majorTickMark val="out"/>
        <c:minorTickMark val="none"/>
        <c:tickLblPos val="nextTo"/>
        <c:crossAx val="577774520"/>
        <c:crosses val="autoZero"/>
        <c:crossBetween val="between"/>
      </c:valAx>
    </c:plotArea>
    <c:plotVisOnly val="1"/>
    <c:dispBlanksAs val="gap"/>
    <c:showDLblsOverMax val="0"/>
  </c:chart>
  <c:txPr>
    <a:bodyPr/>
    <a:lstStyle/>
    <a:p>
      <a:pPr>
        <a:defRPr>
          <a:solidFill>
            <a:schemeClr val="tx1">
              <a:lumMod val="50000"/>
              <a:lumOff val="50000"/>
            </a:schemeClr>
          </a:solidFill>
          <a:latin typeface="Calibri" pitchFamily="34" charset="0"/>
          <a:cs typeface="Calibri"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41275">
              <a:solidFill>
                <a:srgbClr val="FF6600"/>
              </a:solidFill>
            </a:ln>
          </c:spPr>
          <c:marker>
            <c:symbol val="none"/>
          </c:marker>
          <c:dLbls>
            <c:dLbl>
              <c:idx val="0"/>
              <c:layout>
                <c:manualLayout>
                  <c:x val="-4.35762575933481E-2"/>
                  <c:y val="5.1588200381240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4D-45BB-8D7C-959A9121A86D}"/>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4D-45BB-8D7C-959A9121A86D}"/>
                </c:ext>
              </c:extLst>
            </c:dLbl>
            <c:dLbl>
              <c:idx val="39"/>
              <c:layout>
                <c:manualLayout>
                  <c:x val="-3.8736483645089102E-2"/>
                  <c:y val="-4.9092750234082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4D-45BB-8D7C-959A9121A86D}"/>
                </c:ext>
              </c:extLst>
            </c:dLbl>
            <c:dLbl>
              <c:idx val="46"/>
              <c:layout>
                <c:manualLayout>
                  <c:x val="-2.9038643689554E-2"/>
                  <c:y val="5.8789783539191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4D-45BB-8D7C-959A9121A86D}"/>
                </c:ext>
              </c:extLst>
            </c:dLbl>
            <c:dLbl>
              <c:idx val="69"/>
              <c:layout>
                <c:manualLayout>
                  <c:x val="-4.3567977193707849E-2"/>
                  <c:y val="-4.9735986561944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BD-4DF8-BF2E-E3FAF66ABB4D}"/>
                </c:ext>
              </c:extLst>
            </c:dLbl>
            <c:dLbl>
              <c:idx val="76"/>
              <c:layout>
                <c:manualLayout>
                  <c:x val="0"/>
                  <c:y val="3.4432606081346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B7-4CB4-9CD5-2001CA17064E}"/>
                </c:ext>
              </c:extLst>
            </c:dLbl>
            <c:spPr>
              <a:noFill/>
              <a:ln>
                <a:noFill/>
              </a:ln>
              <a:effectLst/>
            </c:spPr>
            <c:txPr>
              <a:bodyPr wrap="square" lIns="38100" tIns="19050" rIns="38100" bIns="19050" anchor="ctr">
                <a:spAutoFit/>
              </a:bodyPr>
              <a:lstStyle/>
              <a:p>
                <a:pPr>
                  <a:defRPr>
                    <a:latin typeface="Gotham Light" panose="02000603030000020004"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Dinamica!$C$20:$C$96</c:f>
              <c:numCache>
                <c:formatCode>mmm\-yy</c:formatCode>
                <c:ptCount val="77"/>
                <c:pt idx="0">
                  <c:v>41306</c:v>
                </c:pt>
                <c:pt idx="1">
                  <c:v>41334</c:v>
                </c:pt>
                <c:pt idx="2">
                  <c:v>41365</c:v>
                </c:pt>
                <c:pt idx="3">
                  <c:v>41395</c:v>
                </c:pt>
                <c:pt idx="4">
                  <c:v>41426</c:v>
                </c:pt>
                <c:pt idx="5">
                  <c:v>41456</c:v>
                </c:pt>
                <c:pt idx="6">
                  <c:v>41487</c:v>
                </c:pt>
                <c:pt idx="7">
                  <c:v>41518</c:v>
                </c:pt>
                <c:pt idx="8">
                  <c:v>41548</c:v>
                </c:pt>
                <c:pt idx="9">
                  <c:v>41579</c:v>
                </c:pt>
                <c:pt idx="10">
                  <c:v>41609</c:v>
                </c:pt>
                <c:pt idx="11">
                  <c:v>41640</c:v>
                </c:pt>
                <c:pt idx="12">
                  <c:v>41671</c:v>
                </c:pt>
                <c:pt idx="13">
                  <c:v>41699</c:v>
                </c:pt>
                <c:pt idx="14">
                  <c:v>41730</c:v>
                </c:pt>
                <c:pt idx="15">
                  <c:v>41760</c:v>
                </c:pt>
                <c:pt idx="16">
                  <c:v>41791</c:v>
                </c:pt>
                <c:pt idx="17">
                  <c:v>41821</c:v>
                </c:pt>
                <c:pt idx="18">
                  <c:v>41852</c:v>
                </c:pt>
                <c:pt idx="19">
                  <c:v>41883</c:v>
                </c:pt>
                <c:pt idx="20">
                  <c:v>41913</c:v>
                </c:pt>
                <c:pt idx="21">
                  <c:v>41944</c:v>
                </c:pt>
                <c:pt idx="22">
                  <c:v>41974</c:v>
                </c:pt>
                <c:pt idx="23">
                  <c:v>42005</c:v>
                </c:pt>
                <c:pt idx="24">
                  <c:v>42036</c:v>
                </c:pt>
                <c:pt idx="25">
                  <c:v>42064</c:v>
                </c:pt>
                <c:pt idx="26">
                  <c:v>42095</c:v>
                </c:pt>
                <c:pt idx="27">
                  <c:v>42125</c:v>
                </c:pt>
                <c:pt idx="28">
                  <c:v>42156</c:v>
                </c:pt>
                <c:pt idx="29">
                  <c:v>42186</c:v>
                </c:pt>
                <c:pt idx="30">
                  <c:v>42217</c:v>
                </c:pt>
                <c:pt idx="31">
                  <c:v>42248</c:v>
                </c:pt>
                <c:pt idx="32">
                  <c:v>42278</c:v>
                </c:pt>
                <c:pt idx="33">
                  <c:v>42309</c:v>
                </c:pt>
                <c:pt idx="34">
                  <c:v>42339</c:v>
                </c:pt>
                <c:pt idx="35">
                  <c:v>42370</c:v>
                </c:pt>
                <c:pt idx="36">
                  <c:v>42401</c:v>
                </c:pt>
                <c:pt idx="37">
                  <c:v>42430</c:v>
                </c:pt>
                <c:pt idx="38">
                  <c:v>42461</c:v>
                </c:pt>
                <c:pt idx="39">
                  <c:v>42491</c:v>
                </c:pt>
                <c:pt idx="40">
                  <c:v>42522</c:v>
                </c:pt>
                <c:pt idx="41">
                  <c:v>42552</c:v>
                </c:pt>
                <c:pt idx="42">
                  <c:v>42583</c:v>
                </c:pt>
                <c:pt idx="43">
                  <c:v>42614</c:v>
                </c:pt>
                <c:pt idx="44">
                  <c:v>42644</c:v>
                </c:pt>
                <c:pt idx="45">
                  <c:v>42675</c:v>
                </c:pt>
                <c:pt idx="46">
                  <c:v>42705</c:v>
                </c:pt>
                <c:pt idx="47">
                  <c:v>42736</c:v>
                </c:pt>
                <c:pt idx="48">
                  <c:v>42767</c:v>
                </c:pt>
                <c:pt idx="49">
                  <c:v>42795</c:v>
                </c:pt>
                <c:pt idx="50">
                  <c:v>42826</c:v>
                </c:pt>
                <c:pt idx="51">
                  <c:v>42856</c:v>
                </c:pt>
                <c:pt idx="52">
                  <c:v>42887</c:v>
                </c:pt>
                <c:pt idx="53">
                  <c:v>42917</c:v>
                </c:pt>
                <c:pt idx="54">
                  <c:v>42948</c:v>
                </c:pt>
                <c:pt idx="55">
                  <c:v>42979</c:v>
                </c:pt>
                <c:pt idx="56">
                  <c:v>43009</c:v>
                </c:pt>
                <c:pt idx="57">
                  <c:v>43040</c:v>
                </c:pt>
                <c:pt idx="58">
                  <c:v>43070</c:v>
                </c:pt>
                <c:pt idx="59">
                  <c:v>43101</c:v>
                </c:pt>
                <c:pt idx="60">
                  <c:v>43132</c:v>
                </c:pt>
                <c:pt idx="61">
                  <c:v>43160</c:v>
                </c:pt>
                <c:pt idx="62">
                  <c:v>43191</c:v>
                </c:pt>
                <c:pt idx="63">
                  <c:v>43221</c:v>
                </c:pt>
                <c:pt idx="64">
                  <c:v>43252</c:v>
                </c:pt>
                <c:pt idx="65">
                  <c:v>43282</c:v>
                </c:pt>
                <c:pt idx="66">
                  <c:v>43313</c:v>
                </c:pt>
                <c:pt idx="67">
                  <c:v>43344</c:v>
                </c:pt>
                <c:pt idx="68">
                  <c:v>43374</c:v>
                </c:pt>
                <c:pt idx="69">
                  <c:v>43405</c:v>
                </c:pt>
                <c:pt idx="70">
                  <c:v>43435</c:v>
                </c:pt>
                <c:pt idx="71">
                  <c:v>43466</c:v>
                </c:pt>
                <c:pt idx="72">
                  <c:v>43497</c:v>
                </c:pt>
                <c:pt idx="73">
                  <c:v>43525</c:v>
                </c:pt>
                <c:pt idx="74">
                  <c:v>43556</c:v>
                </c:pt>
                <c:pt idx="75">
                  <c:v>43586</c:v>
                </c:pt>
                <c:pt idx="76">
                  <c:v>43617</c:v>
                </c:pt>
              </c:numCache>
            </c:numRef>
          </c:cat>
          <c:val>
            <c:numRef>
              <c:f>Dinamica!$N$20:$N$96</c:f>
              <c:numCache>
                <c:formatCode>0%</c:formatCode>
                <c:ptCount val="77"/>
                <c:pt idx="0">
                  <c:v>0.2427776969087343</c:v>
                </c:pt>
                <c:pt idx="1">
                  <c:v>0.24596190683468633</c:v>
                </c:pt>
                <c:pt idx="2">
                  <c:v>0.24932356118278065</c:v>
                </c:pt>
                <c:pt idx="3">
                  <c:v>0.25019237215813228</c:v>
                </c:pt>
                <c:pt idx="4">
                  <c:v>0.24759532979580312</c:v>
                </c:pt>
                <c:pt idx="5">
                  <c:v>0.24596579626210402</c:v>
                </c:pt>
                <c:pt idx="6">
                  <c:v>0.24632395150444131</c:v>
                </c:pt>
                <c:pt idx="7">
                  <c:v>0.24689356510460492</c:v>
                </c:pt>
                <c:pt idx="8">
                  <c:v>0.24274712242663643</c:v>
                </c:pt>
                <c:pt idx="9">
                  <c:v>0.24164359423987758</c:v>
                </c:pt>
                <c:pt idx="10">
                  <c:v>0.22812567026086805</c:v>
                </c:pt>
                <c:pt idx="11">
                  <c:v>0.23187015411455181</c:v>
                </c:pt>
                <c:pt idx="12">
                  <c:v>0.25341707635241018</c:v>
                </c:pt>
                <c:pt idx="13">
                  <c:v>0.29023800303619551</c:v>
                </c:pt>
                <c:pt idx="14">
                  <c:v>0.31699296248465636</c:v>
                </c:pt>
                <c:pt idx="15">
                  <c:v>0.33147610911758552</c:v>
                </c:pt>
                <c:pt idx="16">
                  <c:v>0.34976003493904462</c:v>
                </c:pt>
                <c:pt idx="17">
                  <c:v>0.36130194404222116</c:v>
                </c:pt>
                <c:pt idx="18">
                  <c:v>0.3476438986484689</c:v>
                </c:pt>
                <c:pt idx="19">
                  <c:v>0.31418518975010823</c:v>
                </c:pt>
                <c:pt idx="20">
                  <c:v>0.28531886304745657</c:v>
                </c:pt>
                <c:pt idx="21">
                  <c:v>0.27797707324471688</c:v>
                </c:pt>
                <c:pt idx="22">
                  <c:v>0.27267104708440026</c:v>
                </c:pt>
                <c:pt idx="23">
                  <c:v>0.27093315648328042</c:v>
                </c:pt>
                <c:pt idx="24">
                  <c:v>0.26473820533878945</c:v>
                </c:pt>
                <c:pt idx="25">
                  <c:v>0.27083225031729619</c:v>
                </c:pt>
                <c:pt idx="26">
                  <c:v>0.28155116822408788</c:v>
                </c:pt>
                <c:pt idx="27">
                  <c:v>0.28959194717176606</c:v>
                </c:pt>
                <c:pt idx="28">
                  <c:v>0.29139088177986272</c:v>
                </c:pt>
                <c:pt idx="29">
                  <c:v>0.28859917033245752</c:v>
                </c:pt>
                <c:pt idx="30">
                  <c:v>0.27938953781621811</c:v>
                </c:pt>
                <c:pt idx="31">
                  <c:v>0.26734573127017591</c:v>
                </c:pt>
                <c:pt idx="32">
                  <c:v>0.25832179503461594</c:v>
                </c:pt>
                <c:pt idx="33">
                  <c:v>0.25929188670369285</c:v>
                </c:pt>
                <c:pt idx="34">
                  <c:v>0.29896828858697022</c:v>
                </c:pt>
                <c:pt idx="35">
                  <c:v>0.3312234878954341</c:v>
                </c:pt>
                <c:pt idx="36">
                  <c:v>0.36341928627302211</c:v>
                </c:pt>
                <c:pt idx="37">
                  <c:v>0.37290486145749879</c:v>
                </c:pt>
                <c:pt idx="38">
                  <c:v>0.3829475323049738</c:v>
                </c:pt>
                <c:pt idx="39">
                  <c:v>0.38518543633413271</c:v>
                </c:pt>
                <c:pt idx="40">
                  <c:v>0.3427097637911829</c:v>
                </c:pt>
                <c:pt idx="41">
                  <c:v>0.30815566184510268</c:v>
                </c:pt>
                <c:pt idx="42">
                  <c:v>0.285633744090382</c:v>
                </c:pt>
                <c:pt idx="43">
                  <c:v>0.3</c:v>
                </c:pt>
                <c:pt idx="44">
                  <c:v>0.27945193013497338</c:v>
                </c:pt>
                <c:pt idx="45">
                  <c:v>0.26958498241184858</c:v>
                </c:pt>
                <c:pt idx="46">
                  <c:v>0.26947041455362331</c:v>
                </c:pt>
                <c:pt idx="47">
                  <c:v>0.26824693645881958</c:v>
                </c:pt>
                <c:pt idx="48">
                  <c:v>0.27190336924372116</c:v>
                </c:pt>
                <c:pt idx="49">
                  <c:v>0.27866015153957879</c:v>
                </c:pt>
                <c:pt idx="50">
                  <c:v>0.29058152658600367</c:v>
                </c:pt>
                <c:pt idx="51">
                  <c:v>0.29938922265440127</c:v>
                </c:pt>
                <c:pt idx="52">
                  <c:v>0.3052825715787435</c:v>
                </c:pt>
                <c:pt idx="53">
                  <c:v>0.30510465849930113</c:v>
                </c:pt>
                <c:pt idx="54">
                  <c:v>0.2999978002460264</c:v>
                </c:pt>
                <c:pt idx="55">
                  <c:v>0.2962478093731622</c:v>
                </c:pt>
                <c:pt idx="56">
                  <c:v>0.30085164183363755</c:v>
                </c:pt>
                <c:pt idx="57">
                  <c:v>0.31949949165451841</c:v>
                </c:pt>
                <c:pt idx="58">
                  <c:v>0.33924942667189462</c:v>
                </c:pt>
                <c:pt idx="59">
                  <c:v>0.35721081000441957</c:v>
                </c:pt>
                <c:pt idx="60">
                  <c:v>0.36597648122301552</c:v>
                </c:pt>
                <c:pt idx="61">
                  <c:v>0.37154774327523477</c:v>
                </c:pt>
                <c:pt idx="62">
                  <c:v>0.37050430815269308</c:v>
                </c:pt>
                <c:pt idx="63">
                  <c:v>0.36405115254028786</c:v>
                </c:pt>
                <c:pt idx="64">
                  <c:v>0.35988270287451707</c:v>
                </c:pt>
                <c:pt idx="65">
                  <c:v>0.36318201842226072</c:v>
                </c:pt>
                <c:pt idx="66">
                  <c:v>0.37195477445342573</c:v>
                </c:pt>
                <c:pt idx="67">
                  <c:v>0.38142698587613388</c:v>
                </c:pt>
                <c:pt idx="68">
                  <c:v>0.38646058773490344</c:v>
                </c:pt>
                <c:pt idx="69">
                  <c:v>0.39062161828152431</c:v>
                </c:pt>
                <c:pt idx="70">
                  <c:v>0.38293688920210567</c:v>
                </c:pt>
                <c:pt idx="71">
                  <c:v>0.36562988270157049</c:v>
                </c:pt>
                <c:pt idx="72">
                  <c:v>0.34531331074480565</c:v>
                </c:pt>
                <c:pt idx="73">
                  <c:v>0.3302549242654822</c:v>
                </c:pt>
                <c:pt idx="74">
                  <c:v>0.31988980773119224</c:v>
                </c:pt>
                <c:pt idx="75">
                  <c:v>0.30968576469900233</c:v>
                </c:pt>
                <c:pt idx="76">
                  <c:v>0.30733480056750606</c:v>
                </c:pt>
              </c:numCache>
            </c:numRef>
          </c:val>
          <c:smooth val="0"/>
          <c:extLst>
            <c:ext xmlns:c16="http://schemas.microsoft.com/office/drawing/2014/chart" uri="{C3380CC4-5D6E-409C-BE32-E72D297353CC}">
              <c16:uniqueId val="{0000000C-774D-45BB-8D7C-959A9121A86D}"/>
            </c:ext>
          </c:extLst>
        </c:ser>
        <c:dLbls>
          <c:showLegendKey val="0"/>
          <c:showVal val="0"/>
          <c:showCatName val="0"/>
          <c:showSerName val="0"/>
          <c:showPercent val="0"/>
          <c:showBubbleSize val="0"/>
        </c:dLbls>
        <c:smooth val="0"/>
        <c:axId val="577993448"/>
        <c:axId val="577996792"/>
      </c:lineChart>
      <c:dateAx>
        <c:axId val="577993448"/>
        <c:scaling>
          <c:orientation val="minMax"/>
        </c:scaling>
        <c:delete val="0"/>
        <c:axPos val="b"/>
        <c:numFmt formatCode="[$-C0A]mmm\-yy;@" sourceLinked="0"/>
        <c:majorTickMark val="out"/>
        <c:minorTickMark val="none"/>
        <c:tickLblPos val="nextTo"/>
        <c:txPr>
          <a:bodyPr rot="0" vert="horz"/>
          <a:lstStyle/>
          <a:p>
            <a:pPr algn="ctr">
              <a:defRPr lang="es-AR" sz="950" b="0" i="0" u="none" strike="noStrike" kern="1200" baseline="0">
                <a:solidFill>
                  <a:srgbClr val="7F7F7F"/>
                </a:solidFill>
                <a:latin typeface="Gotham Medium"/>
                <a:ea typeface="+mn-ea"/>
                <a:cs typeface="Gotham Medium"/>
              </a:defRPr>
            </a:pPr>
            <a:endParaRPr lang="en-US"/>
          </a:p>
        </c:txPr>
        <c:crossAx val="577996792"/>
        <c:crosses val="autoZero"/>
        <c:auto val="1"/>
        <c:lblOffset val="100"/>
        <c:baseTimeUnit val="months"/>
        <c:majorUnit val="7"/>
        <c:majorTimeUnit val="months"/>
        <c:minorUnit val="6"/>
      </c:dateAx>
      <c:valAx>
        <c:axId val="577996792"/>
        <c:scaling>
          <c:orientation val="minMax"/>
          <c:max val="0.5"/>
          <c:min val="0.1"/>
        </c:scaling>
        <c:delete val="1"/>
        <c:axPos val="l"/>
        <c:numFmt formatCode="0%" sourceLinked="1"/>
        <c:majorTickMark val="out"/>
        <c:minorTickMark val="none"/>
        <c:tickLblPos val="nextTo"/>
        <c:crossAx val="577993448"/>
        <c:crosses val="autoZero"/>
        <c:crossBetween val="between"/>
      </c:valAx>
    </c:plotArea>
    <c:plotVisOnly val="1"/>
    <c:dispBlanksAs val="gap"/>
    <c:showDLblsOverMax val="0"/>
  </c:chart>
  <c:spPr>
    <a:ln>
      <a:noFill/>
    </a:ln>
  </c:spPr>
  <c:txPr>
    <a:bodyPr/>
    <a:lstStyle/>
    <a:p>
      <a:pPr>
        <a:defRPr>
          <a:solidFill>
            <a:schemeClr val="tx1">
              <a:lumMod val="75000"/>
              <a:lumOff val="25000"/>
            </a:schemeClr>
          </a:solidFill>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527134411965899E-2"/>
          <c:y val="0.10602247470969001"/>
          <c:w val="0.94894573117606795"/>
          <c:h val="0.79182220589680197"/>
        </c:manualLayout>
      </c:layout>
      <c:lineChart>
        <c:grouping val="standard"/>
        <c:varyColors val="0"/>
        <c:ser>
          <c:idx val="1"/>
          <c:order val="0"/>
          <c:spPr>
            <a:ln w="41275">
              <a:solidFill>
                <a:srgbClr val="FF6600"/>
              </a:solidFill>
            </a:ln>
          </c:spPr>
          <c:marker>
            <c:symbol val="none"/>
          </c:marker>
          <c:dLbls>
            <c:dLbl>
              <c:idx val="0"/>
              <c:layout>
                <c:manualLayout>
                  <c:x val="-3.1408242651401297E-2"/>
                  <c:y val="7.13875942975893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87-40D5-965F-252DE42D992F}"/>
                </c:ext>
              </c:extLst>
            </c:dLbl>
            <c:dLbl>
              <c:idx val="21"/>
              <c:layout>
                <c:manualLayout>
                  <c:x val="-3.8751724954537201E-2"/>
                  <c:y val="6.2989053791990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87-40D5-965F-252DE42D992F}"/>
                </c:ext>
              </c:extLst>
            </c:dLbl>
            <c:dLbl>
              <c:idx val="4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87-40D5-965F-252DE42D992F}"/>
                </c:ext>
              </c:extLst>
            </c:dLbl>
            <c:dLbl>
              <c:idx val="6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3B-44A3-AC1E-ECE0979D05A0}"/>
                </c:ext>
              </c:extLst>
            </c:dLbl>
            <c:dLbl>
              <c:idx val="88"/>
              <c:layout>
                <c:manualLayout>
                  <c:x val="-4.1781284188892858E-3"/>
                  <c:y val="-3.6493390641472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37-44DB-B8D0-8CA077B4232C}"/>
                </c:ext>
              </c:extLst>
            </c:dLbl>
            <c:spPr>
              <a:noFill/>
              <a:ln>
                <a:noFill/>
              </a:ln>
              <a:effectLst/>
            </c:spPr>
            <c:txPr>
              <a:bodyPr wrap="square" lIns="38100" tIns="19050" rIns="38100" bIns="19050" anchor="ctr">
                <a:spAutoFit/>
              </a:bodyPr>
              <a:lstStyle/>
              <a:p>
                <a:pPr>
                  <a:defRPr sz="950" b="0">
                    <a:solidFill>
                      <a:schemeClr val="tx1">
                        <a:lumMod val="50000"/>
                        <a:lumOff val="50000"/>
                      </a:schemeClr>
                    </a:solidFill>
                    <a:latin typeface="Gotham Medium" panose="02000603030000020004"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Dinamica!$C$8:$C$96</c:f>
              <c:numCache>
                <c:formatCode>[$-C0A]mmm\-yy;@</c:formatCode>
                <c:ptCount val="89"/>
                <c:pt idx="0">
                  <c:v>40940</c:v>
                </c:pt>
                <c:pt idx="1">
                  <c:v>40969</c:v>
                </c:pt>
                <c:pt idx="2">
                  <c:v>41000</c:v>
                </c:pt>
                <c:pt idx="3">
                  <c:v>41030</c:v>
                </c:pt>
                <c:pt idx="4">
                  <c:v>41061</c:v>
                </c:pt>
                <c:pt idx="5">
                  <c:v>41091</c:v>
                </c:pt>
                <c:pt idx="6">
                  <c:v>41122</c:v>
                </c:pt>
                <c:pt idx="7">
                  <c:v>41153</c:v>
                </c:pt>
                <c:pt idx="8">
                  <c:v>41183</c:v>
                </c:pt>
                <c:pt idx="9">
                  <c:v>41214</c:v>
                </c:pt>
                <c:pt idx="10">
                  <c:v>41244</c:v>
                </c:pt>
                <c:pt idx="11">
                  <c:v>41275</c:v>
                </c:pt>
                <c:pt idx="12">
                  <c:v>41306</c:v>
                </c:pt>
                <c:pt idx="13">
                  <c:v>41334</c:v>
                </c:pt>
                <c:pt idx="14">
                  <c:v>41365</c:v>
                </c:pt>
                <c:pt idx="15">
                  <c:v>41395</c:v>
                </c:pt>
                <c:pt idx="16">
                  <c:v>41426</c:v>
                </c:pt>
                <c:pt idx="17">
                  <c:v>41456</c:v>
                </c:pt>
                <c:pt idx="18">
                  <c:v>41487</c:v>
                </c:pt>
                <c:pt idx="19">
                  <c:v>41518</c:v>
                </c:pt>
                <c:pt idx="20">
                  <c:v>41548</c:v>
                </c:pt>
                <c:pt idx="21">
                  <c:v>41579</c:v>
                </c:pt>
                <c:pt idx="22">
                  <c:v>41609</c:v>
                </c:pt>
                <c:pt idx="23">
                  <c:v>41640</c:v>
                </c:pt>
                <c:pt idx="24">
                  <c:v>41671</c:v>
                </c:pt>
                <c:pt idx="25">
                  <c:v>41699</c:v>
                </c:pt>
                <c:pt idx="26">
                  <c:v>41730</c:v>
                </c:pt>
                <c:pt idx="27">
                  <c:v>41760</c:v>
                </c:pt>
                <c:pt idx="28">
                  <c:v>41791</c:v>
                </c:pt>
                <c:pt idx="29">
                  <c:v>41821</c:v>
                </c:pt>
                <c:pt idx="30">
                  <c:v>41852</c:v>
                </c:pt>
                <c:pt idx="31">
                  <c:v>41883</c:v>
                </c:pt>
                <c:pt idx="32">
                  <c:v>41913</c:v>
                </c:pt>
                <c:pt idx="33">
                  <c:v>41944</c:v>
                </c:pt>
                <c:pt idx="34">
                  <c:v>41974</c:v>
                </c:pt>
                <c:pt idx="35">
                  <c:v>42005</c:v>
                </c:pt>
                <c:pt idx="36">
                  <c:v>42036</c:v>
                </c:pt>
                <c:pt idx="37">
                  <c:v>42064</c:v>
                </c:pt>
                <c:pt idx="38">
                  <c:v>42095</c:v>
                </c:pt>
                <c:pt idx="39">
                  <c:v>42125</c:v>
                </c:pt>
                <c:pt idx="40">
                  <c:v>42156</c:v>
                </c:pt>
                <c:pt idx="41">
                  <c:v>42186</c:v>
                </c:pt>
                <c:pt idx="42">
                  <c:v>42217</c:v>
                </c:pt>
                <c:pt idx="43">
                  <c:v>42248</c:v>
                </c:pt>
                <c:pt idx="44">
                  <c:v>42278</c:v>
                </c:pt>
                <c:pt idx="45">
                  <c:v>42309</c:v>
                </c:pt>
                <c:pt idx="46">
                  <c:v>42339</c:v>
                </c:pt>
                <c:pt idx="47">
                  <c:v>42370</c:v>
                </c:pt>
                <c:pt idx="48">
                  <c:v>42401</c:v>
                </c:pt>
                <c:pt idx="49">
                  <c:v>42430</c:v>
                </c:pt>
                <c:pt idx="50">
                  <c:v>42461</c:v>
                </c:pt>
                <c:pt idx="51">
                  <c:v>42491</c:v>
                </c:pt>
                <c:pt idx="52">
                  <c:v>42522</c:v>
                </c:pt>
                <c:pt idx="53">
                  <c:v>42552</c:v>
                </c:pt>
                <c:pt idx="54">
                  <c:v>42583</c:v>
                </c:pt>
                <c:pt idx="55">
                  <c:v>42614</c:v>
                </c:pt>
                <c:pt idx="56">
                  <c:v>42644</c:v>
                </c:pt>
                <c:pt idx="57">
                  <c:v>42675</c:v>
                </c:pt>
                <c:pt idx="58">
                  <c:v>42705</c:v>
                </c:pt>
                <c:pt idx="59">
                  <c:v>42736</c:v>
                </c:pt>
                <c:pt idx="60">
                  <c:v>42767</c:v>
                </c:pt>
                <c:pt idx="61">
                  <c:v>42795</c:v>
                </c:pt>
                <c:pt idx="62">
                  <c:v>42826</c:v>
                </c:pt>
                <c:pt idx="63">
                  <c:v>42856</c:v>
                </c:pt>
                <c:pt idx="64">
                  <c:v>42887</c:v>
                </c:pt>
                <c:pt idx="65">
                  <c:v>42917</c:v>
                </c:pt>
                <c:pt idx="66">
                  <c:v>42948</c:v>
                </c:pt>
                <c:pt idx="67">
                  <c:v>42979</c:v>
                </c:pt>
                <c:pt idx="68">
                  <c:v>43009</c:v>
                </c:pt>
                <c:pt idx="69">
                  <c:v>43040</c:v>
                </c:pt>
                <c:pt idx="70">
                  <c:v>43070</c:v>
                </c:pt>
                <c:pt idx="71">
                  <c:v>43101</c:v>
                </c:pt>
                <c:pt idx="72">
                  <c:v>43132</c:v>
                </c:pt>
                <c:pt idx="73">
                  <c:v>43160</c:v>
                </c:pt>
                <c:pt idx="74">
                  <c:v>43191</c:v>
                </c:pt>
                <c:pt idx="75">
                  <c:v>43221</c:v>
                </c:pt>
                <c:pt idx="76">
                  <c:v>43252</c:v>
                </c:pt>
                <c:pt idx="77">
                  <c:v>43282</c:v>
                </c:pt>
                <c:pt idx="78">
                  <c:v>43313</c:v>
                </c:pt>
                <c:pt idx="79">
                  <c:v>43344</c:v>
                </c:pt>
                <c:pt idx="80">
                  <c:v>43374</c:v>
                </c:pt>
                <c:pt idx="81">
                  <c:v>43405</c:v>
                </c:pt>
                <c:pt idx="82">
                  <c:v>43435</c:v>
                </c:pt>
                <c:pt idx="83">
                  <c:v>43466</c:v>
                </c:pt>
                <c:pt idx="84">
                  <c:v>43497</c:v>
                </c:pt>
                <c:pt idx="85">
                  <c:v>43525</c:v>
                </c:pt>
                <c:pt idx="86">
                  <c:v>43556</c:v>
                </c:pt>
                <c:pt idx="87">
                  <c:v>43586</c:v>
                </c:pt>
                <c:pt idx="88">
                  <c:v>43617</c:v>
                </c:pt>
              </c:numCache>
            </c:numRef>
          </c:cat>
          <c:val>
            <c:numRef>
              <c:f>Dinamica!$H$8:$H$96</c:f>
              <c:numCache>
                <c:formatCode>#,##0</c:formatCode>
                <c:ptCount val="89"/>
                <c:pt idx="0">
                  <c:v>1890.3542089941629</c:v>
                </c:pt>
                <c:pt idx="1">
                  <c:v>1901.6963342481279</c:v>
                </c:pt>
                <c:pt idx="2">
                  <c:v>1913.1065122536168</c:v>
                </c:pt>
                <c:pt idx="3">
                  <c:v>1914.230167176579</c:v>
                </c:pt>
                <c:pt idx="4">
                  <c:v>1909.1682219804668</c:v>
                </c:pt>
                <c:pt idx="5">
                  <c:v>1907.7894554160184</c:v>
                </c:pt>
                <c:pt idx="6">
                  <c:v>1907.8714745650243</c:v>
                </c:pt>
                <c:pt idx="7">
                  <c:v>1912.736399637444</c:v>
                </c:pt>
                <c:pt idx="8">
                  <c:v>1916.5970346176098</c:v>
                </c:pt>
                <c:pt idx="9">
                  <c:v>1921.8999597271218</c:v>
                </c:pt>
                <c:pt idx="10">
                  <c:v>1925.5831276736435</c:v>
                </c:pt>
                <c:pt idx="11">
                  <c:v>1924.8726647293738</c:v>
                </c:pt>
                <c:pt idx="12">
                  <c:v>1931.435379318435</c:v>
                </c:pt>
                <c:pt idx="13">
                  <c:v>1928.4055371180093</c:v>
                </c:pt>
                <c:pt idx="14">
                  <c:v>1937.5183206332563</c:v>
                </c:pt>
                <c:pt idx="15">
                  <c:v>1937.5058776986275</c:v>
                </c:pt>
                <c:pt idx="16">
                  <c:v>1929.3579282650896</c:v>
                </c:pt>
                <c:pt idx="17">
                  <c:v>1923.5471224272749</c:v>
                </c:pt>
                <c:pt idx="18">
                  <c:v>1924.7428921211326</c:v>
                </c:pt>
                <c:pt idx="19">
                  <c:v>1938.0880242717135</c:v>
                </c:pt>
                <c:pt idx="20">
                  <c:v>1929.455463721805</c:v>
                </c:pt>
                <c:pt idx="21">
                  <c:v>1915.3202728645056</c:v>
                </c:pt>
                <c:pt idx="22">
                  <c:v>1924.5538533535284</c:v>
                </c:pt>
                <c:pt idx="23">
                  <c:v>1928.1321434529752</c:v>
                </c:pt>
                <c:pt idx="24">
                  <c:v>1928.4361170044367</c:v>
                </c:pt>
                <c:pt idx="25">
                  <c:v>1929.2885453685321</c:v>
                </c:pt>
                <c:pt idx="26">
                  <c:v>1933.745277423478</c:v>
                </c:pt>
                <c:pt idx="27">
                  <c:v>1938.3941879889171</c:v>
                </c:pt>
                <c:pt idx="28">
                  <c:v>1933.8299872471864</c:v>
                </c:pt>
                <c:pt idx="29">
                  <c:v>1931.4283495738812</c:v>
                </c:pt>
                <c:pt idx="30">
                  <c:v>1934.8888712232949</c:v>
                </c:pt>
                <c:pt idx="31">
                  <c:v>1933.2266098598391</c:v>
                </c:pt>
                <c:pt idx="32">
                  <c:v>1933.0584196912275</c:v>
                </c:pt>
                <c:pt idx="33">
                  <c:v>1934.2254680142594</c:v>
                </c:pt>
                <c:pt idx="34">
                  <c:v>1937.6069783539674</c:v>
                </c:pt>
                <c:pt idx="35">
                  <c:v>1941.0437540163177</c:v>
                </c:pt>
                <c:pt idx="36">
                  <c:v>1948.1796840967381</c:v>
                </c:pt>
                <c:pt idx="37">
                  <c:v>1950.1076475677617</c:v>
                </c:pt>
                <c:pt idx="38">
                  <c:v>1960.531211436733</c:v>
                </c:pt>
                <c:pt idx="39">
                  <c:v>1964.4122983271766</c:v>
                </c:pt>
                <c:pt idx="40">
                  <c:v>1968.9396648159513</c:v>
                </c:pt>
                <c:pt idx="41">
                  <c:v>1977.0597910974514</c:v>
                </c:pt>
                <c:pt idx="42">
                  <c:v>1982.1544506991002</c:v>
                </c:pt>
                <c:pt idx="43">
                  <c:v>1987.4323893010035</c:v>
                </c:pt>
                <c:pt idx="44">
                  <c:v>1997.3805128998697</c:v>
                </c:pt>
                <c:pt idx="45">
                  <c:v>2004.9019607843136</c:v>
                </c:pt>
                <c:pt idx="46">
                  <c:v>2045</c:v>
                </c:pt>
                <c:pt idx="47">
                  <c:v>2056.7036998632389</c:v>
                </c:pt>
                <c:pt idx="48">
                  <c:v>2060.7394570982278</c:v>
                </c:pt>
                <c:pt idx="49">
                  <c:v>2069.4896896376868</c:v>
                </c:pt>
                <c:pt idx="50">
                  <c:v>2076.770846870977</c:v>
                </c:pt>
                <c:pt idx="51">
                  <c:v>2078.4906588728954</c:v>
                </c:pt>
                <c:pt idx="52">
                  <c:v>2083.1414344031573</c:v>
                </c:pt>
                <c:pt idx="53">
                  <c:v>2091.784104526605</c:v>
                </c:pt>
                <c:pt idx="54">
                  <c:v>2102.2438204535106</c:v>
                </c:pt>
                <c:pt idx="55">
                  <c:v>2112.8401398965843</c:v>
                </c:pt>
                <c:pt idx="56">
                  <c:v>2123.5248008119643</c:v>
                </c:pt>
                <c:pt idx="57">
                  <c:v>2135.3890014017234</c:v>
                </c:pt>
                <c:pt idx="58">
                  <c:v>2145.3992767753225</c:v>
                </c:pt>
                <c:pt idx="59">
                  <c:v>2154.7951343524296</c:v>
                </c:pt>
                <c:pt idx="60">
                  <c:v>2162.7477372435769</c:v>
                </c:pt>
                <c:pt idx="61">
                  <c:v>2172.6924755756181</c:v>
                </c:pt>
                <c:pt idx="62">
                  <c:v>2184.623651994239</c:v>
                </c:pt>
                <c:pt idx="63">
                  <c:v>2198.7661589333343</c:v>
                </c:pt>
                <c:pt idx="64">
                  <c:v>2216.2493312788756</c:v>
                </c:pt>
                <c:pt idx="65">
                  <c:v>2234.601852556787</c:v>
                </c:pt>
                <c:pt idx="66">
                  <c:v>2260.452940266207</c:v>
                </c:pt>
                <c:pt idx="67">
                  <c:v>2283.2834036719332</c:v>
                </c:pt>
                <c:pt idx="68">
                  <c:v>2309.6916720664021</c:v>
                </c:pt>
                <c:pt idx="69">
                  <c:v>2341.2718305781295</c:v>
                </c:pt>
                <c:pt idx="70">
                  <c:v>2376.6500172264532</c:v>
                </c:pt>
                <c:pt idx="71">
                  <c:v>2411.3714045574116</c:v>
                </c:pt>
                <c:pt idx="72">
                  <c:v>2430.7796040235648</c:v>
                </c:pt>
                <c:pt idx="73">
                  <c:v>2460.3070559934949</c:v>
                </c:pt>
                <c:pt idx="74">
                  <c:v>2489.1410424150308</c:v>
                </c:pt>
                <c:pt idx="75">
                  <c:v>2519.5242678807317</c:v>
                </c:pt>
                <c:pt idx="76">
                  <c:v>2532.257998662179</c:v>
                </c:pt>
                <c:pt idx="77">
                  <c:v>2542.6258811283615</c:v>
                </c:pt>
                <c:pt idx="78">
                  <c:v>2549.2033716189112</c:v>
                </c:pt>
                <c:pt idx="79">
                  <c:v>2555.4954355872783</c:v>
                </c:pt>
                <c:pt idx="80">
                  <c:v>2556.2661723256206</c:v>
                </c:pt>
                <c:pt idx="81">
                  <c:v>2556.4557603592284</c:v>
                </c:pt>
                <c:pt idx="82">
                  <c:v>2556.9606797362412</c:v>
                </c:pt>
                <c:pt idx="83">
                  <c:v>2558.5722559823807</c:v>
                </c:pt>
                <c:pt idx="84">
                  <c:v>2559.6020676680805</c:v>
                </c:pt>
                <c:pt idx="85">
                  <c:v>2558.9083697393048</c:v>
                </c:pt>
                <c:pt idx="86">
                  <c:v>2556.8362546095345</c:v>
                </c:pt>
                <c:pt idx="87">
                  <c:v>2554.900713549358</c:v>
                </c:pt>
                <c:pt idx="88">
                  <c:v>2550.7578280753028</c:v>
                </c:pt>
              </c:numCache>
            </c:numRef>
          </c:val>
          <c:smooth val="0"/>
          <c:extLst>
            <c:ext xmlns:c16="http://schemas.microsoft.com/office/drawing/2014/chart" uri="{C3380CC4-5D6E-409C-BE32-E72D297353CC}">
              <c16:uniqueId val="{00000004-7687-40D5-965F-252DE42D992F}"/>
            </c:ext>
          </c:extLst>
        </c:ser>
        <c:dLbls>
          <c:showLegendKey val="0"/>
          <c:showVal val="0"/>
          <c:showCatName val="0"/>
          <c:showSerName val="0"/>
          <c:showPercent val="0"/>
          <c:showBubbleSize val="0"/>
        </c:dLbls>
        <c:smooth val="0"/>
        <c:axId val="531838024"/>
        <c:axId val="531841368"/>
      </c:lineChart>
      <c:dateAx>
        <c:axId val="531838024"/>
        <c:scaling>
          <c:orientation val="minMax"/>
        </c:scaling>
        <c:delete val="0"/>
        <c:axPos val="b"/>
        <c:numFmt formatCode="[$-C0A]mmm\-yy;@" sourceLinked="1"/>
        <c:majorTickMark val="out"/>
        <c:minorTickMark val="none"/>
        <c:tickLblPos val="nextTo"/>
        <c:txPr>
          <a:bodyPr rot="0" vert="horz"/>
          <a:lstStyle/>
          <a:p>
            <a:pPr algn="ctr">
              <a:defRPr lang="es-AR" sz="1000" b="0" i="0" u="none" strike="noStrike" kern="1200" baseline="0">
                <a:solidFill>
                  <a:srgbClr val="7F7F7F"/>
                </a:solidFill>
                <a:latin typeface="Gotham Light" panose="02000603030000020004" pitchFamily="2" charset="0"/>
                <a:ea typeface="+mn-ea"/>
                <a:cs typeface="Gotham Medium"/>
              </a:defRPr>
            </a:pPr>
            <a:endParaRPr lang="en-US"/>
          </a:p>
        </c:txPr>
        <c:crossAx val="531841368"/>
        <c:crosses val="autoZero"/>
        <c:auto val="1"/>
        <c:lblOffset val="100"/>
        <c:baseTimeUnit val="months"/>
        <c:majorUnit val="9"/>
        <c:majorTimeUnit val="months"/>
      </c:dateAx>
      <c:valAx>
        <c:axId val="531841368"/>
        <c:scaling>
          <c:orientation val="minMax"/>
          <c:max val="2600"/>
          <c:min val="1650"/>
        </c:scaling>
        <c:delete val="1"/>
        <c:axPos val="l"/>
        <c:numFmt formatCode="#,##0" sourceLinked="1"/>
        <c:majorTickMark val="out"/>
        <c:minorTickMark val="none"/>
        <c:tickLblPos val="nextTo"/>
        <c:crossAx val="531838024"/>
        <c:crosses val="autoZero"/>
        <c:crossBetween val="between"/>
        <c:majorUnit val="100"/>
      </c:valAx>
    </c:plotArea>
    <c:plotVisOnly val="1"/>
    <c:dispBlanksAs val="gap"/>
    <c:showDLblsOverMax val="0"/>
  </c:chart>
  <c:txPr>
    <a:bodyPr/>
    <a:lstStyle/>
    <a:p>
      <a:pPr>
        <a:defRPr>
          <a:latin typeface="Calibri" panose="020F0502020204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43892464044997"/>
          <c:y val="3.5927078061285402E-2"/>
          <c:w val="0.47556732507895105"/>
          <c:h val="0.93963192636537574"/>
        </c:manualLayout>
      </c:layout>
      <c:barChart>
        <c:barDir val="bar"/>
        <c:grouping val="clustered"/>
        <c:varyColors val="0"/>
        <c:ser>
          <c:idx val="0"/>
          <c:order val="0"/>
          <c:spPr>
            <a:solidFill>
              <a:schemeClr val="bg1">
                <a:lumMod val="50000"/>
              </a:schemeClr>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C877-4C08-9113-32B234FBB4BF}"/>
                </c:ext>
              </c:extLst>
            </c:dLbl>
            <c:spPr>
              <a:noFill/>
              <a:ln>
                <a:noFill/>
              </a:ln>
              <a:effectLst/>
            </c:spPr>
            <c:txPr>
              <a:bodyPr anchorCtr="0"/>
              <a:lstStyle/>
              <a:p>
                <a:pPr algn="ctr">
                  <a:defRPr lang="es-AR" sz="1050" b="0" i="0" u="none" strike="noStrike" kern="1200" baseline="0">
                    <a:solidFill>
                      <a:srgbClr val="7F7F7F"/>
                    </a:solidFill>
                    <a:latin typeface="Gotham Medium"/>
                    <a:ea typeface="+mn-ea"/>
                    <a:cs typeface="Gotham Medium"/>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Venda.Mes!$L$63:$L$71</c:f>
              <c:strCache>
                <c:ptCount val="9"/>
                <c:pt idx="0">
                  <c:v>SUR</c:v>
                </c:pt>
                <c:pt idx="1">
                  <c:v>OESTE</c:v>
                </c:pt>
                <c:pt idx="2">
                  <c:v>SUR ESTE</c:v>
                </c:pt>
                <c:pt idx="3">
                  <c:v>NOROESTE</c:v>
                </c:pt>
                <c:pt idx="4">
                  <c:v>EJE CENTRAL</c:v>
                </c:pt>
                <c:pt idx="5">
                  <c:v>MACROCENTRO</c:v>
                </c:pt>
                <c:pt idx="6">
                  <c:v>MEDIA BUENOS AIRES</c:v>
                </c:pt>
                <c:pt idx="7">
                  <c:v>CORREDOR NOROESTE</c:v>
                </c:pt>
                <c:pt idx="8">
                  <c:v>CORREDOR NORTE</c:v>
                </c:pt>
              </c:strCache>
            </c:strRef>
          </c:cat>
          <c:val>
            <c:numRef>
              <c:f>Venda.Mes!$M$63:$M$71</c:f>
              <c:numCache>
                <c:formatCode>#,##0</c:formatCode>
                <c:ptCount val="9"/>
                <c:pt idx="0">
                  <c:v>0</c:v>
                </c:pt>
                <c:pt idx="1">
                  <c:v>12553.36359822405</c:v>
                </c:pt>
                <c:pt idx="2">
                  <c:v>13651.393283836371</c:v>
                </c:pt>
                <c:pt idx="3">
                  <c:v>14452.844061564339</c:v>
                </c:pt>
                <c:pt idx="4">
                  <c:v>14766.404811949296</c:v>
                </c:pt>
                <c:pt idx="5">
                  <c:v>15238.793587399536</c:v>
                </c:pt>
                <c:pt idx="6">
                  <c:v>15355.246610859231</c:v>
                </c:pt>
                <c:pt idx="7">
                  <c:v>16259.642157591819</c:v>
                </c:pt>
                <c:pt idx="8">
                  <c:v>17883.834038934874</c:v>
                </c:pt>
              </c:numCache>
            </c:numRef>
          </c:val>
          <c:extLst>
            <c:ext xmlns:c16="http://schemas.microsoft.com/office/drawing/2014/chart" uri="{C3380CC4-5D6E-409C-BE32-E72D297353CC}">
              <c16:uniqueId val="{00000003-C877-4C08-9113-32B234FBB4BF}"/>
            </c:ext>
          </c:extLst>
        </c:ser>
        <c:dLbls>
          <c:showLegendKey val="0"/>
          <c:showVal val="0"/>
          <c:showCatName val="0"/>
          <c:showSerName val="0"/>
          <c:showPercent val="0"/>
          <c:showBubbleSize val="0"/>
        </c:dLbls>
        <c:gapWidth val="135"/>
        <c:axId val="532149112"/>
        <c:axId val="532152776"/>
      </c:barChart>
      <c:catAx>
        <c:axId val="532149112"/>
        <c:scaling>
          <c:orientation val="minMax"/>
        </c:scaling>
        <c:delete val="0"/>
        <c:axPos val="l"/>
        <c:numFmt formatCode="General" sourceLinked="1"/>
        <c:majorTickMark val="out"/>
        <c:minorTickMark val="none"/>
        <c:tickLblPos val="nextTo"/>
        <c:spPr>
          <a:ln>
            <a:noFill/>
          </a:ln>
        </c:spPr>
        <c:txPr>
          <a:bodyPr/>
          <a:lstStyle/>
          <a:p>
            <a:pPr algn="r">
              <a:defRPr lang="es-AR" sz="950" b="0" i="0" u="none" strike="noStrike" kern="1200" baseline="0">
                <a:solidFill>
                  <a:srgbClr val="7F7F7F"/>
                </a:solidFill>
                <a:latin typeface="Gotham Medium"/>
                <a:ea typeface="+mn-ea"/>
                <a:cs typeface="Gotham Medium"/>
              </a:defRPr>
            </a:pPr>
            <a:endParaRPr lang="en-US"/>
          </a:p>
        </c:txPr>
        <c:crossAx val="532152776"/>
        <c:crosses val="autoZero"/>
        <c:auto val="1"/>
        <c:lblAlgn val="ctr"/>
        <c:lblOffset val="100"/>
        <c:noMultiLvlLbl val="0"/>
      </c:catAx>
      <c:valAx>
        <c:axId val="532152776"/>
        <c:scaling>
          <c:orientation val="minMax"/>
        </c:scaling>
        <c:delete val="1"/>
        <c:axPos val="b"/>
        <c:numFmt formatCode="#,##0" sourceLinked="1"/>
        <c:majorTickMark val="out"/>
        <c:minorTickMark val="none"/>
        <c:tickLblPos val="nextTo"/>
        <c:crossAx val="532149112"/>
        <c:crosses val="autoZero"/>
        <c:crossBetween val="between"/>
      </c:valAx>
    </c:plotArea>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379551643280501"/>
          <c:y val="3.5028561943385599E-2"/>
          <c:w val="0.55677423792776171"/>
          <c:h val="0.92994287611322901"/>
        </c:manualLayout>
      </c:layout>
      <c:barChart>
        <c:barDir val="bar"/>
        <c:grouping val="clustered"/>
        <c:varyColors val="0"/>
        <c:ser>
          <c:idx val="0"/>
          <c:order val="0"/>
          <c:spPr>
            <a:solidFill>
              <a:schemeClr val="bg1">
                <a:lumMod val="50000"/>
              </a:schemeClr>
            </a:solidFill>
          </c:spPr>
          <c:invertIfNegative val="0"/>
          <c:dLbls>
            <c:spPr>
              <a:noFill/>
              <a:ln>
                <a:noFill/>
              </a:ln>
              <a:effectLst/>
            </c:spPr>
            <c:txPr>
              <a:bodyPr/>
              <a:lstStyle/>
              <a:p>
                <a:pPr>
                  <a:defRPr lang="es-ES" sz="1000">
                    <a:solidFill>
                      <a:schemeClr val="tx1">
                        <a:lumMod val="50000"/>
                        <a:lumOff val="50000"/>
                      </a:schemeClr>
                    </a:solidFill>
                    <a:latin typeface="Gotham Medium" panose="02000603030000020004"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MaxMin!$D$6:$D$18</c:f>
              <c:strCache>
                <c:ptCount val="13"/>
                <c:pt idx="0">
                  <c:v>Liniers</c:v>
                </c:pt>
                <c:pt idx="1">
                  <c:v>Once</c:v>
                </c:pt>
                <c:pt idx="2">
                  <c:v>Floresta</c:v>
                </c:pt>
                <c:pt idx="4">
                  <c:v>Villa del Parque</c:v>
                </c:pt>
                <c:pt idx="5">
                  <c:v>Paternal</c:v>
                </c:pt>
                <c:pt idx="6">
                  <c:v>San Nicolás</c:v>
                </c:pt>
                <c:pt idx="7">
                  <c:v>Retiro</c:v>
                </c:pt>
                <c:pt idx="8">
                  <c:v>Colegiales</c:v>
                </c:pt>
                <c:pt idx="10">
                  <c:v>Palermo</c:v>
                </c:pt>
                <c:pt idx="11">
                  <c:v>Las Cañitas</c:v>
                </c:pt>
                <c:pt idx="12">
                  <c:v>Puerto Madero</c:v>
                </c:pt>
              </c:strCache>
            </c:strRef>
          </c:cat>
          <c:val>
            <c:numRef>
              <c:f>MaxMin!$F$6:$F$18</c:f>
              <c:numCache>
                <c:formatCode>#,##0</c:formatCode>
                <c:ptCount val="13"/>
                <c:pt idx="0">
                  <c:v>12369.746251014902</c:v>
                </c:pt>
                <c:pt idx="1">
                  <c:v>12435.91450820735</c:v>
                </c:pt>
                <c:pt idx="2">
                  <c:v>12769.022983032999</c:v>
                </c:pt>
                <c:pt idx="4">
                  <c:v>14117.921337542302</c:v>
                </c:pt>
                <c:pt idx="5">
                  <c:v>14854.98353325535</c:v>
                </c:pt>
                <c:pt idx="6">
                  <c:v>15227.764575678802</c:v>
                </c:pt>
                <c:pt idx="7">
                  <c:v>16040.889297085301</c:v>
                </c:pt>
                <c:pt idx="8">
                  <c:v>16680.767157769966</c:v>
                </c:pt>
                <c:pt idx="10">
                  <c:v>19350.897771399468</c:v>
                </c:pt>
                <c:pt idx="11">
                  <c:v>19744.108951596165</c:v>
                </c:pt>
                <c:pt idx="12">
                  <c:v>26271.330239048864</c:v>
                </c:pt>
              </c:numCache>
            </c:numRef>
          </c:val>
          <c:extLst>
            <c:ext xmlns:c16="http://schemas.microsoft.com/office/drawing/2014/chart" uri="{C3380CC4-5D6E-409C-BE32-E72D297353CC}">
              <c16:uniqueId val="{00000000-FC7D-4671-B154-47CF6444CB8F}"/>
            </c:ext>
          </c:extLst>
        </c:ser>
        <c:dLbls>
          <c:showLegendKey val="0"/>
          <c:showVal val="0"/>
          <c:showCatName val="0"/>
          <c:showSerName val="0"/>
          <c:showPercent val="0"/>
          <c:showBubbleSize val="0"/>
        </c:dLbls>
        <c:gapWidth val="96"/>
        <c:axId val="567784440"/>
        <c:axId val="567787896"/>
      </c:barChart>
      <c:catAx>
        <c:axId val="567784440"/>
        <c:scaling>
          <c:orientation val="minMax"/>
        </c:scaling>
        <c:delete val="0"/>
        <c:axPos val="l"/>
        <c:numFmt formatCode="General" sourceLinked="0"/>
        <c:majorTickMark val="out"/>
        <c:minorTickMark val="none"/>
        <c:tickLblPos val="nextTo"/>
        <c:spPr>
          <a:ln>
            <a:noFill/>
          </a:ln>
        </c:spPr>
        <c:txPr>
          <a:bodyPr/>
          <a:lstStyle/>
          <a:p>
            <a:pPr>
              <a:defRPr lang="es-ES" sz="1000">
                <a:solidFill>
                  <a:schemeClr val="bg1">
                    <a:lumMod val="50000"/>
                  </a:schemeClr>
                </a:solidFill>
                <a:latin typeface="Gotham Light" panose="02000603030000020004" pitchFamily="2" charset="0"/>
              </a:defRPr>
            </a:pPr>
            <a:endParaRPr lang="en-US"/>
          </a:p>
        </c:txPr>
        <c:crossAx val="567787896"/>
        <c:crosses val="autoZero"/>
        <c:auto val="1"/>
        <c:lblAlgn val="ctr"/>
        <c:lblOffset val="100"/>
        <c:noMultiLvlLbl val="0"/>
      </c:catAx>
      <c:valAx>
        <c:axId val="567787896"/>
        <c:scaling>
          <c:orientation val="minMax"/>
        </c:scaling>
        <c:delete val="1"/>
        <c:axPos val="b"/>
        <c:numFmt formatCode="#,##0" sourceLinked="1"/>
        <c:majorTickMark val="out"/>
        <c:minorTickMark val="none"/>
        <c:tickLblPos val="nextTo"/>
        <c:crossAx val="567784440"/>
        <c:crosses val="autoZero"/>
        <c:crossBetween val="between"/>
      </c:valAx>
    </c:plotArea>
    <c:plotVisOnly val="1"/>
    <c:dispBlanksAs val="gap"/>
    <c:showDLblsOverMax val="0"/>
  </c:chart>
  <c:spPr>
    <a:ln>
      <a:noFill/>
    </a:ln>
  </c:spPr>
  <c:txPr>
    <a:bodyPr/>
    <a:lstStyle/>
    <a:p>
      <a:pPr>
        <a:defRPr>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641904603451202"/>
          <c:y val="3.5028561943385599E-2"/>
          <c:w val="0.61767578352146901"/>
          <c:h val="0.92994287611322901"/>
        </c:manualLayout>
      </c:layout>
      <c:barChart>
        <c:barDir val="bar"/>
        <c:grouping val="clustered"/>
        <c:varyColors val="0"/>
        <c:ser>
          <c:idx val="0"/>
          <c:order val="0"/>
          <c:spPr>
            <a:solidFill>
              <a:schemeClr val="bg1">
                <a:lumMod val="50000"/>
              </a:schemeClr>
            </a:solidFill>
          </c:spPr>
          <c:invertIfNegative val="0"/>
          <c:dLbls>
            <c:spPr>
              <a:noFill/>
              <a:ln>
                <a:noFill/>
              </a:ln>
              <a:effectLst/>
            </c:spPr>
            <c:txPr>
              <a:bodyPr anchorCtr="0"/>
              <a:lstStyle/>
              <a:p>
                <a:pPr algn="ctr">
                  <a:defRPr lang="es-AR" sz="950" b="0" i="0" u="none" strike="noStrike" kern="1200" baseline="0">
                    <a:solidFill>
                      <a:schemeClr val="tx1">
                        <a:lumMod val="50000"/>
                        <a:lumOff val="50000"/>
                      </a:schemeClr>
                    </a:solidFill>
                    <a:latin typeface="Gotham Medium"/>
                    <a:ea typeface="+mn-ea"/>
                    <a:cs typeface="Gotham Medium"/>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MaxMin!$K$6:$K$18</c:f>
              <c:strCache>
                <c:ptCount val="13"/>
                <c:pt idx="0">
                  <c:v>Congreso</c:v>
                </c:pt>
                <c:pt idx="1">
                  <c:v>Boedo</c:v>
                </c:pt>
                <c:pt idx="2">
                  <c:v>Retiro</c:v>
                </c:pt>
                <c:pt idx="4">
                  <c:v>Tribunales</c:v>
                </c:pt>
                <c:pt idx="5">
                  <c:v>Parque Patricios</c:v>
                </c:pt>
                <c:pt idx="6">
                  <c:v>San Cristobal</c:v>
                </c:pt>
                <c:pt idx="7">
                  <c:v>Saavedra</c:v>
                </c:pt>
                <c:pt idx="8">
                  <c:v>Paternal</c:v>
                </c:pt>
                <c:pt idx="10">
                  <c:v>Chacarita</c:v>
                </c:pt>
                <c:pt idx="11">
                  <c:v>Puerto Madero</c:v>
                </c:pt>
                <c:pt idx="12">
                  <c:v>Abasto</c:v>
                </c:pt>
              </c:strCache>
            </c:strRef>
          </c:cat>
          <c:val>
            <c:numRef>
              <c:f>MaxMin!$N$6:$N$18</c:f>
              <c:numCache>
                <c:formatCode>0%</c:formatCode>
                <c:ptCount val="13"/>
                <c:pt idx="0">
                  <c:v>0.2480537288024951</c:v>
                </c:pt>
                <c:pt idx="1">
                  <c:v>0.27294552774342451</c:v>
                </c:pt>
                <c:pt idx="2">
                  <c:v>0.27915563377277097</c:v>
                </c:pt>
                <c:pt idx="4">
                  <c:v>0.30770520476636909</c:v>
                </c:pt>
                <c:pt idx="5">
                  <c:v>0.32401985044243098</c:v>
                </c:pt>
                <c:pt idx="6">
                  <c:v>0.32877156618530856</c:v>
                </c:pt>
                <c:pt idx="7">
                  <c:v>0.34173673230861867</c:v>
                </c:pt>
                <c:pt idx="8">
                  <c:v>0.36943954689183633</c:v>
                </c:pt>
                <c:pt idx="10">
                  <c:v>0.45058256889319703</c:v>
                </c:pt>
                <c:pt idx="11">
                  <c:v>0.48389647754909015</c:v>
                </c:pt>
                <c:pt idx="12">
                  <c:v>0.48516028951009971</c:v>
                </c:pt>
              </c:numCache>
            </c:numRef>
          </c:val>
          <c:extLst>
            <c:ext xmlns:c16="http://schemas.microsoft.com/office/drawing/2014/chart" uri="{C3380CC4-5D6E-409C-BE32-E72D297353CC}">
              <c16:uniqueId val="{00000000-2D4C-481A-AEAB-AA172FF82DD5}"/>
            </c:ext>
          </c:extLst>
        </c:ser>
        <c:dLbls>
          <c:showLegendKey val="0"/>
          <c:showVal val="0"/>
          <c:showCatName val="0"/>
          <c:showSerName val="0"/>
          <c:showPercent val="0"/>
          <c:showBubbleSize val="0"/>
        </c:dLbls>
        <c:gapWidth val="96"/>
        <c:axId val="568701480"/>
        <c:axId val="568704664"/>
      </c:barChart>
      <c:catAx>
        <c:axId val="568701480"/>
        <c:scaling>
          <c:orientation val="minMax"/>
        </c:scaling>
        <c:delete val="0"/>
        <c:axPos val="l"/>
        <c:numFmt formatCode="General" sourceLinked="0"/>
        <c:majorTickMark val="out"/>
        <c:minorTickMark val="none"/>
        <c:tickLblPos val="nextTo"/>
        <c:spPr>
          <a:ln>
            <a:noFill/>
          </a:ln>
        </c:spPr>
        <c:txPr>
          <a:bodyPr/>
          <a:lstStyle/>
          <a:p>
            <a:pPr>
              <a:defRPr lang="es-ES">
                <a:latin typeface="Gotham Light" panose="02000603030000020004" pitchFamily="2" charset="0"/>
              </a:defRPr>
            </a:pPr>
            <a:endParaRPr lang="en-US"/>
          </a:p>
        </c:txPr>
        <c:crossAx val="568704664"/>
        <c:crosses val="autoZero"/>
        <c:auto val="1"/>
        <c:lblAlgn val="ctr"/>
        <c:lblOffset val="100"/>
        <c:noMultiLvlLbl val="0"/>
      </c:catAx>
      <c:valAx>
        <c:axId val="568704664"/>
        <c:scaling>
          <c:orientation val="minMax"/>
        </c:scaling>
        <c:delete val="1"/>
        <c:axPos val="b"/>
        <c:numFmt formatCode="0%" sourceLinked="1"/>
        <c:majorTickMark val="out"/>
        <c:minorTickMark val="none"/>
        <c:tickLblPos val="nextTo"/>
        <c:crossAx val="568701480"/>
        <c:crosses val="autoZero"/>
        <c:crossBetween val="between"/>
      </c:valAx>
    </c:plotArea>
    <c:plotVisOnly val="1"/>
    <c:dispBlanksAs val="gap"/>
    <c:showDLblsOverMax val="0"/>
  </c:chart>
  <c:spPr>
    <a:ln>
      <a:noFill/>
    </a:ln>
  </c:spPr>
  <c:txPr>
    <a:bodyPr/>
    <a:lstStyle/>
    <a:p>
      <a:pPr algn="r">
        <a:defRPr lang="es-AR" sz="950" b="0" i="0" u="none" strike="noStrike" kern="1200" baseline="0">
          <a:solidFill>
            <a:srgbClr val="7F7F7F"/>
          </a:solidFill>
          <a:latin typeface="Gotham Medium"/>
          <a:ea typeface="+mn-ea"/>
          <a:cs typeface="Gotham Medium"/>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467603967007401"/>
          <c:y val="4.1747764014264201E-2"/>
          <c:w val="0.63286870366048797"/>
          <c:h val="0.916504471971472"/>
        </c:manualLayout>
      </c:layout>
      <c:barChart>
        <c:barDir val="bar"/>
        <c:grouping val="clustered"/>
        <c:varyColors val="0"/>
        <c:ser>
          <c:idx val="1"/>
          <c:order val="0"/>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950">
                    <a:solidFill>
                      <a:schemeClr val="bg1">
                        <a:lumMod val="50000"/>
                      </a:schemeClr>
                    </a:solidFill>
                    <a:latin typeface="Gotham Medium" panose="0200060303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Dinamica!$Y$7:$Y$14</c:f>
              <c:numCache>
                <c:formatCode>General</c:formatCode>
                <c:ptCount val="8"/>
                <c:pt idx="0">
                  <c:v>2019</c:v>
                </c:pt>
                <c:pt idx="1">
                  <c:v>2018</c:v>
                </c:pt>
                <c:pt idx="2">
                  <c:v>2017</c:v>
                </c:pt>
                <c:pt idx="3">
                  <c:v>2016</c:v>
                </c:pt>
                <c:pt idx="4">
                  <c:v>2015</c:v>
                </c:pt>
                <c:pt idx="5">
                  <c:v>2014</c:v>
                </c:pt>
                <c:pt idx="6">
                  <c:v>2013</c:v>
                </c:pt>
                <c:pt idx="7">
                  <c:v>2012</c:v>
                </c:pt>
              </c:numCache>
            </c:numRef>
          </c:cat>
          <c:val>
            <c:numRef>
              <c:f>Dinamica!$Z$7:$Z$14</c:f>
              <c:numCache>
                <c:formatCode>0.0%</c:formatCode>
                <c:ptCount val="8"/>
                <c:pt idx="0">
                  <c:v>3.3095268808272245E-2</c:v>
                </c:pt>
                <c:pt idx="1">
                  <c:v>4.9859715987758055E-2</c:v>
                </c:pt>
                <c:pt idx="2">
                  <c:v>5.4062526408481255E-2</c:v>
                </c:pt>
                <c:pt idx="3">
                  <c:v>5.0447862163387515E-2</c:v>
                </c:pt>
                <c:pt idx="4">
                  <c:v>4.6967918832392951E-2</c:v>
                </c:pt>
                <c:pt idx="5">
                  <c:v>4.5956455081293174E-2</c:v>
                </c:pt>
                <c:pt idx="6">
                  <c:v>4.9835951046632486E-2</c:v>
                </c:pt>
                <c:pt idx="7">
                  <c:v>5.6392735107345625E-2</c:v>
                </c:pt>
              </c:numCache>
            </c:numRef>
          </c:val>
          <c:extLst>
            <c:ext xmlns:c16="http://schemas.microsoft.com/office/drawing/2014/chart" uri="{C3380CC4-5D6E-409C-BE32-E72D297353CC}">
              <c16:uniqueId val="{00000000-6442-4C27-B171-A3601C65A194}"/>
            </c:ext>
          </c:extLst>
        </c:ser>
        <c:dLbls>
          <c:showLegendKey val="0"/>
          <c:showVal val="0"/>
          <c:showCatName val="0"/>
          <c:showSerName val="0"/>
          <c:showPercent val="0"/>
          <c:showBubbleSize val="0"/>
        </c:dLbls>
        <c:gapWidth val="150"/>
        <c:axId val="532285400"/>
        <c:axId val="532346088"/>
      </c:barChart>
      <c:catAx>
        <c:axId val="532285400"/>
        <c:scaling>
          <c:orientation val="minMax"/>
        </c:scaling>
        <c:delete val="0"/>
        <c:axPos val="l"/>
        <c:numFmt formatCode="General" sourceLinked="1"/>
        <c:majorTickMark val="out"/>
        <c:minorTickMark val="none"/>
        <c:tickLblPos val="low"/>
        <c:txPr>
          <a:bodyPr/>
          <a:lstStyle/>
          <a:p>
            <a:pPr algn="ctr">
              <a:defRPr lang="es-AR" sz="950" b="0" i="0" u="none" strike="noStrike" kern="1200" baseline="0">
                <a:solidFill>
                  <a:srgbClr val="7F7F7F"/>
                </a:solidFill>
                <a:latin typeface="Gotham Medium"/>
                <a:ea typeface="+mn-ea"/>
                <a:cs typeface="Gotham Medium"/>
              </a:defRPr>
            </a:pPr>
            <a:endParaRPr lang="en-US"/>
          </a:p>
        </c:txPr>
        <c:crossAx val="532346088"/>
        <c:crosses val="autoZero"/>
        <c:auto val="1"/>
        <c:lblAlgn val="ctr"/>
        <c:lblOffset val="100"/>
        <c:noMultiLvlLbl val="0"/>
      </c:catAx>
      <c:valAx>
        <c:axId val="532346088"/>
        <c:scaling>
          <c:orientation val="minMax"/>
        </c:scaling>
        <c:delete val="1"/>
        <c:axPos val="b"/>
        <c:numFmt formatCode="0.0%" sourceLinked="1"/>
        <c:majorTickMark val="out"/>
        <c:minorTickMark val="none"/>
        <c:tickLblPos val="nextTo"/>
        <c:crossAx val="532285400"/>
        <c:crosses val="autoZero"/>
        <c:crossBetween val="between"/>
      </c:valAx>
    </c:plotArea>
    <c:plotVisOnly val="1"/>
    <c:dispBlanksAs val="gap"/>
    <c:showDLblsOverMax val="0"/>
  </c:chart>
  <c:spPr>
    <a:ln>
      <a:noFill/>
    </a:ln>
  </c:spPr>
  <c:txPr>
    <a:bodyPr/>
    <a:lstStyle/>
    <a:p>
      <a:pPr>
        <a:defRPr sz="1200">
          <a:latin typeface="Calibri" panose="020F0502020204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spPr>
            <a:solidFill>
              <a:schemeClr val="bg1">
                <a:lumMod val="85000"/>
              </a:schemeClr>
            </a:solidFill>
            <a:ln>
              <a:noFill/>
            </a:ln>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F3-4153-955A-27FA0B4DDCB0}"/>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F3-4153-955A-27FA0B4DDCB0}"/>
                </c:ext>
              </c:extLst>
            </c:dLbl>
            <c:dLbl>
              <c:idx val="1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F3-4153-955A-27FA0B4DDCB0}"/>
                </c:ext>
              </c:extLst>
            </c:dLbl>
            <c:dLbl>
              <c:idx val="3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F3-4153-955A-27FA0B4DDCB0}"/>
                </c:ext>
              </c:extLst>
            </c:dLbl>
            <c:dLbl>
              <c:idx val="5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F3-4153-955A-27FA0B4DDCB0}"/>
                </c:ext>
              </c:extLst>
            </c:dLbl>
            <c:dLbl>
              <c:idx val="7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F3-4153-955A-27FA0B4DDCB0}"/>
                </c:ext>
              </c:extLst>
            </c:dLbl>
            <c:dLbl>
              <c:idx val="8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80-4CAB-8A2F-B773EAB76864}"/>
                </c:ext>
              </c:extLst>
            </c:dLbl>
            <c:spPr>
              <a:noFill/>
              <a:ln>
                <a:noFill/>
              </a:ln>
              <a:effectLst/>
            </c:spPr>
            <c:txPr>
              <a:bodyPr wrap="square" lIns="38100" tIns="19050" rIns="38100" bIns="19050" anchor="ctr">
                <a:spAutoFit/>
              </a:bodyPr>
              <a:lstStyle/>
              <a:p>
                <a:pPr>
                  <a:defRPr sz="950">
                    <a:solidFill>
                      <a:schemeClr val="tx1">
                        <a:lumMod val="65000"/>
                        <a:lumOff val="35000"/>
                      </a:schemeClr>
                    </a:solidFill>
                    <a:latin typeface="Gotham Medium" panose="02000603030000020004" pitchFamily="2"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numRef>
              <c:f>Dinamica!$C$11:$C$96</c:f>
              <c:numCache>
                <c:formatCode>mmm\-yy</c:formatCode>
                <c:ptCount val="86"/>
                <c:pt idx="0">
                  <c:v>41030</c:v>
                </c:pt>
                <c:pt idx="1">
                  <c:v>41061</c:v>
                </c:pt>
                <c:pt idx="2">
                  <c:v>41091</c:v>
                </c:pt>
                <c:pt idx="3">
                  <c:v>41122</c:v>
                </c:pt>
                <c:pt idx="4">
                  <c:v>41153</c:v>
                </c:pt>
                <c:pt idx="5">
                  <c:v>41183</c:v>
                </c:pt>
                <c:pt idx="6">
                  <c:v>41214</c:v>
                </c:pt>
                <c:pt idx="7">
                  <c:v>41244</c:v>
                </c:pt>
                <c:pt idx="8">
                  <c:v>41275</c:v>
                </c:pt>
                <c:pt idx="9">
                  <c:v>41306</c:v>
                </c:pt>
                <c:pt idx="10">
                  <c:v>41334</c:v>
                </c:pt>
                <c:pt idx="11">
                  <c:v>41365</c:v>
                </c:pt>
                <c:pt idx="12">
                  <c:v>41395</c:v>
                </c:pt>
                <c:pt idx="13">
                  <c:v>41426</c:v>
                </c:pt>
                <c:pt idx="14">
                  <c:v>41456</c:v>
                </c:pt>
                <c:pt idx="15">
                  <c:v>41487</c:v>
                </c:pt>
                <c:pt idx="16">
                  <c:v>41518</c:v>
                </c:pt>
                <c:pt idx="17">
                  <c:v>41548</c:v>
                </c:pt>
                <c:pt idx="18">
                  <c:v>41579</c:v>
                </c:pt>
                <c:pt idx="19">
                  <c:v>41609</c:v>
                </c:pt>
                <c:pt idx="20">
                  <c:v>41640</c:v>
                </c:pt>
                <c:pt idx="21">
                  <c:v>41671</c:v>
                </c:pt>
                <c:pt idx="22">
                  <c:v>41699</c:v>
                </c:pt>
                <c:pt idx="23">
                  <c:v>41730</c:v>
                </c:pt>
                <c:pt idx="24">
                  <c:v>41760</c:v>
                </c:pt>
                <c:pt idx="25">
                  <c:v>41791</c:v>
                </c:pt>
                <c:pt idx="26">
                  <c:v>41821</c:v>
                </c:pt>
                <c:pt idx="27">
                  <c:v>41852</c:v>
                </c:pt>
                <c:pt idx="28">
                  <c:v>41883</c:v>
                </c:pt>
                <c:pt idx="29">
                  <c:v>41913</c:v>
                </c:pt>
                <c:pt idx="30">
                  <c:v>41944</c:v>
                </c:pt>
                <c:pt idx="31">
                  <c:v>41974</c:v>
                </c:pt>
                <c:pt idx="32">
                  <c:v>42005</c:v>
                </c:pt>
                <c:pt idx="33">
                  <c:v>42036</c:v>
                </c:pt>
                <c:pt idx="34">
                  <c:v>42064</c:v>
                </c:pt>
                <c:pt idx="35">
                  <c:v>42095</c:v>
                </c:pt>
                <c:pt idx="36">
                  <c:v>42125</c:v>
                </c:pt>
                <c:pt idx="37">
                  <c:v>42156</c:v>
                </c:pt>
                <c:pt idx="38">
                  <c:v>42186</c:v>
                </c:pt>
                <c:pt idx="39">
                  <c:v>42217</c:v>
                </c:pt>
                <c:pt idx="40">
                  <c:v>42248</c:v>
                </c:pt>
                <c:pt idx="41">
                  <c:v>42278</c:v>
                </c:pt>
                <c:pt idx="42">
                  <c:v>42309</c:v>
                </c:pt>
                <c:pt idx="43">
                  <c:v>42339</c:v>
                </c:pt>
                <c:pt idx="44">
                  <c:v>42370</c:v>
                </c:pt>
                <c:pt idx="45">
                  <c:v>42401</c:v>
                </c:pt>
                <c:pt idx="46">
                  <c:v>42430</c:v>
                </c:pt>
                <c:pt idx="47">
                  <c:v>42461</c:v>
                </c:pt>
                <c:pt idx="48">
                  <c:v>42491</c:v>
                </c:pt>
                <c:pt idx="49">
                  <c:v>42522</c:v>
                </c:pt>
                <c:pt idx="50">
                  <c:v>42552</c:v>
                </c:pt>
                <c:pt idx="51">
                  <c:v>42583</c:v>
                </c:pt>
                <c:pt idx="52">
                  <c:v>42614</c:v>
                </c:pt>
                <c:pt idx="53">
                  <c:v>42644</c:v>
                </c:pt>
                <c:pt idx="54">
                  <c:v>42675</c:v>
                </c:pt>
                <c:pt idx="55">
                  <c:v>42705</c:v>
                </c:pt>
                <c:pt idx="56">
                  <c:v>42736</c:v>
                </c:pt>
                <c:pt idx="57">
                  <c:v>42767</c:v>
                </c:pt>
                <c:pt idx="58">
                  <c:v>42795</c:v>
                </c:pt>
                <c:pt idx="59">
                  <c:v>42826</c:v>
                </c:pt>
                <c:pt idx="60">
                  <c:v>42856</c:v>
                </c:pt>
                <c:pt idx="61">
                  <c:v>42887</c:v>
                </c:pt>
                <c:pt idx="62">
                  <c:v>42917</c:v>
                </c:pt>
                <c:pt idx="63">
                  <c:v>42948</c:v>
                </c:pt>
                <c:pt idx="64">
                  <c:v>42979</c:v>
                </c:pt>
                <c:pt idx="65">
                  <c:v>43009</c:v>
                </c:pt>
                <c:pt idx="66">
                  <c:v>43040</c:v>
                </c:pt>
                <c:pt idx="67">
                  <c:v>43070</c:v>
                </c:pt>
                <c:pt idx="68">
                  <c:v>43101</c:v>
                </c:pt>
                <c:pt idx="69">
                  <c:v>43132</c:v>
                </c:pt>
                <c:pt idx="70">
                  <c:v>43160</c:v>
                </c:pt>
                <c:pt idx="71">
                  <c:v>43191</c:v>
                </c:pt>
                <c:pt idx="72">
                  <c:v>43221</c:v>
                </c:pt>
                <c:pt idx="73">
                  <c:v>43252</c:v>
                </c:pt>
                <c:pt idx="74">
                  <c:v>43282</c:v>
                </c:pt>
                <c:pt idx="75">
                  <c:v>43313</c:v>
                </c:pt>
                <c:pt idx="76">
                  <c:v>43344</c:v>
                </c:pt>
                <c:pt idx="77">
                  <c:v>43374</c:v>
                </c:pt>
                <c:pt idx="78">
                  <c:v>43405</c:v>
                </c:pt>
                <c:pt idx="79">
                  <c:v>43435</c:v>
                </c:pt>
                <c:pt idx="80">
                  <c:v>43466</c:v>
                </c:pt>
                <c:pt idx="81">
                  <c:v>43497</c:v>
                </c:pt>
                <c:pt idx="82">
                  <c:v>43525</c:v>
                </c:pt>
                <c:pt idx="83">
                  <c:v>43556</c:v>
                </c:pt>
                <c:pt idx="84">
                  <c:v>43586</c:v>
                </c:pt>
                <c:pt idx="85">
                  <c:v>43617</c:v>
                </c:pt>
              </c:numCache>
            </c:numRef>
          </c:cat>
          <c:val>
            <c:numRef>
              <c:f>Dinamica!$U$12:$U$96</c:f>
              <c:numCache>
                <c:formatCode>0.0</c:formatCode>
                <c:ptCount val="85"/>
                <c:pt idx="0">
                  <c:v>16.908016166129034</c:v>
                </c:pt>
                <c:pt idx="1">
                  <c:v>17.726511836364036</c:v>
                </c:pt>
                <c:pt idx="2">
                  <c:v>17.828365752051432</c:v>
                </c:pt>
                <c:pt idx="3">
                  <c:v>18.181145262183652</c:v>
                </c:pt>
                <c:pt idx="4">
                  <c:v>17.788009118510491</c:v>
                </c:pt>
                <c:pt idx="5">
                  <c:v>17.824089535053389</c:v>
                </c:pt>
                <c:pt idx="6">
                  <c:v>17.697791336246553</c:v>
                </c:pt>
                <c:pt idx="7">
                  <c:v>17.777868538059202</c:v>
                </c:pt>
                <c:pt idx="8">
                  <c:v>17.462243715887674</c:v>
                </c:pt>
                <c:pt idx="9">
                  <c:v>18.202714522979729</c:v>
                </c:pt>
                <c:pt idx="10">
                  <c:v>18.850192506184758</c:v>
                </c:pt>
                <c:pt idx="11">
                  <c:v>19.602521978337347</c:v>
                </c:pt>
                <c:pt idx="12">
                  <c:v>19.607690356371283</c:v>
                </c:pt>
                <c:pt idx="13">
                  <c:v>19.621362259421069</c:v>
                </c:pt>
                <c:pt idx="14">
                  <c:v>19.812517193847491</c:v>
                </c:pt>
                <c:pt idx="15">
                  <c:v>20.248427186435958</c:v>
                </c:pt>
                <c:pt idx="16">
                  <c:v>20.410824083675877</c:v>
                </c:pt>
                <c:pt idx="17">
                  <c:v>20.510879303710158</c:v>
                </c:pt>
                <c:pt idx="18">
                  <c:v>20.415833976503109</c:v>
                </c:pt>
                <c:pt idx="19">
                  <c:v>20.747404777477392</c:v>
                </c:pt>
                <c:pt idx="20">
                  <c:v>20.36387150729151</c:v>
                </c:pt>
                <c:pt idx="21">
                  <c:v>20.78674978658675</c:v>
                </c:pt>
                <c:pt idx="22">
                  <c:v>21.266651949132303</c:v>
                </c:pt>
                <c:pt idx="23">
                  <c:v>21.002700551544986</c:v>
                </c:pt>
                <c:pt idx="24">
                  <c:v>20.965022247888843</c:v>
                </c:pt>
                <c:pt idx="25">
                  <c:v>21.007609494098013</c:v>
                </c:pt>
                <c:pt idx="26">
                  <c:v>21.384619067185238</c:v>
                </c:pt>
                <c:pt idx="27">
                  <c:v>21.525842189837547</c:v>
                </c:pt>
                <c:pt idx="28">
                  <c:v>22.417042897882652</c:v>
                </c:pt>
                <c:pt idx="29">
                  <c:v>22.791550431996527</c:v>
                </c:pt>
                <c:pt idx="30">
                  <c:v>22.390068120288053</c:v>
                </c:pt>
                <c:pt idx="31">
                  <c:v>22.434733145060402</c:v>
                </c:pt>
                <c:pt idx="32">
                  <c:v>22.187278751084513</c:v>
                </c:pt>
                <c:pt idx="33">
                  <c:v>21.9626744581448</c:v>
                </c:pt>
                <c:pt idx="34">
                  <c:v>21.876797120052185</c:v>
                </c:pt>
                <c:pt idx="35">
                  <c:v>21.667223740383527</c:v>
                </c:pt>
                <c:pt idx="36">
                  <c:v>21.489109655276007</c:v>
                </c:pt>
                <c:pt idx="37">
                  <c:v>21.35140556128102</c:v>
                </c:pt>
                <c:pt idx="38">
                  <c:v>21.729982763298896</c:v>
                </c:pt>
                <c:pt idx="39">
                  <c:v>21.920229902950439</c:v>
                </c:pt>
                <c:pt idx="40">
                  <c:v>21.941072299450919</c:v>
                </c:pt>
                <c:pt idx="41">
                  <c:v>21.759584346115428</c:v>
                </c:pt>
                <c:pt idx="42">
                  <c:v>20.724103562379998</c:v>
                </c:pt>
                <c:pt idx="43">
                  <c:v>20.248881070611553</c:v>
                </c:pt>
                <c:pt idx="44">
                  <c:v>20.481359319833139</c:v>
                </c:pt>
                <c:pt idx="45">
                  <c:v>20.514805335918801</c:v>
                </c:pt>
                <c:pt idx="46">
                  <c:v>21.114949075896565</c:v>
                </c:pt>
                <c:pt idx="47">
                  <c:v>21.280722318478691</c:v>
                </c:pt>
                <c:pt idx="48">
                  <c:v>20.912631582002014</c:v>
                </c:pt>
                <c:pt idx="49">
                  <c:v>20.270805230900738</c:v>
                </c:pt>
                <c:pt idx="50">
                  <c:v>20.328611192343828</c:v>
                </c:pt>
                <c:pt idx="51">
                  <c:v>19.960079840319363</c:v>
                </c:pt>
                <c:pt idx="52">
                  <c:v>19.607843137254903</c:v>
                </c:pt>
                <c:pt idx="53">
                  <c:v>19.174045830528097</c:v>
                </c:pt>
                <c:pt idx="54">
                  <c:v>19.10686889644359</c:v>
                </c:pt>
                <c:pt idx="55">
                  <c:v>19.131298395501023</c:v>
                </c:pt>
                <c:pt idx="56">
                  <c:v>18.768310314971053</c:v>
                </c:pt>
                <c:pt idx="57">
                  <c:v>18.677912450587431</c:v>
                </c:pt>
                <c:pt idx="58">
                  <c:v>18.46940599160509</c:v>
                </c:pt>
                <c:pt idx="59">
                  <c:v>18.470367185317631</c:v>
                </c:pt>
                <c:pt idx="60">
                  <c:v>18.180241584939797</c:v>
                </c:pt>
                <c:pt idx="61">
                  <c:v>18.257933186929385</c:v>
                </c:pt>
                <c:pt idx="62">
                  <c:v>18.366589581545927</c:v>
                </c:pt>
                <c:pt idx="63">
                  <c:v>18.553067202468885</c:v>
                </c:pt>
                <c:pt idx="64">
                  <c:v>18.241958030651794</c:v>
                </c:pt>
                <c:pt idx="65">
                  <c:v>17.826069686338666</c:v>
                </c:pt>
                <c:pt idx="66">
                  <c:v>17.857142857142858</c:v>
                </c:pt>
                <c:pt idx="67">
                  <c:v>18.044340642882943</c:v>
                </c:pt>
                <c:pt idx="68">
                  <c:v>18.504362272080201</c:v>
                </c:pt>
                <c:pt idx="69">
                  <c:v>18.980336863095914</c:v>
                </c:pt>
                <c:pt idx="70">
                  <c:v>18.952882974703201</c:v>
                </c:pt>
                <c:pt idx="71">
                  <c:v>19.106186931341497</c:v>
                </c:pt>
                <c:pt idx="72">
                  <c:v>20.256167189004369</c:v>
                </c:pt>
                <c:pt idx="73">
                  <c:v>21.824938431404576</c:v>
                </c:pt>
                <c:pt idx="74">
                  <c:v>24.053615152504779</c:v>
                </c:pt>
                <c:pt idx="75">
                  <c:v>25.914388724224612</c:v>
                </c:pt>
                <c:pt idx="76">
                  <c:v>28.074685538608357</c:v>
                </c:pt>
                <c:pt idx="77">
                  <c:v>29.531901468740298</c:v>
                </c:pt>
                <c:pt idx="78">
                  <c:v>30.215799297271381</c:v>
                </c:pt>
                <c:pt idx="79">
                  <c:v>30.027128206522558</c:v>
                </c:pt>
                <c:pt idx="80">
                  <c:v>29.555632536136759</c:v>
                </c:pt>
                <c:pt idx="81">
                  <c:v>29.692811585969757</c:v>
                </c:pt>
                <c:pt idx="82">
                  <c:v>29.81813865043754</c:v>
                </c:pt>
                <c:pt idx="83">
                  <c:v>29.897135055441783</c:v>
                </c:pt>
                <c:pt idx="84">
                  <c:v>30.095651246734473</c:v>
                </c:pt>
              </c:numCache>
            </c:numRef>
          </c:val>
          <c:extLst>
            <c:ext xmlns:c16="http://schemas.microsoft.com/office/drawing/2014/chart" uri="{C3380CC4-5D6E-409C-BE32-E72D297353CC}">
              <c16:uniqueId val="{00000007-CFF3-4153-955A-27FA0B4DDCB0}"/>
            </c:ext>
          </c:extLst>
        </c:ser>
        <c:dLbls>
          <c:showLegendKey val="0"/>
          <c:showVal val="0"/>
          <c:showCatName val="0"/>
          <c:showSerName val="0"/>
          <c:showPercent val="0"/>
          <c:showBubbleSize val="0"/>
        </c:dLbls>
        <c:gapWidth val="150"/>
        <c:axId val="1307399839"/>
        <c:axId val="1307401919"/>
      </c:barChart>
      <c:lineChart>
        <c:grouping val="standard"/>
        <c:varyColors val="0"/>
        <c:ser>
          <c:idx val="0"/>
          <c:order val="0"/>
          <c:spPr>
            <a:ln w="41275">
              <a:solidFill>
                <a:srgbClr val="FF6600"/>
              </a:solidFill>
            </a:ln>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F3-4153-955A-27FA0B4DDCB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F3-4153-955A-27FA0B4DDCB0}"/>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F3-4153-955A-27FA0B4DDCB0}"/>
                </c:ext>
              </c:extLst>
            </c:dLbl>
            <c:dLbl>
              <c:idx val="3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F3-4153-955A-27FA0B4DDCB0}"/>
                </c:ext>
              </c:extLst>
            </c:dLbl>
            <c:dLbl>
              <c:idx val="5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FF3-4153-955A-27FA0B4DDCB0}"/>
                </c:ext>
              </c:extLst>
            </c:dLbl>
            <c:dLbl>
              <c:idx val="6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FF3-4153-955A-27FA0B4DDCB0}"/>
                </c:ext>
              </c:extLst>
            </c:dLbl>
            <c:dLbl>
              <c:idx val="7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FF3-4153-955A-27FA0B4DDCB0}"/>
                </c:ext>
              </c:extLst>
            </c:dLbl>
            <c:dLbl>
              <c:idx val="8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5A-43C8-9EE5-F1AAFC225C06}"/>
                </c:ext>
              </c:extLst>
            </c:dLbl>
            <c:spPr>
              <a:noFill/>
              <a:ln>
                <a:noFill/>
              </a:ln>
              <a:effectLst/>
            </c:spPr>
            <c:txPr>
              <a:bodyPr wrap="square" lIns="38100" tIns="19050" rIns="38100" bIns="19050" anchor="ctr">
                <a:spAutoFit/>
              </a:bodyPr>
              <a:lstStyle/>
              <a:p>
                <a:pPr>
                  <a:defRPr sz="950">
                    <a:solidFill>
                      <a:schemeClr val="tx1">
                        <a:lumMod val="75000"/>
                        <a:lumOff val="25000"/>
                      </a:schemeClr>
                    </a:solidFill>
                    <a:latin typeface="Gotham Light" panose="02000603030000020004" pitchFamily="2"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Dinamica!$C$11:$C$96</c:f>
              <c:numCache>
                <c:formatCode>mmm\-yy</c:formatCode>
                <c:ptCount val="86"/>
                <c:pt idx="0">
                  <c:v>41030</c:v>
                </c:pt>
                <c:pt idx="1">
                  <c:v>41061</c:v>
                </c:pt>
                <c:pt idx="2">
                  <c:v>41091</c:v>
                </c:pt>
                <c:pt idx="3">
                  <c:v>41122</c:v>
                </c:pt>
                <c:pt idx="4">
                  <c:v>41153</c:v>
                </c:pt>
                <c:pt idx="5">
                  <c:v>41183</c:v>
                </c:pt>
                <c:pt idx="6">
                  <c:v>41214</c:v>
                </c:pt>
                <c:pt idx="7">
                  <c:v>41244</c:v>
                </c:pt>
                <c:pt idx="8">
                  <c:v>41275</c:v>
                </c:pt>
                <c:pt idx="9">
                  <c:v>41306</c:v>
                </c:pt>
                <c:pt idx="10">
                  <c:v>41334</c:v>
                </c:pt>
                <c:pt idx="11">
                  <c:v>41365</c:v>
                </c:pt>
                <c:pt idx="12">
                  <c:v>41395</c:v>
                </c:pt>
                <c:pt idx="13">
                  <c:v>41426</c:v>
                </c:pt>
                <c:pt idx="14">
                  <c:v>41456</c:v>
                </c:pt>
                <c:pt idx="15">
                  <c:v>41487</c:v>
                </c:pt>
                <c:pt idx="16">
                  <c:v>41518</c:v>
                </c:pt>
                <c:pt idx="17">
                  <c:v>41548</c:v>
                </c:pt>
                <c:pt idx="18">
                  <c:v>41579</c:v>
                </c:pt>
                <c:pt idx="19">
                  <c:v>41609</c:v>
                </c:pt>
                <c:pt idx="20">
                  <c:v>41640</c:v>
                </c:pt>
                <c:pt idx="21">
                  <c:v>41671</c:v>
                </c:pt>
                <c:pt idx="22">
                  <c:v>41699</c:v>
                </c:pt>
                <c:pt idx="23">
                  <c:v>41730</c:v>
                </c:pt>
                <c:pt idx="24">
                  <c:v>41760</c:v>
                </c:pt>
                <c:pt idx="25">
                  <c:v>41791</c:v>
                </c:pt>
                <c:pt idx="26">
                  <c:v>41821</c:v>
                </c:pt>
                <c:pt idx="27">
                  <c:v>41852</c:v>
                </c:pt>
                <c:pt idx="28">
                  <c:v>41883</c:v>
                </c:pt>
                <c:pt idx="29">
                  <c:v>41913</c:v>
                </c:pt>
                <c:pt idx="30">
                  <c:v>41944</c:v>
                </c:pt>
                <c:pt idx="31">
                  <c:v>41974</c:v>
                </c:pt>
                <c:pt idx="32">
                  <c:v>42005</c:v>
                </c:pt>
                <c:pt idx="33">
                  <c:v>42036</c:v>
                </c:pt>
                <c:pt idx="34">
                  <c:v>42064</c:v>
                </c:pt>
                <c:pt idx="35">
                  <c:v>42095</c:v>
                </c:pt>
                <c:pt idx="36">
                  <c:v>42125</c:v>
                </c:pt>
                <c:pt idx="37">
                  <c:v>42156</c:v>
                </c:pt>
                <c:pt idx="38">
                  <c:v>42186</c:v>
                </c:pt>
                <c:pt idx="39">
                  <c:v>42217</c:v>
                </c:pt>
                <c:pt idx="40">
                  <c:v>42248</c:v>
                </c:pt>
                <c:pt idx="41">
                  <c:v>42278</c:v>
                </c:pt>
                <c:pt idx="42">
                  <c:v>42309</c:v>
                </c:pt>
                <c:pt idx="43">
                  <c:v>42339</c:v>
                </c:pt>
                <c:pt idx="44">
                  <c:v>42370</c:v>
                </c:pt>
                <c:pt idx="45">
                  <c:v>42401</c:v>
                </c:pt>
                <c:pt idx="46">
                  <c:v>42430</c:v>
                </c:pt>
                <c:pt idx="47">
                  <c:v>42461</c:v>
                </c:pt>
                <c:pt idx="48">
                  <c:v>42491</c:v>
                </c:pt>
                <c:pt idx="49">
                  <c:v>42522</c:v>
                </c:pt>
                <c:pt idx="50">
                  <c:v>42552</c:v>
                </c:pt>
                <c:pt idx="51">
                  <c:v>42583</c:v>
                </c:pt>
                <c:pt idx="52">
                  <c:v>42614</c:v>
                </c:pt>
                <c:pt idx="53">
                  <c:v>42644</c:v>
                </c:pt>
                <c:pt idx="54">
                  <c:v>42675</c:v>
                </c:pt>
                <c:pt idx="55">
                  <c:v>42705</c:v>
                </c:pt>
                <c:pt idx="56">
                  <c:v>42736</c:v>
                </c:pt>
                <c:pt idx="57">
                  <c:v>42767</c:v>
                </c:pt>
                <c:pt idx="58">
                  <c:v>42795</c:v>
                </c:pt>
                <c:pt idx="59">
                  <c:v>42826</c:v>
                </c:pt>
                <c:pt idx="60">
                  <c:v>42856</c:v>
                </c:pt>
                <c:pt idx="61">
                  <c:v>42887</c:v>
                </c:pt>
                <c:pt idx="62">
                  <c:v>42917</c:v>
                </c:pt>
                <c:pt idx="63">
                  <c:v>42948</c:v>
                </c:pt>
                <c:pt idx="64">
                  <c:v>42979</c:v>
                </c:pt>
                <c:pt idx="65">
                  <c:v>43009</c:v>
                </c:pt>
                <c:pt idx="66">
                  <c:v>43040</c:v>
                </c:pt>
                <c:pt idx="67">
                  <c:v>43070</c:v>
                </c:pt>
                <c:pt idx="68">
                  <c:v>43101</c:v>
                </c:pt>
                <c:pt idx="69">
                  <c:v>43132</c:v>
                </c:pt>
                <c:pt idx="70">
                  <c:v>43160</c:v>
                </c:pt>
                <c:pt idx="71">
                  <c:v>43191</c:v>
                </c:pt>
                <c:pt idx="72">
                  <c:v>43221</c:v>
                </c:pt>
                <c:pt idx="73">
                  <c:v>43252</c:v>
                </c:pt>
                <c:pt idx="74">
                  <c:v>43282</c:v>
                </c:pt>
                <c:pt idx="75">
                  <c:v>43313</c:v>
                </c:pt>
                <c:pt idx="76">
                  <c:v>43344</c:v>
                </c:pt>
                <c:pt idx="77">
                  <c:v>43374</c:v>
                </c:pt>
                <c:pt idx="78">
                  <c:v>43405</c:v>
                </c:pt>
                <c:pt idx="79">
                  <c:v>43435</c:v>
                </c:pt>
                <c:pt idx="80">
                  <c:v>43466</c:v>
                </c:pt>
                <c:pt idx="81">
                  <c:v>43497</c:v>
                </c:pt>
                <c:pt idx="82">
                  <c:v>43525</c:v>
                </c:pt>
                <c:pt idx="83">
                  <c:v>43556</c:v>
                </c:pt>
                <c:pt idx="84">
                  <c:v>43586</c:v>
                </c:pt>
                <c:pt idx="85">
                  <c:v>43617</c:v>
                </c:pt>
              </c:numCache>
            </c:numRef>
          </c:cat>
          <c:val>
            <c:numRef>
              <c:f>Dinamica!$H$12:$H$96</c:f>
              <c:numCache>
                <c:formatCode>0.0%</c:formatCode>
                <c:ptCount val="85"/>
                <c:pt idx="0">
                  <c:v>5.9143544113900777E-2</c:v>
                </c:pt>
                <c:pt idx="1">
                  <c:v>5.6412677758102832E-2</c:v>
                </c:pt>
                <c:pt idx="2">
                  <c:v>5.6090390667744426E-2</c:v>
                </c:pt>
                <c:pt idx="3">
                  <c:v>5.5002035657235313E-2</c:v>
                </c:pt>
                <c:pt idx="4">
                  <c:v>5.6217646018597092E-2</c:v>
                </c:pt>
                <c:pt idx="5">
                  <c:v>5.6103847438230714E-2</c:v>
                </c:pt>
                <c:pt idx="6">
                  <c:v>5.6504225922921612E-2</c:v>
                </c:pt>
                <c:pt idx="7">
                  <c:v>5.6249712830263136E-2</c:v>
                </c:pt>
                <c:pt idx="8">
                  <c:v>5.7266409533052731E-2</c:v>
                </c:pt>
                <c:pt idx="9">
                  <c:v>5.493686113340765E-2</c:v>
                </c:pt>
                <c:pt idx="10">
                  <c:v>5.3049856104753282E-2</c:v>
                </c:pt>
                <c:pt idx="11">
                  <c:v>5.1013844091341673E-2</c:v>
                </c:pt>
                <c:pt idx="12">
                  <c:v>5.1000397386174658E-2</c:v>
                </c:pt>
                <c:pt idx="13">
                  <c:v>5.0964860990722317E-2</c:v>
                </c:pt>
                <c:pt idx="14">
                  <c:v>5.0473142317854318E-2</c:v>
                </c:pt>
                <c:pt idx="15">
                  <c:v>4.9386551893269084E-2</c:v>
                </c:pt>
                <c:pt idx="16">
                  <c:v>4.8993612207935189E-2</c:v>
                </c:pt>
                <c:pt idx="17">
                  <c:v>4.8754613841402332E-2</c:v>
                </c:pt>
                <c:pt idx="18">
                  <c:v>4.8981589542259951E-2</c:v>
                </c:pt>
                <c:pt idx="19">
                  <c:v>4.8198799354681826E-2</c:v>
                </c:pt>
                <c:pt idx="20">
                  <c:v>4.910657581206692E-2</c:v>
                </c:pt>
                <c:pt idx="21">
                  <c:v>4.8107569017128343E-2</c:v>
                </c:pt>
                <c:pt idx="22">
                  <c:v>4.7021976115088529E-2</c:v>
                </c:pt>
                <c:pt idx="23">
                  <c:v>4.7612924706791508E-2</c:v>
                </c:pt>
                <c:pt idx="24">
                  <c:v>4.7698494577113983E-2</c:v>
                </c:pt>
                <c:pt idx="25">
                  <c:v>4.7601798780624954E-2</c:v>
                </c:pt>
                <c:pt idx="26">
                  <c:v>4.6762581875236818E-2</c:v>
                </c:pt>
                <c:pt idx="27">
                  <c:v>4.6455789798185217E-2</c:v>
                </c:pt>
                <c:pt idx="28">
                  <c:v>4.4608916731584278E-2</c:v>
                </c:pt>
                <c:pt idx="29">
                  <c:v>4.3875909319276644E-2</c:v>
                </c:pt>
                <c:pt idx="30">
                  <c:v>4.4662660007446855E-2</c:v>
                </c:pt>
                <c:pt idx="31">
                  <c:v>4.4573741685899053E-2</c:v>
                </c:pt>
                <c:pt idx="32">
                  <c:v>4.507087197212592E-2</c:v>
                </c:pt>
                <c:pt idx="33">
                  <c:v>4.5531795406144292E-2</c:v>
                </c:pt>
                <c:pt idx="34">
                  <c:v>4.5710530408649447E-2</c:v>
                </c:pt>
                <c:pt idx="35">
                  <c:v>4.6152659518450115E-2</c:v>
                </c:pt>
                <c:pt idx="36">
                  <c:v>4.653519927264553E-2</c:v>
                </c:pt>
                <c:pt idx="37">
                  <c:v>4.6835324125612414E-2</c:v>
                </c:pt>
                <c:pt idx="38">
                  <c:v>4.6019364621354489E-2</c:v>
                </c:pt>
                <c:pt idx="39">
                  <c:v>4.5619959481602017E-2</c:v>
                </c:pt>
                <c:pt idx="40">
                  <c:v>4.5576623892945527E-2</c:v>
                </c:pt>
                <c:pt idx="41">
                  <c:v>4.5956760207072719E-2</c:v>
                </c:pt>
                <c:pt idx="42">
                  <c:v>4.8252991835809854E-2</c:v>
                </c:pt>
                <c:pt idx="43">
                  <c:v>4.938544488027842E-2</c:v>
                </c:pt>
                <c:pt idx="44">
                  <c:v>4.8824884344060571E-2</c:v>
                </c:pt>
                <c:pt idx="45">
                  <c:v>4.8745283400234263E-2</c:v>
                </c:pt>
                <c:pt idx="46">
                  <c:v>4.7359811117969219E-2</c:v>
                </c:pt>
                <c:pt idx="47">
                  <c:v>4.6990886166099255E-2</c:v>
                </c:pt>
                <c:pt idx="48">
                  <c:v>4.7817989624061828E-2</c:v>
                </c:pt>
                <c:pt idx="49">
                  <c:v>4.9332031392398945E-2</c:v>
                </c:pt>
                <c:pt idx="50">
                  <c:v>4.9191751986314758E-2</c:v>
                </c:pt>
                <c:pt idx="51">
                  <c:v>5.0099999999999999E-2</c:v>
                </c:pt>
                <c:pt idx="52">
                  <c:v>5.0999999999999997E-2</c:v>
                </c:pt>
                <c:pt idx="53">
                  <c:v>5.2153833825088848E-2</c:v>
                </c:pt>
                <c:pt idx="54">
                  <c:v>5.2337199015697049E-2</c:v>
                </c:pt>
                <c:pt idx="55">
                  <c:v>5.2270367610551892E-2</c:v>
                </c:pt>
                <c:pt idx="56">
                  <c:v>5.3281301471359566E-2</c:v>
                </c:pt>
                <c:pt idx="57">
                  <c:v>5.3539173751108858E-2</c:v>
                </c:pt>
                <c:pt idx="58">
                  <c:v>5.4143592947955697E-2</c:v>
                </c:pt>
                <c:pt idx="59">
                  <c:v>5.4140775327678102E-2</c:v>
                </c:pt>
                <c:pt idx="60">
                  <c:v>5.5004769619144279E-2</c:v>
                </c:pt>
                <c:pt idx="61">
                  <c:v>5.4770711983757658E-2</c:v>
                </c:pt>
                <c:pt idx="62">
                  <c:v>5.4446689493446471E-2</c:v>
                </c:pt>
                <c:pt idx="63">
                  <c:v>5.3899443638458257E-2</c:v>
                </c:pt>
                <c:pt idx="64">
                  <c:v>5.481867671878804E-2</c:v>
                </c:pt>
                <c:pt idx="65">
                  <c:v>5.6097615323829252E-2</c:v>
                </c:pt>
                <c:pt idx="66">
                  <c:v>5.6000000000000001E-2</c:v>
                </c:pt>
                <c:pt idx="67">
                  <c:v>5.5419038012587095E-2</c:v>
                </c:pt>
                <c:pt idx="68">
                  <c:v>5.4041311194432388E-2</c:v>
                </c:pt>
                <c:pt idx="69">
                  <c:v>5.26861038986264E-2</c:v>
                </c:pt>
                <c:pt idx="70">
                  <c:v>5.2762421492008382E-2</c:v>
                </c:pt>
                <c:pt idx="71">
                  <c:v>5.2339067109178926E-2</c:v>
                </c:pt>
                <c:pt idx="72">
                  <c:v>4.9367680996572183E-2</c:v>
                </c:pt>
                <c:pt idx="73">
                  <c:v>4.5819144147553205E-2</c:v>
                </c:pt>
                <c:pt idx="74">
                  <c:v>4.1573792282773213E-2</c:v>
                </c:pt>
                <c:pt idx="75">
                  <c:v>3.8588600743848768E-2</c:v>
                </c:pt>
                <c:pt idx="76">
                  <c:v>3.5619276968384857E-2</c:v>
                </c:pt>
                <c:pt idx="77">
                  <c:v>3.3861686862883052E-2</c:v>
                </c:pt>
                <c:pt idx="78">
                  <c:v>3.3095268808272245E-2</c:v>
                </c:pt>
                <c:pt idx="79">
                  <c:v>3.3303218114037886E-2</c:v>
                </c:pt>
                <c:pt idx="80">
                  <c:v>3.3834498340623596E-2</c:v>
                </c:pt>
                <c:pt idx="81">
                  <c:v>3.3678184940644458E-2</c:v>
                </c:pt>
                <c:pt idx="82">
                  <c:v>3.3536633916796357E-2</c:v>
                </c:pt>
                <c:pt idx="83">
                  <c:v>3.3448020960723565E-2</c:v>
                </c:pt>
                <c:pt idx="84">
                  <c:v>3.3227391951137955E-2</c:v>
                </c:pt>
              </c:numCache>
            </c:numRef>
          </c:val>
          <c:smooth val="0"/>
          <c:extLst>
            <c:ext xmlns:c16="http://schemas.microsoft.com/office/drawing/2014/chart" uri="{C3380CC4-5D6E-409C-BE32-E72D297353CC}">
              <c16:uniqueId val="{00000010-CFF3-4153-955A-27FA0B4DDCB0}"/>
            </c:ext>
          </c:extLst>
        </c:ser>
        <c:dLbls>
          <c:showLegendKey val="0"/>
          <c:showVal val="0"/>
          <c:showCatName val="0"/>
          <c:showSerName val="0"/>
          <c:showPercent val="0"/>
          <c:showBubbleSize val="0"/>
        </c:dLbls>
        <c:marker val="1"/>
        <c:smooth val="0"/>
        <c:axId val="532337352"/>
        <c:axId val="531914776"/>
      </c:lineChart>
      <c:dateAx>
        <c:axId val="532337352"/>
        <c:scaling>
          <c:orientation val="minMax"/>
        </c:scaling>
        <c:delete val="0"/>
        <c:axPos val="b"/>
        <c:numFmt formatCode="mmm\-yy" sourceLinked="1"/>
        <c:majorTickMark val="out"/>
        <c:minorTickMark val="none"/>
        <c:tickLblPos val="nextTo"/>
        <c:txPr>
          <a:bodyPr rot="0" vert="horz"/>
          <a:lstStyle/>
          <a:p>
            <a:pPr algn="ctr">
              <a:defRPr lang="es-AR" sz="950" b="0" i="0" u="none" strike="noStrike" kern="1200" baseline="0">
                <a:solidFill>
                  <a:schemeClr val="tx1">
                    <a:lumMod val="75000"/>
                    <a:lumOff val="25000"/>
                  </a:schemeClr>
                </a:solidFill>
                <a:latin typeface="Gotham Light" panose="02000603030000020004" pitchFamily="2" charset="0"/>
                <a:ea typeface="+mn-ea"/>
                <a:cs typeface="Gotham Medium"/>
              </a:defRPr>
            </a:pPr>
            <a:endParaRPr lang="en-US"/>
          </a:p>
        </c:txPr>
        <c:crossAx val="531914776"/>
        <c:crosses val="autoZero"/>
        <c:auto val="1"/>
        <c:lblOffset val="100"/>
        <c:baseTimeUnit val="months"/>
        <c:majorUnit val="7"/>
        <c:majorTimeUnit val="months"/>
        <c:minorUnit val="6"/>
        <c:minorTimeUnit val="months"/>
      </c:dateAx>
      <c:valAx>
        <c:axId val="531914776"/>
        <c:scaling>
          <c:orientation val="minMax"/>
          <c:max val="0.08"/>
          <c:min val="0"/>
        </c:scaling>
        <c:delete val="0"/>
        <c:axPos val="l"/>
        <c:numFmt formatCode="0.0%" sourceLinked="1"/>
        <c:majorTickMark val="out"/>
        <c:minorTickMark val="none"/>
        <c:tickLblPos val="nextTo"/>
        <c:spPr>
          <a:ln>
            <a:solidFill>
              <a:schemeClr val="bg1"/>
            </a:solidFill>
          </a:ln>
        </c:spPr>
        <c:txPr>
          <a:bodyPr/>
          <a:lstStyle/>
          <a:p>
            <a:pPr>
              <a:defRPr>
                <a:solidFill>
                  <a:schemeClr val="bg1"/>
                </a:solidFill>
              </a:defRPr>
            </a:pPr>
            <a:endParaRPr lang="en-US"/>
          </a:p>
        </c:txPr>
        <c:crossAx val="532337352"/>
        <c:crosses val="autoZero"/>
        <c:crossBetween val="between"/>
      </c:valAx>
      <c:valAx>
        <c:axId val="1307401919"/>
        <c:scaling>
          <c:orientation val="minMax"/>
          <c:max val="80"/>
          <c:min val="0"/>
        </c:scaling>
        <c:delete val="0"/>
        <c:axPos val="r"/>
        <c:numFmt formatCode="0.0" sourceLinked="1"/>
        <c:majorTickMark val="out"/>
        <c:minorTickMark val="none"/>
        <c:tickLblPos val="nextTo"/>
        <c:spPr>
          <a:ln>
            <a:solidFill>
              <a:schemeClr val="bg1"/>
            </a:solidFill>
          </a:ln>
        </c:spPr>
        <c:txPr>
          <a:bodyPr/>
          <a:lstStyle/>
          <a:p>
            <a:pPr>
              <a:defRPr>
                <a:solidFill>
                  <a:schemeClr val="bg1"/>
                </a:solidFill>
              </a:defRPr>
            </a:pPr>
            <a:endParaRPr lang="en-US"/>
          </a:p>
        </c:txPr>
        <c:crossAx val="1307399839"/>
        <c:crosses val="max"/>
        <c:crossBetween val="between"/>
      </c:valAx>
      <c:dateAx>
        <c:axId val="1307399839"/>
        <c:scaling>
          <c:orientation val="minMax"/>
        </c:scaling>
        <c:delete val="1"/>
        <c:axPos val="b"/>
        <c:numFmt formatCode="mmm\-yy" sourceLinked="1"/>
        <c:majorTickMark val="out"/>
        <c:minorTickMark val="none"/>
        <c:tickLblPos val="nextTo"/>
        <c:crossAx val="1307401919"/>
        <c:crosses val="autoZero"/>
        <c:auto val="1"/>
        <c:lblOffset val="100"/>
        <c:baseTimeUnit val="months"/>
        <c:majorUnit val="1"/>
        <c:minorUnit val="1"/>
      </c:dateAx>
    </c:plotArea>
    <c:plotVisOnly val="1"/>
    <c:dispBlanksAs val="gap"/>
    <c:showDLblsOverMax val="0"/>
  </c:chart>
  <c:spPr>
    <a:ln>
      <a:noFill/>
    </a:ln>
  </c:spPr>
  <c:txPr>
    <a:bodyPr/>
    <a:lstStyle/>
    <a:p>
      <a:pPr>
        <a:defRPr>
          <a:latin typeface="Calibri" panose="020F050202020403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5417943082047002"/>
          <c:y val="3.5927078061285402E-2"/>
          <c:w val="0.4367757861762776"/>
          <c:h val="0.93388883085498409"/>
        </c:manualLayout>
      </c:layout>
      <c:barChart>
        <c:barDir val="bar"/>
        <c:grouping val="clustered"/>
        <c:varyColors val="0"/>
        <c:ser>
          <c:idx val="0"/>
          <c:order val="0"/>
          <c:spPr>
            <a:solidFill>
              <a:schemeClr val="bg1">
                <a:lumMod val="50000"/>
              </a:schemeClr>
            </a:solidFill>
          </c:spPr>
          <c:invertIfNegative val="0"/>
          <c:dPt>
            <c:idx val="3"/>
            <c:invertIfNegative val="0"/>
            <c:bubble3D val="0"/>
            <c:spPr>
              <a:solidFill>
                <a:schemeClr val="tx1">
                  <a:lumMod val="50000"/>
                  <a:lumOff val="50000"/>
                </a:schemeClr>
              </a:solidFill>
            </c:spPr>
            <c:extLst>
              <c:ext xmlns:c16="http://schemas.microsoft.com/office/drawing/2014/chart" uri="{C3380CC4-5D6E-409C-BE32-E72D297353CC}">
                <c16:uniqueId val="{00000001-8A09-431D-A6C5-C16B093E4A99}"/>
              </c:ext>
            </c:extLst>
          </c:dPt>
          <c:dLbls>
            <c:dLbl>
              <c:idx val="0"/>
              <c:delete val="1"/>
              <c:extLst>
                <c:ext xmlns:c15="http://schemas.microsoft.com/office/drawing/2012/chart" uri="{CE6537A1-D6FC-4f65-9D91-7224C49458BB}"/>
                <c:ext xmlns:c16="http://schemas.microsoft.com/office/drawing/2014/chart" uri="{C3380CC4-5D6E-409C-BE32-E72D297353CC}">
                  <c16:uniqueId val="{00000005-8A09-431D-A6C5-C16B093E4A99}"/>
                </c:ext>
              </c:extLst>
            </c:dLbl>
            <c:numFmt formatCode="0.0%" sourceLinked="0"/>
            <c:spPr>
              <a:noFill/>
              <a:ln>
                <a:noFill/>
              </a:ln>
              <a:effectLst/>
            </c:spPr>
            <c:txPr>
              <a:bodyPr anchorCtr="0"/>
              <a:lstStyle/>
              <a:p>
                <a:pPr algn="ctr">
                  <a:defRPr lang="es-AR" sz="1050" b="0" i="0" u="none" strike="noStrike" kern="1200" baseline="0">
                    <a:solidFill>
                      <a:srgbClr val="7F7F7F"/>
                    </a:solidFill>
                    <a:latin typeface="Gotham Medium"/>
                    <a:ea typeface="+mn-ea"/>
                    <a:cs typeface="Gotham Medium"/>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'RI.Mes'!$J$63:$J$71</c:f>
              <c:strCache>
                <c:ptCount val="9"/>
                <c:pt idx="1">
                  <c:v>OESTE</c:v>
                </c:pt>
                <c:pt idx="2">
                  <c:v>CORREDOR NORTE</c:v>
                </c:pt>
                <c:pt idx="3">
                  <c:v>NOROESTE</c:v>
                </c:pt>
                <c:pt idx="4">
                  <c:v>CORREDOR NOROESTE</c:v>
                </c:pt>
                <c:pt idx="5">
                  <c:v>MEDIA BUENOS AIRES</c:v>
                </c:pt>
                <c:pt idx="6">
                  <c:v>EJE CENTRAL</c:v>
                </c:pt>
                <c:pt idx="7">
                  <c:v>SUR ESTE</c:v>
                </c:pt>
                <c:pt idx="8">
                  <c:v>MACROCENTRO</c:v>
                </c:pt>
              </c:strCache>
            </c:strRef>
          </c:cat>
          <c:val>
            <c:numRef>
              <c:f>'RI.Mes'!$K$63:$K$71</c:f>
              <c:numCache>
                <c:formatCode>0.0%</c:formatCode>
                <c:ptCount val="9"/>
                <c:pt idx="1">
                  <c:v>3.0190064246681299E-2</c:v>
                </c:pt>
                <c:pt idx="2">
                  <c:v>3.0366786051734179E-2</c:v>
                </c:pt>
                <c:pt idx="3">
                  <c:v>3.0414993246379779E-2</c:v>
                </c:pt>
                <c:pt idx="4">
                  <c:v>3.2063894510232678E-2</c:v>
                </c:pt>
                <c:pt idx="5">
                  <c:v>3.3227391951137955E-2</c:v>
                </c:pt>
                <c:pt idx="6">
                  <c:v>3.4573503839979938E-2</c:v>
                </c:pt>
                <c:pt idx="7">
                  <c:v>3.5218985278152648E-2</c:v>
                </c:pt>
                <c:pt idx="8">
                  <c:v>3.6914417670255356E-2</c:v>
                </c:pt>
              </c:numCache>
            </c:numRef>
          </c:val>
          <c:extLst>
            <c:ext xmlns:c16="http://schemas.microsoft.com/office/drawing/2014/chart" uri="{C3380CC4-5D6E-409C-BE32-E72D297353CC}">
              <c16:uniqueId val="{00000006-8A09-431D-A6C5-C16B093E4A99}"/>
            </c:ext>
          </c:extLst>
        </c:ser>
        <c:dLbls>
          <c:showLegendKey val="0"/>
          <c:showVal val="0"/>
          <c:showCatName val="0"/>
          <c:showSerName val="0"/>
          <c:showPercent val="0"/>
          <c:showBubbleSize val="0"/>
        </c:dLbls>
        <c:gapWidth val="135"/>
        <c:axId val="532453496"/>
        <c:axId val="532457176"/>
      </c:barChart>
      <c:catAx>
        <c:axId val="532453496"/>
        <c:scaling>
          <c:orientation val="minMax"/>
        </c:scaling>
        <c:delete val="0"/>
        <c:axPos val="l"/>
        <c:numFmt formatCode="General" sourceLinked="1"/>
        <c:majorTickMark val="out"/>
        <c:minorTickMark val="none"/>
        <c:tickLblPos val="nextTo"/>
        <c:spPr>
          <a:ln>
            <a:noFill/>
          </a:ln>
        </c:spPr>
        <c:txPr>
          <a:bodyPr/>
          <a:lstStyle/>
          <a:p>
            <a:pPr algn="r">
              <a:defRPr lang="es-AR" sz="950" b="0" i="0" u="none" strike="noStrike" kern="1200" baseline="0">
                <a:solidFill>
                  <a:srgbClr val="7F7F7F"/>
                </a:solidFill>
                <a:latin typeface="Gotham Medium"/>
                <a:ea typeface="+mn-ea"/>
                <a:cs typeface="Gotham Medium"/>
              </a:defRPr>
            </a:pPr>
            <a:endParaRPr lang="en-US"/>
          </a:p>
        </c:txPr>
        <c:crossAx val="532457176"/>
        <c:crosses val="autoZero"/>
        <c:auto val="1"/>
        <c:lblAlgn val="ctr"/>
        <c:lblOffset val="100"/>
        <c:noMultiLvlLbl val="0"/>
      </c:catAx>
      <c:valAx>
        <c:axId val="532457176"/>
        <c:scaling>
          <c:orientation val="minMax"/>
        </c:scaling>
        <c:delete val="1"/>
        <c:axPos val="b"/>
        <c:numFmt formatCode="0.0%" sourceLinked="1"/>
        <c:majorTickMark val="out"/>
        <c:minorTickMark val="none"/>
        <c:tickLblPos val="nextTo"/>
        <c:crossAx val="532453496"/>
        <c:crosses val="autoZero"/>
        <c:crossBetween val="between"/>
      </c:valAx>
    </c:plotArea>
    <c:plotVisOnly val="1"/>
    <c:dispBlanksAs val="gap"/>
    <c:showDLblsOverMax val="0"/>
  </c:chart>
  <c:spPr>
    <a:ln>
      <a:no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641910981351199"/>
          <c:y val="3.5028611991455502E-2"/>
          <c:w val="0.61767578352146901"/>
          <c:h val="0.92994287611322901"/>
        </c:manualLayout>
      </c:layout>
      <c:barChart>
        <c:barDir val="bar"/>
        <c:grouping val="clustered"/>
        <c:varyColors val="0"/>
        <c:ser>
          <c:idx val="0"/>
          <c:order val="0"/>
          <c:spPr>
            <a:solidFill>
              <a:schemeClr val="bg1">
                <a:lumMod val="50000"/>
              </a:schemeClr>
            </a:solidFill>
          </c:spPr>
          <c:invertIfNegative val="0"/>
          <c:dLbls>
            <c:spPr>
              <a:noFill/>
              <a:ln>
                <a:noFill/>
              </a:ln>
              <a:effectLst/>
            </c:spPr>
            <c:txPr>
              <a:bodyPr anchorCtr="0"/>
              <a:lstStyle/>
              <a:p>
                <a:pPr algn="ctr">
                  <a:defRPr lang="es-AR" sz="950" b="0" i="0" u="none" strike="noStrike" kern="1200" baseline="0">
                    <a:solidFill>
                      <a:schemeClr val="tx1">
                        <a:lumMod val="50000"/>
                        <a:lumOff val="50000"/>
                      </a:schemeClr>
                    </a:solidFill>
                    <a:latin typeface="Gotham Medium" panose="02000603030000020004" pitchFamily="2" charset="0"/>
                    <a:ea typeface="+mn-ea"/>
                    <a:cs typeface="Gotham Medium"/>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MaxMin!$P$7:$P$19</c:f>
              <c:strCache>
                <c:ptCount val="13"/>
                <c:pt idx="0">
                  <c:v>Puerto Madero</c:v>
                </c:pt>
                <c:pt idx="1">
                  <c:v>Belgrano</c:v>
                </c:pt>
                <c:pt idx="2">
                  <c:v>Nuñez</c:v>
                </c:pt>
                <c:pt idx="4">
                  <c:v>Colegiales</c:v>
                </c:pt>
                <c:pt idx="5">
                  <c:v>Villa del Parque</c:v>
                </c:pt>
                <c:pt idx="6">
                  <c:v>Villa Crespo</c:v>
                </c:pt>
                <c:pt idx="7">
                  <c:v>Almagro</c:v>
                </c:pt>
                <c:pt idx="8">
                  <c:v>Parque Patricios</c:v>
                </c:pt>
                <c:pt idx="10">
                  <c:v>Monserrat</c:v>
                </c:pt>
                <c:pt idx="11">
                  <c:v>Balvanera</c:v>
                </c:pt>
                <c:pt idx="12">
                  <c:v>Constitución</c:v>
                </c:pt>
              </c:strCache>
            </c:strRef>
          </c:cat>
          <c:val>
            <c:numRef>
              <c:f>MaxMin!$R$7:$R$19</c:f>
              <c:numCache>
                <c:formatCode>0.0%</c:formatCode>
                <c:ptCount val="13"/>
                <c:pt idx="0">
                  <c:v>2.5166259397289944E-2</c:v>
                </c:pt>
                <c:pt idx="1">
                  <c:v>2.9154872909778941E-2</c:v>
                </c:pt>
                <c:pt idx="2">
                  <c:v>2.9574610245545484E-2</c:v>
                </c:pt>
                <c:pt idx="4">
                  <c:v>3.0548928347879076E-2</c:v>
                </c:pt>
                <c:pt idx="5">
                  <c:v>3.135552321727475E-2</c:v>
                </c:pt>
                <c:pt idx="6">
                  <c:v>3.3621501771904601E-2</c:v>
                </c:pt>
                <c:pt idx="7">
                  <c:v>3.5293756506928099E-2</c:v>
                </c:pt>
                <c:pt idx="8">
                  <c:v>3.6472303472268701E-2</c:v>
                </c:pt>
                <c:pt idx="10">
                  <c:v>3.765628615706338E-2</c:v>
                </c:pt>
                <c:pt idx="11">
                  <c:v>3.8666896648617756E-2</c:v>
                </c:pt>
                <c:pt idx="12">
                  <c:v>4.0087757591479312E-2</c:v>
                </c:pt>
              </c:numCache>
            </c:numRef>
          </c:val>
          <c:extLst>
            <c:ext xmlns:c16="http://schemas.microsoft.com/office/drawing/2014/chart" uri="{C3380CC4-5D6E-409C-BE32-E72D297353CC}">
              <c16:uniqueId val="{00000000-233A-4B5F-832E-9C6A0210246D}"/>
            </c:ext>
          </c:extLst>
        </c:ser>
        <c:dLbls>
          <c:showLegendKey val="0"/>
          <c:showVal val="0"/>
          <c:showCatName val="0"/>
          <c:showSerName val="0"/>
          <c:showPercent val="0"/>
          <c:showBubbleSize val="0"/>
        </c:dLbls>
        <c:gapWidth val="96"/>
        <c:axId val="568649304"/>
        <c:axId val="568887976"/>
      </c:barChart>
      <c:catAx>
        <c:axId val="568649304"/>
        <c:scaling>
          <c:orientation val="minMax"/>
        </c:scaling>
        <c:delete val="0"/>
        <c:axPos val="l"/>
        <c:numFmt formatCode="General" sourceLinked="1"/>
        <c:majorTickMark val="out"/>
        <c:minorTickMark val="none"/>
        <c:tickLblPos val="nextTo"/>
        <c:spPr>
          <a:ln>
            <a:noFill/>
          </a:ln>
        </c:spPr>
        <c:txPr>
          <a:bodyPr/>
          <a:lstStyle/>
          <a:p>
            <a:pPr algn="r">
              <a:defRPr lang="es-AR" sz="950" b="0" i="0" u="none" strike="noStrike" kern="1200" baseline="0">
                <a:solidFill>
                  <a:srgbClr val="7F7F7F"/>
                </a:solidFill>
                <a:latin typeface="Gotham Light" panose="02000603030000020004" pitchFamily="2" charset="0"/>
                <a:ea typeface="+mn-ea"/>
                <a:cs typeface="Gotham Medium"/>
              </a:defRPr>
            </a:pPr>
            <a:endParaRPr lang="en-US"/>
          </a:p>
        </c:txPr>
        <c:crossAx val="568887976"/>
        <c:crosses val="autoZero"/>
        <c:auto val="1"/>
        <c:lblAlgn val="ctr"/>
        <c:lblOffset val="100"/>
        <c:noMultiLvlLbl val="0"/>
      </c:catAx>
      <c:valAx>
        <c:axId val="568887976"/>
        <c:scaling>
          <c:orientation val="minMax"/>
        </c:scaling>
        <c:delete val="1"/>
        <c:axPos val="b"/>
        <c:numFmt formatCode="0.0%" sourceLinked="1"/>
        <c:majorTickMark val="out"/>
        <c:minorTickMark val="none"/>
        <c:tickLblPos val="nextTo"/>
        <c:crossAx val="568649304"/>
        <c:crosses val="autoZero"/>
        <c:crossBetween val="between"/>
      </c:valAx>
    </c:plotArea>
    <c:plotVisOnly val="1"/>
    <c:dispBlanksAs val="gap"/>
    <c:showDLblsOverMax val="0"/>
  </c:chart>
  <c:spPr>
    <a:ln>
      <a:noFill/>
    </a:ln>
  </c:spPr>
  <c:txPr>
    <a:bodyPr/>
    <a:lstStyle/>
    <a:p>
      <a:pPr>
        <a:defRPr>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91537977261788E-2"/>
          <c:y val="0.18989472943778629"/>
          <c:w val="0.88990417767702201"/>
          <c:h val="0.63630353169507603"/>
        </c:manualLayout>
      </c:layout>
      <c:barChart>
        <c:barDir val="col"/>
        <c:grouping val="clustered"/>
        <c:varyColors val="0"/>
        <c:ser>
          <c:idx val="0"/>
          <c:order val="0"/>
          <c:spPr>
            <a:solidFill>
              <a:schemeClr val="bg1">
                <a:lumMod val="85000"/>
              </a:schemeClr>
            </a:solidFill>
            <a:ln>
              <a:noFill/>
            </a:ln>
            <a:effectLst/>
          </c:spPr>
          <c:invertIfNegative val="0"/>
          <c:cat>
            <c:numRef>
              <c:f>Dinamica!$C$55:$C$96</c:f>
              <c:numCache>
                <c:formatCode>[$-C0A]mmm\-yy;@</c:formatCode>
                <c:ptCount val="4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numCache>
            </c:numRef>
          </c:cat>
          <c:val>
            <c:numRef>
              <c:f>Dinamica!$I$55:$I$96</c:f>
              <c:numCache>
                <c:formatCode>0.0%</c:formatCode>
                <c:ptCount val="42"/>
                <c:pt idx="0">
                  <c:v>5.7230806177206439E-3</c:v>
                </c:pt>
                <c:pt idx="1">
                  <c:v>1.9622453323040467E-3</c:v>
                </c:pt>
                <c:pt idx="2">
                  <c:v>4.2461614976694317E-3</c:v>
                </c:pt>
                <c:pt idx="3">
                  <c:v>3.518334626042563E-3</c:v>
                </c:pt>
                <c:pt idx="4">
                  <c:v>8.2811832827367482E-4</c:v>
                </c:pt>
                <c:pt idx="5">
                  <c:v>2.2375734576474127E-3</c:v>
                </c:pt>
                <c:pt idx="6">
                  <c:v>4.1488638172684222E-3</c:v>
                </c:pt>
                <c:pt idx="7">
                  <c:v>5.0003802516094265E-3</c:v>
                </c:pt>
                <c:pt idx="8">
                  <c:v>5.0404807187340861E-3</c:v>
                </c:pt>
                <c:pt idx="9">
                  <c:v>5.0570134075089701E-3</c:v>
                </c:pt>
                <c:pt idx="10">
                  <c:v>5.5870317997805952E-3</c:v>
                </c:pt>
                <c:pt idx="11">
                  <c:v>4.6877994440488457E-3</c:v>
                </c:pt>
                <c:pt idx="12">
                  <c:v>4.3795379623832176E-3</c:v>
                </c:pt>
                <c:pt idx="13">
                  <c:v>3.6906538187153615E-3</c:v>
                </c:pt>
                <c:pt idx="14">
                  <c:v>4.5981961561156748E-3</c:v>
                </c:pt>
                <c:pt idx="15">
                  <c:v>5.4914243744779156E-3</c:v>
                </c:pt>
                <c:pt idx="16">
                  <c:v>6.4736582551347954E-3</c:v>
                </c:pt>
                <c:pt idx="17">
                  <c:v>7.9513559341037876E-3</c:v>
                </c:pt>
                <c:pt idx="18">
                  <c:v>8.2808919641370604E-3</c:v>
                </c:pt>
                <c:pt idx="19">
                  <c:v>1.1568543040381796E-2</c:v>
                </c:pt>
                <c:pt idx="20">
                  <c:v>1.0099950766078614E-2</c:v>
                </c:pt>
                <c:pt idx="21">
                  <c:v>1.1565917902262912E-2</c:v>
                </c:pt>
                <c:pt idx="22">
                  <c:v>1.3672889283734335E-2</c:v>
                </c:pt>
                <c:pt idx="23">
                  <c:v>1.5110670271716309E-2</c:v>
                </c:pt>
                <c:pt idx="24">
                  <c:v>1.4609381726081061E-2</c:v>
                </c:pt>
                <c:pt idx="25">
                  <c:v>8.0486147548537446E-3</c:v>
                </c:pt>
                <c:pt idx="26">
                  <c:v>1.2147317642889011E-2</c:v>
                </c:pt>
                <c:pt idx="27">
                  <c:v>1.171966984823869E-2</c:v>
                </c:pt>
                <c:pt idx="28">
                  <c:v>1.2206309304282126E-2</c:v>
                </c:pt>
                <c:pt idx="29">
                  <c:v>5.0540218817411997E-3</c:v>
                </c:pt>
                <c:pt idx="30">
                  <c:v>4.0943231186001405E-3</c:v>
                </c:pt>
                <c:pt idx="31">
                  <c:v>2.586888829917422E-3</c:v>
                </c:pt>
                <c:pt idx="32">
                  <c:v>2.4682471545498519E-3</c:v>
                </c:pt>
                <c:pt idx="33">
                  <c:v>3.0159973193821799E-4</c:v>
                </c:pt>
                <c:pt idx="34">
                  <c:v>7.4165998697806046E-5</c:v>
                </c:pt>
                <c:pt idx="35">
                  <c:v>1.9750757468295355E-4</c:v>
                </c:pt>
                <c:pt idx="36">
                  <c:v>6.3027024971917811E-4</c:v>
                </c:pt>
                <c:pt idx="37">
                  <c:v>4.0249466603570205E-4</c:v>
                </c:pt>
                <c:pt idx="38">
                  <c:v>-2.7101788107541935E-4</c:v>
                </c:pt>
                <c:pt idx="39">
                  <c:v>-8.0976527111109586E-4</c:v>
                </c:pt>
                <c:pt idx="40">
                  <c:v>-7.5700626377117608E-4</c:v>
                </c:pt>
                <c:pt idx="41">
                  <c:v>-1.6215446072265216E-3</c:v>
                </c:pt>
              </c:numCache>
            </c:numRef>
          </c:val>
          <c:extLst>
            <c:ext xmlns:c16="http://schemas.microsoft.com/office/drawing/2014/chart" uri="{C3380CC4-5D6E-409C-BE32-E72D297353CC}">
              <c16:uniqueId val="{00000000-4AE6-4A18-8D4B-8D4C04D4434F}"/>
            </c:ext>
          </c:extLst>
        </c:ser>
        <c:dLbls>
          <c:showLegendKey val="0"/>
          <c:showVal val="0"/>
          <c:showCatName val="0"/>
          <c:showSerName val="0"/>
          <c:showPercent val="0"/>
          <c:showBubbleSize val="0"/>
        </c:dLbls>
        <c:gapWidth val="150"/>
        <c:axId val="532024600"/>
        <c:axId val="532028392"/>
      </c:barChart>
      <c:lineChart>
        <c:grouping val="stacked"/>
        <c:varyColors val="0"/>
        <c:ser>
          <c:idx val="1"/>
          <c:order val="1"/>
          <c:spPr>
            <a:ln w="12700" cap="rnd">
              <a:solidFill>
                <a:srgbClr val="FF6600">
                  <a:alpha val="31000"/>
                </a:srgbClr>
              </a:solidFill>
              <a:round/>
            </a:ln>
            <a:effectLst/>
          </c:spPr>
          <c:marker>
            <c:symbol val="circle"/>
            <c:size val="5"/>
            <c:spPr>
              <a:solidFill>
                <a:srgbClr val="FF6600"/>
              </a:solidFill>
              <a:ln w="3175">
                <a:solidFill>
                  <a:schemeClr val="bg1"/>
                </a:solidFill>
              </a:ln>
              <a:effectLst/>
            </c:spPr>
          </c:marker>
          <c:dLbls>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AE6-4A18-8D4B-8D4C04D4434F}"/>
                </c:ext>
              </c:extLst>
            </c:dLbl>
            <c:dLbl>
              <c:idx val="19"/>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AE6-4A18-8D4B-8D4C04D4434F}"/>
                </c:ext>
              </c:extLst>
            </c:dLbl>
            <c:dLbl>
              <c:idx val="23"/>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AE6-4A18-8D4B-8D4C04D4434F}"/>
                </c:ext>
              </c:extLst>
            </c:dLbl>
            <c:dLbl>
              <c:idx val="2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AE6-4A18-8D4B-8D4C04D4434F}"/>
                </c:ext>
              </c:extLst>
            </c:dLbl>
            <c:dLbl>
              <c:idx val="29"/>
              <c:layout>
                <c:manualLayout>
                  <c:x val="-1.1686329439218501E-2"/>
                  <c:y val="-4.50467624809365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AE6-4A18-8D4B-8D4C04D4434F}"/>
                </c:ext>
              </c:extLst>
            </c:dLbl>
            <c:dLbl>
              <c:idx val="34"/>
              <c:layout>
                <c:manualLayout>
                  <c:x val="-2.3004690300111676E-2"/>
                  <c:y val="-9.09874252382314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AE6-4A18-8D4B-8D4C04D4434F}"/>
                </c:ext>
              </c:extLst>
            </c:dLbl>
            <c:dLbl>
              <c:idx val="38"/>
              <c:layout>
                <c:manualLayout>
                  <c:x val="-3.5785073800173574E-2"/>
                  <c:y val="-9.92590093507978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AE6-4A18-8D4B-8D4C04D4434F}"/>
                </c:ext>
              </c:extLst>
            </c:dLbl>
            <c:spPr>
              <a:noFill/>
              <a:ln>
                <a:noFill/>
              </a:ln>
              <a:effectLst/>
            </c:spPr>
            <c:txPr>
              <a:bodyPr wrap="square" lIns="38100" tIns="19050" rIns="38100" bIns="19050" anchor="ctr">
                <a:spAutoFit/>
              </a:bodyPr>
              <a:lstStyle/>
              <a:p>
                <a:pPr>
                  <a:defRPr sz="800">
                    <a:solidFill>
                      <a:schemeClr val="tx1">
                        <a:lumMod val="75000"/>
                        <a:lumOff val="2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Dinamica!$C$55:$C$96</c:f>
              <c:numCache>
                <c:formatCode>[$-C0A]mmm\-yy;@</c:formatCode>
                <c:ptCount val="4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numCache>
            </c:numRef>
          </c:cat>
          <c:val>
            <c:numRef>
              <c:f>Dinamica!$I$55:$I$96</c:f>
              <c:numCache>
                <c:formatCode>0.0%</c:formatCode>
                <c:ptCount val="42"/>
                <c:pt idx="0">
                  <c:v>5.7230806177206439E-3</c:v>
                </c:pt>
                <c:pt idx="1">
                  <c:v>1.9622453323040467E-3</c:v>
                </c:pt>
                <c:pt idx="2">
                  <c:v>4.2461614976694317E-3</c:v>
                </c:pt>
                <c:pt idx="3">
                  <c:v>3.518334626042563E-3</c:v>
                </c:pt>
                <c:pt idx="4">
                  <c:v>8.2811832827367482E-4</c:v>
                </c:pt>
                <c:pt idx="5">
                  <c:v>2.2375734576474127E-3</c:v>
                </c:pt>
                <c:pt idx="6">
                  <c:v>4.1488638172684222E-3</c:v>
                </c:pt>
                <c:pt idx="7">
                  <c:v>5.0003802516094265E-3</c:v>
                </c:pt>
                <c:pt idx="8">
                  <c:v>5.0404807187340861E-3</c:v>
                </c:pt>
                <c:pt idx="9">
                  <c:v>5.0570134075089701E-3</c:v>
                </c:pt>
                <c:pt idx="10">
                  <c:v>5.5870317997805952E-3</c:v>
                </c:pt>
                <c:pt idx="11">
                  <c:v>4.6877994440488457E-3</c:v>
                </c:pt>
                <c:pt idx="12">
                  <c:v>4.3795379623832176E-3</c:v>
                </c:pt>
                <c:pt idx="13">
                  <c:v>3.6906538187153615E-3</c:v>
                </c:pt>
                <c:pt idx="14">
                  <c:v>4.5981961561156748E-3</c:v>
                </c:pt>
                <c:pt idx="15">
                  <c:v>5.4914243744779156E-3</c:v>
                </c:pt>
                <c:pt idx="16">
                  <c:v>6.4736582551347954E-3</c:v>
                </c:pt>
                <c:pt idx="17">
                  <c:v>7.9513559341037876E-3</c:v>
                </c:pt>
                <c:pt idx="18">
                  <c:v>8.2808919641370604E-3</c:v>
                </c:pt>
                <c:pt idx="19">
                  <c:v>1.1568543040381796E-2</c:v>
                </c:pt>
                <c:pt idx="20">
                  <c:v>1.0099950766078614E-2</c:v>
                </c:pt>
                <c:pt idx="21">
                  <c:v>1.1565917902262912E-2</c:v>
                </c:pt>
                <c:pt idx="22">
                  <c:v>1.3672889283734335E-2</c:v>
                </c:pt>
                <c:pt idx="23">
                  <c:v>1.5110670271716309E-2</c:v>
                </c:pt>
                <c:pt idx="24">
                  <c:v>1.4609381726081061E-2</c:v>
                </c:pt>
                <c:pt idx="25">
                  <c:v>8.0486147548537446E-3</c:v>
                </c:pt>
                <c:pt idx="26">
                  <c:v>1.2147317642889011E-2</c:v>
                </c:pt>
                <c:pt idx="27">
                  <c:v>1.171966984823869E-2</c:v>
                </c:pt>
                <c:pt idx="28">
                  <c:v>1.2206309304282126E-2</c:v>
                </c:pt>
                <c:pt idx="29">
                  <c:v>5.0540218817411997E-3</c:v>
                </c:pt>
                <c:pt idx="30">
                  <c:v>4.0943231186001405E-3</c:v>
                </c:pt>
                <c:pt idx="31">
                  <c:v>2.586888829917422E-3</c:v>
                </c:pt>
                <c:pt idx="32">
                  <c:v>2.4682471545498519E-3</c:v>
                </c:pt>
                <c:pt idx="33">
                  <c:v>3.0159973193821799E-4</c:v>
                </c:pt>
                <c:pt idx="34">
                  <c:v>7.4165998697806046E-5</c:v>
                </c:pt>
                <c:pt idx="35">
                  <c:v>1.9750757468295355E-4</c:v>
                </c:pt>
                <c:pt idx="36">
                  <c:v>6.3027024971917811E-4</c:v>
                </c:pt>
                <c:pt idx="37">
                  <c:v>4.0249466603570205E-4</c:v>
                </c:pt>
                <c:pt idx="38">
                  <c:v>-2.7101788107541935E-4</c:v>
                </c:pt>
                <c:pt idx="39">
                  <c:v>-8.0976527111109586E-4</c:v>
                </c:pt>
                <c:pt idx="40">
                  <c:v>-7.5700626377117608E-4</c:v>
                </c:pt>
                <c:pt idx="41">
                  <c:v>-1.6215446072265216E-3</c:v>
                </c:pt>
              </c:numCache>
            </c:numRef>
          </c:val>
          <c:smooth val="0"/>
          <c:extLst>
            <c:ext xmlns:c16="http://schemas.microsoft.com/office/drawing/2014/chart" uri="{C3380CC4-5D6E-409C-BE32-E72D297353CC}">
              <c16:uniqueId val="{00000006-4AE6-4A18-8D4B-8D4C04D4434F}"/>
            </c:ext>
          </c:extLst>
        </c:ser>
        <c:dLbls>
          <c:showLegendKey val="0"/>
          <c:showVal val="0"/>
          <c:showCatName val="0"/>
          <c:showSerName val="0"/>
          <c:showPercent val="0"/>
          <c:showBubbleSize val="0"/>
        </c:dLbls>
        <c:marker val="1"/>
        <c:smooth val="0"/>
        <c:axId val="532024600"/>
        <c:axId val="532028392"/>
      </c:lineChart>
      <c:dateAx>
        <c:axId val="532024600"/>
        <c:scaling>
          <c:orientation val="minMax"/>
        </c:scaling>
        <c:delete val="1"/>
        <c:axPos val="b"/>
        <c:numFmt formatCode="[$-C0A]mmm\-yy;@" sourceLinked="1"/>
        <c:majorTickMark val="out"/>
        <c:minorTickMark val="none"/>
        <c:tickLblPos val="low"/>
        <c:crossAx val="532028392"/>
        <c:crosses val="autoZero"/>
        <c:auto val="1"/>
        <c:lblOffset val="100"/>
        <c:baseTimeUnit val="months"/>
        <c:majorUnit val="3"/>
        <c:majorTimeUnit val="months"/>
      </c:dateAx>
      <c:valAx>
        <c:axId val="532028392"/>
        <c:scaling>
          <c:orientation val="minMax"/>
          <c:max val="1.8000000000000002E-2"/>
        </c:scaling>
        <c:delete val="1"/>
        <c:axPos val="l"/>
        <c:numFmt formatCode="0.0%" sourceLinked="1"/>
        <c:majorTickMark val="out"/>
        <c:minorTickMark val="none"/>
        <c:tickLblPos val="nextTo"/>
        <c:crossAx val="532024600"/>
        <c:crosses val="autoZero"/>
        <c:crossBetween val="between"/>
      </c:valAx>
      <c:spPr>
        <a:noFill/>
        <a:ln>
          <a:noFill/>
        </a:ln>
        <a:effectLst/>
      </c:spPr>
    </c:plotArea>
    <c:plotVisOnly val="1"/>
    <c:dispBlanksAs val="zero"/>
    <c:showDLblsOverMax val="0"/>
  </c:chart>
  <c:spPr>
    <a:noFill/>
    <a:ln>
      <a:noFill/>
    </a:ln>
    <a:effectLst/>
  </c:spPr>
  <c:txPr>
    <a:bodyPr/>
    <a:lstStyle/>
    <a:p>
      <a:pPr>
        <a:defRPr>
          <a:latin typeface="Raleway" panose="020B0503030101060003"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97288506648409E-2"/>
          <c:y val="3.4329551055958883E-2"/>
          <c:w val="0.9218095388183023"/>
          <c:h val="0.7768079792853495"/>
        </c:manualLayout>
      </c:layout>
      <c:barChart>
        <c:barDir val="col"/>
        <c:grouping val="clustered"/>
        <c:varyColors val="0"/>
        <c:ser>
          <c:idx val="0"/>
          <c:order val="0"/>
          <c:spPr>
            <a:solidFill>
              <a:schemeClr val="bg1">
                <a:lumMod val="75000"/>
              </a:schemeClr>
            </a:solidFill>
            <a:ln>
              <a:noFill/>
            </a:ln>
            <a:effectLst/>
          </c:spPr>
          <c:invertIfNegative val="0"/>
          <c:dLbls>
            <c:dLbl>
              <c:idx val="25"/>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045-4BF9-A6EC-26A071877ADC}"/>
                </c:ext>
              </c:extLst>
            </c:dLbl>
            <c:dLbl>
              <c:idx val="4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045-4BF9-A6EC-26A071877ADC}"/>
                </c:ext>
              </c:extLst>
            </c:dLbl>
            <c:dLbl>
              <c:idx val="45"/>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195-4CE5-94CB-CDDBE21651FE}"/>
                </c:ext>
              </c:extLst>
            </c:dLbl>
            <c:dLbl>
              <c:idx val="5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E4B-4117-8814-6124ED6E9C3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aleway" panose="020B05030301010600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Escrituras!$A$51:$A$104</c:f>
              <c:numCache>
                <c:formatCode>mmm-yy</c:formatCode>
                <c:ptCount val="54"/>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42370</c:v>
                </c:pt>
                <c:pt idx="14">
                  <c:v>42401</c:v>
                </c:pt>
                <c:pt idx="15">
                  <c:v>42430</c:v>
                </c:pt>
                <c:pt idx="16">
                  <c:v>42461</c:v>
                </c:pt>
                <c:pt idx="17">
                  <c:v>42491</c:v>
                </c:pt>
                <c:pt idx="18">
                  <c:v>42522</c:v>
                </c:pt>
                <c:pt idx="19">
                  <c:v>42552</c:v>
                </c:pt>
                <c:pt idx="20">
                  <c:v>42583</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pt idx="47">
                  <c:v>43405</c:v>
                </c:pt>
                <c:pt idx="48">
                  <c:v>43435</c:v>
                </c:pt>
                <c:pt idx="49">
                  <c:v>43466</c:v>
                </c:pt>
                <c:pt idx="50">
                  <c:v>43497</c:v>
                </c:pt>
                <c:pt idx="51">
                  <c:v>43525</c:v>
                </c:pt>
                <c:pt idx="52">
                  <c:v>43556</c:v>
                </c:pt>
                <c:pt idx="53">
                  <c:v>43586</c:v>
                </c:pt>
              </c:numCache>
            </c:numRef>
          </c:cat>
          <c:val>
            <c:numRef>
              <c:f>Escrituras!$D$51:$D$104</c:f>
              <c:numCache>
                <c:formatCode>0%</c:formatCode>
                <c:ptCount val="54"/>
                <c:pt idx="0">
                  <c:v>-0.11207486875142658</c:v>
                </c:pt>
                <c:pt idx="1">
                  <c:v>-0.14975369458128074</c:v>
                </c:pt>
                <c:pt idx="2">
                  <c:v>-0.18386773547094193</c:v>
                </c:pt>
                <c:pt idx="3">
                  <c:v>0.23762376237623761</c:v>
                </c:pt>
                <c:pt idx="4">
                  <c:v>6.3012677106636827E-2</c:v>
                </c:pt>
                <c:pt idx="5">
                  <c:v>8.1146408839779083E-2</c:v>
                </c:pt>
                <c:pt idx="6">
                  <c:v>6.689917564996839E-2</c:v>
                </c:pt>
                <c:pt idx="7">
                  <c:v>0.3130016051364366</c:v>
                </c:pt>
                <c:pt idx="8">
                  <c:v>6.2635771180304056E-2</c:v>
                </c:pt>
                <c:pt idx="9">
                  <c:v>0.13857557202707049</c:v>
                </c:pt>
                <c:pt idx="10">
                  <c:v>0.12607999999999997</c:v>
                </c:pt>
                <c:pt idx="11">
                  <c:v>0.27235921972764077</c:v>
                </c:pt>
                <c:pt idx="12">
                  <c:v>0.13084832904884314</c:v>
                </c:pt>
                <c:pt idx="13">
                  <c:v>9.9652375434530649E-2</c:v>
                </c:pt>
                <c:pt idx="14">
                  <c:v>0.1780233271945979</c:v>
                </c:pt>
                <c:pt idx="15">
                  <c:v>0.14109090909090916</c:v>
                </c:pt>
                <c:pt idx="16">
                  <c:v>0.17397404419501927</c:v>
                </c:pt>
                <c:pt idx="17">
                  <c:v>0.16544235068668156</c:v>
                </c:pt>
                <c:pt idx="18">
                  <c:v>8.3506686478454606E-2</c:v>
                </c:pt>
                <c:pt idx="19">
                  <c:v>-0.12762836185819071</c:v>
                </c:pt>
                <c:pt idx="20">
                  <c:v>0.4408858603066439</c:v>
                </c:pt>
                <c:pt idx="21">
                  <c:v>0.19105575997735635</c:v>
                </c:pt>
                <c:pt idx="22">
                  <c:v>0.18016481955100883</c:v>
                </c:pt>
                <c:pt idx="23">
                  <c:v>0.45183685276251095</c:v>
                </c:pt>
                <c:pt idx="24">
                  <c:v>0.41168447374403283</c:v>
                </c:pt>
                <c:pt idx="25">
                  <c:v>0.80453108535300322</c:v>
                </c:pt>
                <c:pt idx="26">
                  <c:v>0.57113079729025529</c:v>
                </c:pt>
                <c:pt idx="27">
                  <c:v>0.43817718291905683</c:v>
                </c:pt>
                <c:pt idx="28">
                  <c:v>0.20705109052883186</c:v>
                </c:pt>
                <c:pt idx="29">
                  <c:v>0.3984653329679364</c:v>
                </c:pt>
                <c:pt idx="30">
                  <c:v>0.41799232035106959</c:v>
                </c:pt>
                <c:pt idx="31">
                  <c:v>0.48850896860986537</c:v>
                </c:pt>
                <c:pt idx="32">
                  <c:v>0.42397729959801378</c:v>
                </c:pt>
                <c:pt idx="33">
                  <c:v>0.42846958174904937</c:v>
                </c:pt>
                <c:pt idx="34">
                  <c:v>0.48133879123525158</c:v>
                </c:pt>
                <c:pt idx="35">
                  <c:v>0.3486750348675034</c:v>
                </c:pt>
                <c:pt idx="36">
                  <c:v>0.26602254428341388</c:v>
                </c:pt>
                <c:pt idx="37">
                  <c:v>0.31124087591240879</c:v>
                </c:pt>
                <c:pt idx="38">
                  <c:v>0.33996683250414583</c:v>
                </c:pt>
                <c:pt idx="39">
                  <c:v>0.34699756259694214</c:v>
                </c:pt>
                <c:pt idx="40">
                  <c:v>0.47995049504950504</c:v>
                </c:pt>
                <c:pt idx="41">
                  <c:v>0.15559474818734076</c:v>
                </c:pt>
                <c:pt idx="42">
                  <c:v>-0.11179883945841396</c:v>
                </c:pt>
                <c:pt idx="43">
                  <c:v>-0.1709659197891169</c:v>
                </c:pt>
                <c:pt idx="44">
                  <c:v>-0.24460312188641642</c:v>
                </c:pt>
                <c:pt idx="45">
                  <c:v>-0.41041424055897524</c:v>
                </c:pt>
                <c:pt idx="46">
                  <c:v>-0.4032834850455137</c:v>
                </c:pt>
                <c:pt idx="47">
                  <c:v>-0.45501551189245093</c:v>
                </c:pt>
                <c:pt idx="48">
                  <c:v>-0.40778427880946322</c:v>
                </c:pt>
                <c:pt idx="49">
                  <c:v>-0.54865286127811186</c:v>
                </c:pt>
                <c:pt idx="50">
                  <c:v>-0.47004950495049502</c:v>
                </c:pt>
                <c:pt idx="51">
                  <c:v>-0.54959697318637935</c:v>
                </c:pt>
                <c:pt idx="52">
                  <c:v>-0.53604281652450236</c:v>
                </c:pt>
                <c:pt idx="53">
                  <c:v>-0.45769035102594535</c:v>
                </c:pt>
              </c:numCache>
            </c:numRef>
          </c:val>
          <c:extLst>
            <c:ext xmlns:c16="http://schemas.microsoft.com/office/drawing/2014/chart" uri="{C3380CC4-5D6E-409C-BE32-E72D297353CC}">
              <c16:uniqueId val="{00000003-E045-4BF9-A6EC-26A071877ADC}"/>
            </c:ext>
          </c:extLst>
        </c:ser>
        <c:dLbls>
          <c:showLegendKey val="0"/>
          <c:showVal val="0"/>
          <c:showCatName val="0"/>
          <c:showSerName val="0"/>
          <c:showPercent val="0"/>
          <c:showBubbleSize val="0"/>
        </c:dLbls>
        <c:gapWidth val="150"/>
        <c:axId val="666903792"/>
        <c:axId val="666907072"/>
      </c:barChart>
      <c:valAx>
        <c:axId val="666907072"/>
        <c:scaling>
          <c:orientation val="minMax"/>
        </c:scaling>
        <c:delete val="1"/>
        <c:axPos val="r"/>
        <c:numFmt formatCode="0%" sourceLinked="1"/>
        <c:majorTickMark val="out"/>
        <c:minorTickMark val="none"/>
        <c:tickLblPos val="nextTo"/>
        <c:crossAx val="666903792"/>
        <c:crosses val="max"/>
        <c:crossBetween val="between"/>
      </c:valAx>
      <c:dateAx>
        <c:axId val="666903792"/>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75000"/>
                    <a:lumOff val="25000"/>
                  </a:schemeClr>
                </a:solidFill>
                <a:latin typeface="Gotham Light" panose="02000603030000020004" pitchFamily="2" charset="0"/>
                <a:ea typeface="+mn-ea"/>
                <a:cs typeface="+mn-cs"/>
              </a:defRPr>
            </a:pPr>
            <a:endParaRPr lang="en-US"/>
          </a:p>
        </c:txPr>
        <c:crossAx val="666907072"/>
        <c:crosses val="autoZero"/>
        <c:auto val="1"/>
        <c:lblOffset val="100"/>
        <c:baseTimeUnit val="months"/>
        <c:majorUnit val="3"/>
        <c:majorTimeUnit val="months"/>
      </c:date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spPr>
            <a:solidFill>
              <a:srgbClr val="FF6600">
                <a:alpha val="80000"/>
              </a:srgbClr>
            </a:solidFill>
            <a:ln>
              <a:noFill/>
            </a:ln>
            <a:effectLst/>
          </c:spPr>
          <c:invertIfNegative val="0"/>
          <c:dLbls>
            <c:dLbl>
              <c:idx val="5"/>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5AD-4760-B74B-0F8E6705AFD5}"/>
                </c:ext>
              </c:extLst>
            </c:dLbl>
            <c:dLbl>
              <c:idx val="1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5AD-4760-B74B-0F8E6705AFD5}"/>
                </c:ext>
              </c:extLst>
            </c:dLbl>
            <c:dLbl>
              <c:idx val="1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5AD-4760-B74B-0F8E6705AFD5}"/>
                </c:ext>
              </c:extLst>
            </c:dLbl>
            <c:dLbl>
              <c:idx val="2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84B-4C42-B3B1-DAB96011AB69}"/>
                </c:ext>
              </c:extLst>
            </c:dLbl>
            <c:dLbl>
              <c:idx val="34"/>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5AD-4760-B74B-0F8E6705AFD5}"/>
                </c:ext>
              </c:extLst>
            </c:dLbl>
            <c:dLbl>
              <c:idx val="3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84B-4C42-B3B1-DAB96011AB69}"/>
                </c:ext>
              </c:extLst>
            </c:dLbl>
            <c:dLbl>
              <c:idx val="4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84B-4C42-B3B1-DAB96011AB69}"/>
                </c:ext>
              </c:extLst>
            </c:dLbl>
            <c:dLbl>
              <c:idx val="4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B9-497A-9B58-4A4686A902C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Venda.Trim!$BN$6:$DC$6</c:f>
              <c:numCache>
                <c:formatCode>[$-C0A]mmm\-yy;@</c:formatCode>
                <c:ptCount val="4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numCache>
            </c:numRef>
          </c:cat>
          <c:val>
            <c:numRef>
              <c:f>Venda.Trim!$BN$69:$DC$69</c:f>
              <c:numCache>
                <c:formatCode>0%</c:formatCode>
                <c:ptCount val="42"/>
                <c:pt idx="0">
                  <c:v>0.33333333333333331</c:v>
                </c:pt>
                <c:pt idx="1">
                  <c:v>0.42156862745098034</c:v>
                </c:pt>
                <c:pt idx="2">
                  <c:v>0.41176470588235287</c:v>
                </c:pt>
                <c:pt idx="3">
                  <c:v>0.36601307189542481</c:v>
                </c:pt>
                <c:pt idx="4">
                  <c:v>0.32679738562091504</c:v>
                </c:pt>
                <c:pt idx="5">
                  <c:v>0.35294117647058826</c:v>
                </c:pt>
                <c:pt idx="6">
                  <c:v>0.44444444444444448</c:v>
                </c:pt>
                <c:pt idx="7">
                  <c:v>0.43137254901960786</c:v>
                </c:pt>
                <c:pt idx="8">
                  <c:v>0.46405228758169931</c:v>
                </c:pt>
                <c:pt idx="9">
                  <c:v>0.45098039215686275</c:v>
                </c:pt>
                <c:pt idx="10">
                  <c:v>0.50980392156862742</c:v>
                </c:pt>
                <c:pt idx="11">
                  <c:v>0.49019607843137258</c:v>
                </c:pt>
                <c:pt idx="12">
                  <c:v>0.51633986928104569</c:v>
                </c:pt>
                <c:pt idx="13">
                  <c:v>0.50326797385620914</c:v>
                </c:pt>
                <c:pt idx="14">
                  <c:v>0.49019607843137258</c:v>
                </c:pt>
                <c:pt idx="15">
                  <c:v>0.48366013071895425</c:v>
                </c:pt>
                <c:pt idx="16">
                  <c:v>0.52941176470588236</c:v>
                </c:pt>
                <c:pt idx="17">
                  <c:v>0.63398692810457513</c:v>
                </c:pt>
                <c:pt idx="18">
                  <c:v>0.62091503267973847</c:v>
                </c:pt>
                <c:pt idx="19">
                  <c:v>0.66666666666666663</c:v>
                </c:pt>
                <c:pt idx="20">
                  <c:v>0.62091503267973858</c:v>
                </c:pt>
                <c:pt idx="21">
                  <c:v>0.64052287581699341</c:v>
                </c:pt>
                <c:pt idx="22">
                  <c:v>0.67320261437908491</c:v>
                </c:pt>
                <c:pt idx="23">
                  <c:v>0.67973856209150318</c:v>
                </c:pt>
                <c:pt idx="24">
                  <c:v>0.71241830065359479</c:v>
                </c:pt>
                <c:pt idx="25">
                  <c:v>0.53594771241830064</c:v>
                </c:pt>
                <c:pt idx="26">
                  <c:v>0.62091503267973858</c:v>
                </c:pt>
                <c:pt idx="27">
                  <c:v>0.60130718954248363</c:v>
                </c:pt>
                <c:pt idx="28">
                  <c:v>0.68627450980392168</c:v>
                </c:pt>
                <c:pt idx="29">
                  <c:v>0.52287581699346408</c:v>
                </c:pt>
                <c:pt idx="30">
                  <c:v>0.44444444444444442</c:v>
                </c:pt>
                <c:pt idx="31">
                  <c:v>0.35947712418300654</c:v>
                </c:pt>
                <c:pt idx="32">
                  <c:v>0.3202614379084967</c:v>
                </c:pt>
                <c:pt idx="33">
                  <c:v>0.33986928104575159</c:v>
                </c:pt>
                <c:pt idx="34">
                  <c:v>0.35294117647058826</c:v>
                </c:pt>
                <c:pt idx="35">
                  <c:v>0.34640522875816998</c:v>
                </c:pt>
                <c:pt idx="36">
                  <c:v>0.30718954248366015</c:v>
                </c:pt>
                <c:pt idx="37">
                  <c:v>0.26143790849673204</c:v>
                </c:pt>
                <c:pt idx="38">
                  <c:v>0.24836601307189543</c:v>
                </c:pt>
                <c:pt idx="39">
                  <c:v>0.25490196078431371</c:v>
                </c:pt>
                <c:pt idx="40">
                  <c:v>0.26143790849673204</c:v>
                </c:pt>
                <c:pt idx="41">
                  <c:v>0.21568627450980393</c:v>
                </c:pt>
              </c:numCache>
            </c:numRef>
          </c:val>
          <c:extLst>
            <c:ext xmlns:c16="http://schemas.microsoft.com/office/drawing/2014/chart" uri="{C3380CC4-5D6E-409C-BE32-E72D297353CC}">
              <c16:uniqueId val="{00000007-C5AD-4760-B74B-0F8E6705AFD5}"/>
            </c:ext>
          </c:extLst>
        </c:ser>
        <c:ser>
          <c:idx val="1"/>
          <c:order val="1"/>
          <c:spPr>
            <a:solidFill>
              <a:srgbClr val="FF6600">
                <a:alpha val="24000"/>
              </a:srgbClr>
            </a:solidFill>
            <a:ln>
              <a:noFill/>
            </a:ln>
            <a:effectLst/>
          </c:spPr>
          <c:invertIfNegative val="0"/>
          <c:dLbls>
            <c:dLbl>
              <c:idx val="5"/>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5AD-4760-B74B-0F8E6705AFD5}"/>
                </c:ext>
              </c:extLst>
            </c:dLbl>
            <c:dLbl>
              <c:idx val="11"/>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5AD-4760-B74B-0F8E6705AFD5}"/>
                </c:ext>
              </c:extLst>
            </c:dLbl>
            <c:dLbl>
              <c:idx val="18"/>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5AD-4760-B74B-0F8E6705AFD5}"/>
                </c:ext>
              </c:extLst>
            </c:dLbl>
            <c:dLbl>
              <c:idx val="34"/>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C5AD-4760-B74B-0F8E6705AFD5}"/>
                </c:ext>
              </c:extLst>
            </c:dLbl>
            <c:dLbl>
              <c:idx val="4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84B-4C42-B3B1-DAB96011AB69}"/>
                </c:ext>
              </c:extLst>
            </c:dLbl>
            <c:dLbl>
              <c:idx val="4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B9-497A-9B58-4A4686A902C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Venda.Trim!$BN$6:$DC$6</c:f>
              <c:numCache>
                <c:formatCode>[$-C0A]mmm\-yy;@</c:formatCode>
                <c:ptCount val="4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numCache>
            </c:numRef>
          </c:cat>
          <c:val>
            <c:numRef>
              <c:f>Venda.Trim!$BN$70:$DC$70</c:f>
              <c:numCache>
                <c:formatCode>0%</c:formatCode>
                <c:ptCount val="42"/>
                <c:pt idx="0">
                  <c:v>0.43137254901960786</c:v>
                </c:pt>
                <c:pt idx="1">
                  <c:v>0.41176470588235292</c:v>
                </c:pt>
                <c:pt idx="2">
                  <c:v>0.40522875816993459</c:v>
                </c:pt>
                <c:pt idx="3">
                  <c:v>0.39869281045751631</c:v>
                </c:pt>
                <c:pt idx="4">
                  <c:v>0.37908496732026142</c:v>
                </c:pt>
                <c:pt idx="5">
                  <c:v>0.34640522875816998</c:v>
                </c:pt>
                <c:pt idx="6">
                  <c:v>0.28104575163398693</c:v>
                </c:pt>
                <c:pt idx="7">
                  <c:v>0.30065359477124182</c:v>
                </c:pt>
                <c:pt idx="8">
                  <c:v>0.29411764705882354</c:v>
                </c:pt>
                <c:pt idx="9">
                  <c:v>0.36601307189542487</c:v>
                </c:pt>
                <c:pt idx="10">
                  <c:v>0.33986928104575159</c:v>
                </c:pt>
                <c:pt idx="11">
                  <c:v>0.35947712418300654</c:v>
                </c:pt>
                <c:pt idx="12">
                  <c:v>0.30065359477124182</c:v>
                </c:pt>
                <c:pt idx="13">
                  <c:v>0.32679738562091498</c:v>
                </c:pt>
                <c:pt idx="14">
                  <c:v>0.33986928104575159</c:v>
                </c:pt>
                <c:pt idx="15">
                  <c:v>0.33986928104575159</c:v>
                </c:pt>
                <c:pt idx="16">
                  <c:v>0.2745098039215686</c:v>
                </c:pt>
                <c:pt idx="17">
                  <c:v>0.17647058823529407</c:v>
                </c:pt>
                <c:pt idx="18">
                  <c:v>0.21568627450980393</c:v>
                </c:pt>
                <c:pt idx="19">
                  <c:v>0.19607843137254902</c:v>
                </c:pt>
                <c:pt idx="20">
                  <c:v>0.24183006535947713</c:v>
                </c:pt>
                <c:pt idx="21">
                  <c:v>0.22875816993464052</c:v>
                </c:pt>
                <c:pt idx="22">
                  <c:v>0.20915032679738563</c:v>
                </c:pt>
                <c:pt idx="23">
                  <c:v>0.20261437908496729</c:v>
                </c:pt>
                <c:pt idx="24">
                  <c:v>0.14379084967320263</c:v>
                </c:pt>
                <c:pt idx="25">
                  <c:v>0.24183006535947713</c:v>
                </c:pt>
                <c:pt idx="26">
                  <c:v>0.18954248366013071</c:v>
                </c:pt>
                <c:pt idx="27">
                  <c:v>0.22222222222222221</c:v>
                </c:pt>
                <c:pt idx="28">
                  <c:v>0.18954248366013071</c:v>
                </c:pt>
                <c:pt idx="29">
                  <c:v>0.28758169934640526</c:v>
                </c:pt>
                <c:pt idx="30">
                  <c:v>0.35294117647058826</c:v>
                </c:pt>
                <c:pt idx="31">
                  <c:v>0.3856209150326797</c:v>
                </c:pt>
                <c:pt idx="32">
                  <c:v>0.41830065359477125</c:v>
                </c:pt>
                <c:pt idx="33">
                  <c:v>0.37908496732026142</c:v>
                </c:pt>
                <c:pt idx="34">
                  <c:v>0.35294117647058826</c:v>
                </c:pt>
                <c:pt idx="35">
                  <c:v>0.3856209150326797</c:v>
                </c:pt>
                <c:pt idx="36">
                  <c:v>0.40522875816993459</c:v>
                </c:pt>
                <c:pt idx="37">
                  <c:v>0.47712418300653597</c:v>
                </c:pt>
                <c:pt idx="38">
                  <c:v>0.46405228758169931</c:v>
                </c:pt>
                <c:pt idx="39">
                  <c:v>0.47712418300653597</c:v>
                </c:pt>
                <c:pt idx="40">
                  <c:v>0.46405228758169931</c:v>
                </c:pt>
                <c:pt idx="41">
                  <c:v>0.50326797385620914</c:v>
                </c:pt>
              </c:numCache>
            </c:numRef>
          </c:val>
          <c:extLst>
            <c:ext xmlns:c16="http://schemas.microsoft.com/office/drawing/2014/chart" uri="{C3380CC4-5D6E-409C-BE32-E72D297353CC}">
              <c16:uniqueId val="{0000000F-C5AD-4760-B74B-0F8E6705AFD5}"/>
            </c:ext>
          </c:extLst>
        </c:ser>
        <c:ser>
          <c:idx val="2"/>
          <c:order val="2"/>
          <c:spPr>
            <a:solidFill>
              <a:schemeClr val="bg1">
                <a:lumMod val="75000"/>
              </a:schemeClr>
            </a:solidFill>
            <a:ln>
              <a:noFill/>
            </a:ln>
            <a:effectLst/>
          </c:spPr>
          <c:invertIfNegative val="0"/>
          <c:dLbls>
            <c:dLbl>
              <c:idx val="5"/>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A2D-48C7-9D5C-102947DF4541}"/>
                </c:ext>
              </c:extLst>
            </c:dLbl>
            <c:dLbl>
              <c:idx val="2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84B-4C42-B3B1-DAB96011AB69}"/>
                </c:ext>
              </c:extLst>
            </c:dLbl>
            <c:dLbl>
              <c:idx val="34"/>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C5AD-4760-B74B-0F8E6705AFD5}"/>
                </c:ext>
              </c:extLst>
            </c:dLbl>
            <c:dLbl>
              <c:idx val="3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84B-4C42-B3B1-DAB96011AB69}"/>
                </c:ext>
              </c:extLst>
            </c:dLbl>
            <c:dLbl>
              <c:idx val="4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84B-4C42-B3B1-DAB96011AB69}"/>
                </c:ext>
              </c:extLst>
            </c:dLbl>
            <c:dLbl>
              <c:idx val="4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B9-497A-9B58-4A4686A902C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Venda.Trim!$BN$6:$DC$6</c:f>
              <c:numCache>
                <c:formatCode>[$-C0A]mmm\-yy;@</c:formatCode>
                <c:ptCount val="4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numCache>
            </c:numRef>
          </c:cat>
          <c:val>
            <c:numRef>
              <c:f>Venda.Trim!$BN$71:$DC$71</c:f>
              <c:numCache>
                <c:formatCode>0%</c:formatCode>
                <c:ptCount val="42"/>
                <c:pt idx="0">
                  <c:v>0.23529411764705882</c:v>
                </c:pt>
                <c:pt idx="1">
                  <c:v>0.16666666666666666</c:v>
                </c:pt>
                <c:pt idx="2">
                  <c:v>0.18300653594771243</c:v>
                </c:pt>
                <c:pt idx="3">
                  <c:v>0.23529411764705879</c:v>
                </c:pt>
                <c:pt idx="4">
                  <c:v>0.29411764705882354</c:v>
                </c:pt>
                <c:pt idx="5">
                  <c:v>0.30065359477124187</c:v>
                </c:pt>
                <c:pt idx="6">
                  <c:v>0.2745098039215686</c:v>
                </c:pt>
                <c:pt idx="7">
                  <c:v>0.26797385620915032</c:v>
                </c:pt>
                <c:pt idx="8">
                  <c:v>0.24183006535947713</c:v>
                </c:pt>
                <c:pt idx="9">
                  <c:v>0.18300653594771243</c:v>
                </c:pt>
                <c:pt idx="10">
                  <c:v>0.15032679738562091</c:v>
                </c:pt>
                <c:pt idx="11">
                  <c:v>0.15032679738562091</c:v>
                </c:pt>
                <c:pt idx="12">
                  <c:v>0.18300653594771243</c:v>
                </c:pt>
                <c:pt idx="13">
                  <c:v>0.1699346405228758</c:v>
                </c:pt>
                <c:pt idx="14">
                  <c:v>0.1699346405228758</c:v>
                </c:pt>
                <c:pt idx="15">
                  <c:v>0.17647058823529413</c:v>
                </c:pt>
                <c:pt idx="16">
                  <c:v>0.19607843137254902</c:v>
                </c:pt>
                <c:pt idx="17">
                  <c:v>0.18954248366013071</c:v>
                </c:pt>
                <c:pt idx="18">
                  <c:v>0.16339869281045752</c:v>
                </c:pt>
                <c:pt idx="19">
                  <c:v>0.1372549019607843</c:v>
                </c:pt>
                <c:pt idx="20">
                  <c:v>0.13725490196078433</c:v>
                </c:pt>
                <c:pt idx="21">
                  <c:v>0.13071895424836602</c:v>
                </c:pt>
                <c:pt idx="22">
                  <c:v>0.11764705882352942</c:v>
                </c:pt>
                <c:pt idx="23">
                  <c:v>0.11764705882352942</c:v>
                </c:pt>
                <c:pt idx="24">
                  <c:v>0.14379084967320263</c:v>
                </c:pt>
                <c:pt idx="25">
                  <c:v>0.22222222222222224</c:v>
                </c:pt>
                <c:pt idx="26">
                  <c:v>0.18954248366013071</c:v>
                </c:pt>
                <c:pt idx="27">
                  <c:v>0.17647058823529413</c:v>
                </c:pt>
                <c:pt idx="28">
                  <c:v>0.12418300653594772</c:v>
                </c:pt>
                <c:pt idx="29">
                  <c:v>0.18954248366013071</c:v>
                </c:pt>
                <c:pt idx="30">
                  <c:v>0.20261437908496735</c:v>
                </c:pt>
                <c:pt idx="31">
                  <c:v>0.25490196078431371</c:v>
                </c:pt>
                <c:pt idx="32">
                  <c:v>0.26143790849673204</c:v>
                </c:pt>
                <c:pt idx="33">
                  <c:v>0.28104575163398698</c:v>
                </c:pt>
                <c:pt idx="34">
                  <c:v>0.29411764705882354</c:v>
                </c:pt>
                <c:pt idx="35">
                  <c:v>0.26797385620915032</c:v>
                </c:pt>
                <c:pt idx="36">
                  <c:v>0.28758169934640526</c:v>
                </c:pt>
                <c:pt idx="37">
                  <c:v>0.26143790849673204</c:v>
                </c:pt>
                <c:pt idx="38">
                  <c:v>0.28758169934640526</c:v>
                </c:pt>
                <c:pt idx="39">
                  <c:v>0.26797385620915032</c:v>
                </c:pt>
                <c:pt idx="40">
                  <c:v>0.27450980392156865</c:v>
                </c:pt>
                <c:pt idx="41">
                  <c:v>0.28104575163398693</c:v>
                </c:pt>
              </c:numCache>
            </c:numRef>
          </c:val>
          <c:extLst>
            <c:ext xmlns:c16="http://schemas.microsoft.com/office/drawing/2014/chart" uri="{C3380CC4-5D6E-409C-BE32-E72D297353CC}">
              <c16:uniqueId val="{00000013-C5AD-4760-B74B-0F8E6705AFD5}"/>
            </c:ext>
          </c:extLst>
        </c:ser>
        <c:dLbls>
          <c:showLegendKey val="0"/>
          <c:showVal val="0"/>
          <c:showCatName val="0"/>
          <c:showSerName val="0"/>
          <c:showPercent val="0"/>
          <c:showBubbleSize val="0"/>
        </c:dLbls>
        <c:gapWidth val="30"/>
        <c:overlap val="100"/>
        <c:axId val="532006200"/>
        <c:axId val="532010104"/>
      </c:barChart>
      <c:dateAx>
        <c:axId val="532006200"/>
        <c:scaling>
          <c:orientation val="minMax"/>
        </c:scaling>
        <c:delete val="0"/>
        <c:axPos val="b"/>
        <c:numFmt formatCode="[$-C0A]mmm\-yy;@"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lgn="ctr">
              <a:defRPr sz="700">
                <a:solidFill>
                  <a:schemeClr val="tx1">
                    <a:lumMod val="75000"/>
                    <a:lumOff val="25000"/>
                  </a:schemeClr>
                </a:solidFill>
              </a:defRPr>
            </a:pPr>
            <a:endParaRPr lang="en-US"/>
          </a:p>
        </c:txPr>
        <c:crossAx val="532010104"/>
        <c:crosses val="autoZero"/>
        <c:auto val="1"/>
        <c:lblOffset val="100"/>
        <c:baseTimeUnit val="months"/>
        <c:majorUnit val="3"/>
        <c:majorTimeUnit val="months"/>
      </c:dateAx>
      <c:valAx>
        <c:axId val="532010104"/>
        <c:scaling>
          <c:orientation val="minMax"/>
        </c:scaling>
        <c:delete val="1"/>
        <c:axPos val="l"/>
        <c:numFmt formatCode="0%" sourceLinked="1"/>
        <c:majorTickMark val="none"/>
        <c:minorTickMark val="none"/>
        <c:tickLblPos val="nextTo"/>
        <c:crossAx val="532006200"/>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Raleway" panose="020B0503030101060003"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75933603806692E-2"/>
          <c:y val="7.4396534868643824E-2"/>
          <c:w val="0.93635682320071345"/>
          <c:h val="0.82629339107680932"/>
        </c:manualLayout>
      </c:layout>
      <c:lineChart>
        <c:grouping val="standard"/>
        <c:varyColors val="0"/>
        <c:ser>
          <c:idx val="0"/>
          <c:order val="0"/>
          <c:spPr>
            <a:ln w="28575" cap="rnd">
              <a:solidFill>
                <a:schemeClr val="tx1">
                  <a:lumMod val="50000"/>
                  <a:lumOff val="50000"/>
                </a:schemeClr>
              </a:solidFill>
              <a:round/>
            </a:ln>
            <a:effectLst/>
          </c:spPr>
          <c:marker>
            <c:symbol val="none"/>
          </c:marker>
          <c:dPt>
            <c:idx val="25"/>
            <c:marker>
              <c:symbol val="circle"/>
              <c:size val="6"/>
              <c:spPr>
                <a:solidFill>
                  <a:srgbClr val="EF8600"/>
                </a:solidFill>
                <a:ln w="9525">
                  <a:noFill/>
                </a:ln>
                <a:effectLst/>
              </c:spPr>
            </c:marker>
            <c:bubble3D val="0"/>
            <c:extLst>
              <c:ext xmlns:c16="http://schemas.microsoft.com/office/drawing/2014/chart" uri="{C3380CC4-5D6E-409C-BE32-E72D297353CC}">
                <c16:uniqueId val="{00000000-D2C7-4C14-8DE3-8ADB94217698}"/>
              </c:ext>
            </c:extLst>
          </c:dPt>
          <c:dPt>
            <c:idx val="49"/>
            <c:marker>
              <c:symbol val="none"/>
            </c:marker>
            <c:bubble3D val="0"/>
            <c:extLst>
              <c:ext xmlns:c16="http://schemas.microsoft.com/office/drawing/2014/chart" uri="{C3380CC4-5D6E-409C-BE32-E72D297353CC}">
                <c16:uniqueId val="{00000001-D2C7-4C14-8DE3-8ADB94217698}"/>
              </c:ext>
            </c:extLst>
          </c:dPt>
          <c:dPt>
            <c:idx val="50"/>
            <c:marker>
              <c:symbol val="circle"/>
              <c:size val="6"/>
              <c:spPr>
                <a:solidFill>
                  <a:srgbClr val="EF8600"/>
                </a:solidFill>
                <a:ln w="9525">
                  <a:noFill/>
                </a:ln>
                <a:effectLst/>
              </c:spPr>
            </c:marker>
            <c:bubble3D val="0"/>
            <c:extLst>
              <c:ext xmlns:c16="http://schemas.microsoft.com/office/drawing/2014/chart" uri="{C3380CC4-5D6E-409C-BE32-E72D297353CC}">
                <c16:uniqueId val="{00000002-D2C7-4C14-8DE3-8ADB94217698}"/>
              </c:ext>
            </c:extLst>
          </c:dPt>
          <c:dPt>
            <c:idx val="62"/>
            <c:marker>
              <c:symbol val="none"/>
            </c:marker>
            <c:bubble3D val="0"/>
            <c:extLst>
              <c:ext xmlns:c16="http://schemas.microsoft.com/office/drawing/2014/chart" uri="{C3380CC4-5D6E-409C-BE32-E72D297353CC}">
                <c16:uniqueId val="{00000003-D2C7-4C14-8DE3-8ADB94217698}"/>
              </c:ext>
            </c:extLst>
          </c:dPt>
          <c:dPt>
            <c:idx val="64"/>
            <c:marker>
              <c:symbol val="none"/>
            </c:marker>
            <c:bubble3D val="0"/>
            <c:extLst>
              <c:ext xmlns:c16="http://schemas.microsoft.com/office/drawing/2014/chart" uri="{C3380CC4-5D6E-409C-BE32-E72D297353CC}">
                <c16:uniqueId val="{00000004-D2C7-4C14-8DE3-8ADB94217698}"/>
              </c:ext>
            </c:extLst>
          </c:dPt>
          <c:dPt>
            <c:idx val="77"/>
            <c:marker>
              <c:symbol val="none"/>
            </c:marker>
            <c:bubble3D val="0"/>
            <c:extLst>
              <c:ext xmlns:c16="http://schemas.microsoft.com/office/drawing/2014/chart" uri="{C3380CC4-5D6E-409C-BE32-E72D297353CC}">
                <c16:uniqueId val="{00000005-D2C7-4C14-8DE3-8ADB94217698}"/>
              </c:ext>
            </c:extLst>
          </c:dPt>
          <c:dPt>
            <c:idx val="80"/>
            <c:marker>
              <c:symbol val="circle"/>
              <c:size val="7"/>
              <c:spPr>
                <a:solidFill>
                  <a:srgbClr val="EF8600"/>
                </a:solidFill>
                <a:ln w="9525">
                  <a:noFill/>
                </a:ln>
                <a:effectLst/>
              </c:spPr>
            </c:marker>
            <c:bubble3D val="0"/>
            <c:extLst>
              <c:ext xmlns:c16="http://schemas.microsoft.com/office/drawing/2014/chart" uri="{C3380CC4-5D6E-409C-BE32-E72D297353CC}">
                <c16:uniqueId val="{00000006-D2C7-4C14-8DE3-8ADB94217698}"/>
              </c:ext>
            </c:extLst>
          </c:dPt>
          <c:dPt>
            <c:idx val="85"/>
            <c:marker>
              <c:symbol val="none"/>
            </c:marker>
            <c:bubble3D val="0"/>
            <c:extLst>
              <c:ext xmlns:c16="http://schemas.microsoft.com/office/drawing/2014/chart" uri="{C3380CC4-5D6E-409C-BE32-E72D297353CC}">
                <c16:uniqueId val="{00000007-D2C7-4C14-8DE3-8ADB94217698}"/>
              </c:ext>
            </c:extLst>
          </c:dPt>
          <c:dPt>
            <c:idx val="100"/>
            <c:marker>
              <c:symbol val="none"/>
            </c:marker>
            <c:bubble3D val="0"/>
            <c:extLst>
              <c:ext xmlns:c16="http://schemas.microsoft.com/office/drawing/2014/chart" uri="{C3380CC4-5D6E-409C-BE32-E72D297353CC}">
                <c16:uniqueId val="{00000008-D2C7-4C14-8DE3-8ADB94217698}"/>
              </c:ext>
            </c:extLst>
          </c:dPt>
          <c:dPt>
            <c:idx val="113"/>
            <c:marker>
              <c:symbol val="none"/>
            </c:marker>
            <c:bubble3D val="0"/>
            <c:extLst>
              <c:ext xmlns:c16="http://schemas.microsoft.com/office/drawing/2014/chart" uri="{C3380CC4-5D6E-409C-BE32-E72D297353CC}">
                <c16:uniqueId val="{00000009-D2C7-4C14-8DE3-8ADB94217698}"/>
              </c:ext>
            </c:extLst>
          </c:dPt>
          <c:dLbls>
            <c:dLbl>
              <c:idx val="25"/>
              <c:layout>
                <c:manualLayout>
                  <c:x val="-5.1099167381701463E-2"/>
                  <c:y val="7.801288362595715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2C7-4C14-8DE3-8ADB94217698}"/>
                </c:ext>
              </c:extLst>
            </c:dLbl>
            <c:dLbl>
              <c:idx val="41"/>
              <c:layout>
                <c:manualLayout>
                  <c:x val="-3.3039293531452643E-2"/>
                  <c:y val="-4.82103337142076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D2C7-4C14-8DE3-8ADB94217698}"/>
                </c:ext>
              </c:extLst>
            </c:dLbl>
            <c:dLbl>
              <c:idx val="49"/>
              <c:layout>
                <c:manualLayout>
                  <c:x val="-1.3261909301808336E-2"/>
                  <c:y val="5.368608468790823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2C7-4C14-8DE3-8ADB94217698}"/>
                </c:ext>
              </c:extLst>
            </c:dLbl>
            <c:dLbl>
              <c:idx val="75"/>
              <c:layout>
                <c:manualLayout>
                  <c:x val="-3.7759192607374627E-2"/>
                  <c:y val="-6.29633008237781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D2C7-4C14-8DE3-8ADB94217698}"/>
                </c:ext>
              </c:extLst>
            </c:dLbl>
            <c:dLbl>
              <c:idx val="80"/>
              <c:layout>
                <c:manualLayout>
                  <c:x val="-5.2485999630607127E-2"/>
                  <c:y val="5.19447296178287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2C7-4C14-8DE3-8ADB94217698}"/>
                </c:ext>
              </c:extLst>
            </c:dLbl>
            <c:dLbl>
              <c:idx val="88"/>
              <c:layout>
                <c:manualLayout>
                  <c:x val="0"/>
                  <c:y val="5.234720001731166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D2C7-4C14-8DE3-8ADB94217698}"/>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'CAC-USD'!$B$43:$B$131</c:f>
              <c:numCache>
                <c:formatCode>mmm\-yy</c:formatCode>
                <c:ptCount val="89"/>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numCache>
            </c:numRef>
          </c:cat>
          <c:val>
            <c:numRef>
              <c:f>'CAC-USD'!$L$43:$L$131</c:f>
              <c:numCache>
                <c:formatCode>0.00</c:formatCode>
                <c:ptCount val="89"/>
                <c:pt idx="0">
                  <c:v>1</c:v>
                </c:pt>
                <c:pt idx="1">
                  <c:v>0.99963307087003594</c:v>
                </c:pt>
                <c:pt idx="2">
                  <c:v>1.0023404511980241</c:v>
                </c:pt>
                <c:pt idx="3">
                  <c:v>1.0037583140627779</c:v>
                </c:pt>
                <c:pt idx="4">
                  <c:v>0.97331712014765714</c:v>
                </c:pt>
                <c:pt idx="5">
                  <c:v>1.0734609299767264</c:v>
                </c:pt>
                <c:pt idx="6">
                  <c:v>1.16222273998749</c:v>
                </c:pt>
                <c:pt idx="7">
                  <c:v>1.0864298737339357</c:v>
                </c:pt>
                <c:pt idx="8">
                  <c:v>1.0830025966055929</c:v>
                </c:pt>
                <c:pt idx="9">
                  <c:v>1.078748191561155</c:v>
                </c:pt>
                <c:pt idx="10">
                  <c:v>1.0752367778521257</c:v>
                </c:pt>
                <c:pt idx="11">
                  <c:v>1.065793693151569</c:v>
                </c:pt>
                <c:pt idx="12">
                  <c:v>1.07148799011208</c:v>
                </c:pt>
                <c:pt idx="13">
                  <c:v>1.0607952305795425</c:v>
                </c:pt>
                <c:pt idx="14">
                  <c:v>1.0779325571854022</c:v>
                </c:pt>
                <c:pt idx="15">
                  <c:v>1.0782264456111084</c:v>
                </c:pt>
                <c:pt idx="16">
                  <c:v>1.0647976175740077</c:v>
                </c:pt>
                <c:pt idx="17">
                  <c:v>1.1463403316319642</c:v>
                </c:pt>
                <c:pt idx="18">
                  <c:v>1.1406855086178136</c:v>
                </c:pt>
                <c:pt idx="19">
                  <c:v>1.1218276625082222</c:v>
                </c:pt>
                <c:pt idx="20">
                  <c:v>1.0972985626993865</c:v>
                </c:pt>
                <c:pt idx="21">
                  <c:v>1.0892650730956381</c:v>
                </c:pt>
                <c:pt idx="22">
                  <c:v>1.0761076723956922</c:v>
                </c:pt>
                <c:pt idx="23">
                  <c:v>1.0629664185149497</c:v>
                </c:pt>
                <c:pt idx="24">
                  <c:v>0.98807027052418339</c:v>
                </c:pt>
                <c:pt idx="25">
                  <c:v>0.92180052870996854</c:v>
                </c:pt>
                <c:pt idx="26">
                  <c:v>0.91932993819953457</c:v>
                </c:pt>
                <c:pt idx="27">
                  <c:v>0.99806843744567553</c:v>
                </c:pt>
                <c:pt idx="28">
                  <c:v>1.0025230691008047</c:v>
                </c:pt>
                <c:pt idx="29">
                  <c:v>0.99916350366682738</c:v>
                </c:pt>
                <c:pt idx="30">
                  <c:v>1.0585294044147313</c:v>
                </c:pt>
                <c:pt idx="31">
                  <c:v>1.054400877736571</c:v>
                </c:pt>
                <c:pt idx="32">
                  <c:v>1.0529284868628583</c:v>
                </c:pt>
                <c:pt idx="33">
                  <c:v>1.0593533210698842</c:v>
                </c:pt>
                <c:pt idx="34">
                  <c:v>1.0668047787629935</c:v>
                </c:pt>
                <c:pt idx="35">
                  <c:v>1.0681135695561894</c:v>
                </c:pt>
                <c:pt idx="36">
                  <c:v>1.083585279010244</c:v>
                </c:pt>
                <c:pt idx="37">
                  <c:v>1.0941403296280878</c:v>
                </c:pt>
                <c:pt idx="38">
                  <c:v>1.0928322026383914</c:v>
                </c:pt>
                <c:pt idx="39">
                  <c:v>1.0820738697089285</c:v>
                </c:pt>
                <c:pt idx="40">
                  <c:v>1.1503778837445593</c:v>
                </c:pt>
                <c:pt idx="41">
                  <c:v>1.2103844879502073</c:v>
                </c:pt>
                <c:pt idx="42">
                  <c:v>1.1440433524580451</c:v>
                </c:pt>
                <c:pt idx="43">
                  <c:v>1.1858452447566987</c:v>
                </c:pt>
                <c:pt idx="44">
                  <c:v>1.1799546122668705</c:v>
                </c:pt>
                <c:pt idx="45">
                  <c:v>1.1760029380533807</c:v>
                </c:pt>
                <c:pt idx="46">
                  <c:v>1.1828165772849197</c:v>
                </c:pt>
                <c:pt idx="47">
                  <c:v>1.0568383579101888</c:v>
                </c:pt>
                <c:pt idx="48">
                  <c:v>0.90154438098347267</c:v>
                </c:pt>
                <c:pt idx="49">
                  <c:v>0.85231177561818949</c:v>
                </c:pt>
                <c:pt idx="50">
                  <c:v>0.85394046692146075</c:v>
                </c:pt>
                <c:pt idx="51">
                  <c:v>0.95991645465458231</c:v>
                </c:pt>
                <c:pt idx="52">
                  <c:v>0.98764708687829916</c:v>
                </c:pt>
                <c:pt idx="53">
                  <c:v>0.9916431446265912</c:v>
                </c:pt>
                <c:pt idx="54">
                  <c:v>0.95665645555258605</c:v>
                </c:pt>
                <c:pt idx="55">
                  <c:v>0.9636438869623899</c:v>
                </c:pt>
                <c:pt idx="56">
                  <c:v>0.95343664988150745</c:v>
                </c:pt>
                <c:pt idx="57">
                  <c:v>0.99516701555653519</c:v>
                </c:pt>
                <c:pt idx="58">
                  <c:v>0.99346034722074672</c:v>
                </c:pt>
                <c:pt idx="59">
                  <c:v>0.98494032227881834</c:v>
                </c:pt>
                <c:pt idx="60">
                  <c:v>1.0205880958524072</c:v>
                </c:pt>
                <c:pt idx="61">
                  <c:v>1.0455332859762398</c:v>
                </c:pt>
                <c:pt idx="62">
                  <c:v>1.0561269540493388</c:v>
                </c:pt>
                <c:pt idx="63">
                  <c:v>1.1108699535636302</c:v>
                </c:pt>
                <c:pt idx="64">
                  <c:v>1.0971025179134943</c:v>
                </c:pt>
                <c:pt idx="65">
                  <c:v>1.0798906961188119</c:v>
                </c:pt>
                <c:pt idx="66">
                  <c:v>1.0705674199800188</c:v>
                </c:pt>
                <c:pt idx="67">
                  <c:v>1.0685761104908096</c:v>
                </c:pt>
                <c:pt idx="68">
                  <c:v>1.0890236628578038</c:v>
                </c:pt>
                <c:pt idx="69">
                  <c:v>1.0845316616664249</c:v>
                </c:pt>
                <c:pt idx="70">
                  <c:v>1.0944748368961765</c:v>
                </c:pt>
                <c:pt idx="71">
                  <c:v>1.0918531624058403</c:v>
                </c:pt>
                <c:pt idx="72">
                  <c:v>1.0527385206135287</c:v>
                </c:pt>
                <c:pt idx="73">
                  <c:v>1.0292439570640695</c:v>
                </c:pt>
                <c:pt idx="74">
                  <c:v>1.0331178931742862</c:v>
                </c:pt>
                <c:pt idx="75">
                  <c:v>1.0776418686884981</c:v>
                </c:pt>
                <c:pt idx="76">
                  <c:v>0.95253284550438633</c:v>
                </c:pt>
                <c:pt idx="77">
                  <c:v>0.8864011549273666</c:v>
                </c:pt>
                <c:pt idx="78">
                  <c:v>0.87202727803324442</c:v>
                </c:pt>
                <c:pt idx="79">
                  <c:v>0.85529433489233142</c:v>
                </c:pt>
                <c:pt idx="80">
                  <c:v>0.72084334795738636</c:v>
                </c:pt>
                <c:pt idx="81">
                  <c:v>0.74258935298799</c:v>
                </c:pt>
                <c:pt idx="82">
                  <c:v>0.78376396943441462</c:v>
                </c:pt>
                <c:pt idx="83">
                  <c:v>0.77444039056655767</c:v>
                </c:pt>
                <c:pt idx="84">
                  <c:v>0.8013121611421562</c:v>
                </c:pt>
                <c:pt idx="85">
                  <c:v>0.79758993688396762</c:v>
                </c:pt>
                <c:pt idx="86">
                  <c:v>0.77508370019268891</c:v>
                </c:pt>
                <c:pt idx="87">
                  <c:v>0.78147541998772818</c:v>
                </c:pt>
                <c:pt idx="88">
                  <c:v>0.77866276420183311</c:v>
                </c:pt>
              </c:numCache>
            </c:numRef>
          </c:val>
          <c:smooth val="0"/>
          <c:extLst>
            <c:ext xmlns:c16="http://schemas.microsoft.com/office/drawing/2014/chart" uri="{C3380CC4-5D6E-409C-BE32-E72D297353CC}">
              <c16:uniqueId val="{0000000D-D2C7-4C14-8DE3-8ADB94217698}"/>
            </c:ext>
          </c:extLst>
        </c:ser>
        <c:ser>
          <c:idx val="3"/>
          <c:order val="1"/>
          <c:spPr>
            <a:ln w="28575" cap="rnd">
              <a:solidFill>
                <a:schemeClr val="bg1">
                  <a:lumMod val="65000"/>
                </a:schemeClr>
              </a:solidFill>
              <a:prstDash val="dash"/>
              <a:round/>
            </a:ln>
            <a:effectLst/>
          </c:spPr>
          <c:marker>
            <c:symbol val="none"/>
          </c:marker>
          <c:dPt>
            <c:idx val="39"/>
            <c:marker>
              <c:symbol val="none"/>
            </c:marker>
            <c:bubble3D val="0"/>
            <c:extLst>
              <c:ext xmlns:c16="http://schemas.microsoft.com/office/drawing/2014/chart" uri="{C3380CC4-5D6E-409C-BE32-E72D297353CC}">
                <c16:uniqueId val="{0000000E-D2C7-4C14-8DE3-8ADB94217698}"/>
              </c:ext>
            </c:extLst>
          </c:dPt>
          <c:cat>
            <c:numRef>
              <c:f>'CAC-USD'!$B$43:$B$131</c:f>
              <c:numCache>
                <c:formatCode>mmm\-yy</c:formatCode>
                <c:ptCount val="89"/>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numCache>
            </c:numRef>
          </c:cat>
          <c:val>
            <c:numRef>
              <c:f>'CAC-USD'!$M$43:$M$131</c:f>
              <c:numCache>
                <c:formatCode>0.00</c:formatCode>
                <c:ptCount val="89"/>
                <c:pt idx="0">
                  <c:v>1.0282947008356005</c:v>
                </c:pt>
                <c:pt idx="1">
                  <c:v>1.0282947008356005</c:v>
                </c:pt>
                <c:pt idx="2">
                  <c:v>1.0282947008356005</c:v>
                </c:pt>
                <c:pt idx="3">
                  <c:v>1.0282947008356005</c:v>
                </c:pt>
                <c:pt idx="4">
                  <c:v>1.0282947008356005</c:v>
                </c:pt>
                <c:pt idx="5">
                  <c:v>1.0282947008356005</c:v>
                </c:pt>
                <c:pt idx="6">
                  <c:v>1.0282947008356005</c:v>
                </c:pt>
                <c:pt idx="7">
                  <c:v>1.0282947008356005</c:v>
                </c:pt>
                <c:pt idx="8">
                  <c:v>1.0282947008356005</c:v>
                </c:pt>
                <c:pt idx="9">
                  <c:v>1.0282947008356005</c:v>
                </c:pt>
                <c:pt idx="10">
                  <c:v>1.0282947008356005</c:v>
                </c:pt>
                <c:pt idx="11">
                  <c:v>1.0282947008356005</c:v>
                </c:pt>
                <c:pt idx="12">
                  <c:v>1.0282947008356005</c:v>
                </c:pt>
                <c:pt idx="13">
                  <c:v>1.0282947008356005</c:v>
                </c:pt>
                <c:pt idx="14">
                  <c:v>1.0282947008356005</c:v>
                </c:pt>
                <c:pt idx="15">
                  <c:v>1.0282947008356005</c:v>
                </c:pt>
                <c:pt idx="16">
                  <c:v>1.0282947008356005</c:v>
                </c:pt>
                <c:pt idx="17">
                  <c:v>1.0282947008356005</c:v>
                </c:pt>
                <c:pt idx="18">
                  <c:v>1.0282947008356005</c:v>
                </c:pt>
                <c:pt idx="19">
                  <c:v>1.0282947008356005</c:v>
                </c:pt>
                <c:pt idx="20">
                  <c:v>1.0282947008356005</c:v>
                </c:pt>
                <c:pt idx="21">
                  <c:v>1.0282947008356005</c:v>
                </c:pt>
                <c:pt idx="22">
                  <c:v>1.0282947008356005</c:v>
                </c:pt>
                <c:pt idx="23">
                  <c:v>1.0282947008356005</c:v>
                </c:pt>
                <c:pt idx="24">
                  <c:v>1.0282947008356005</c:v>
                </c:pt>
                <c:pt idx="25">
                  <c:v>1.0282947008356005</c:v>
                </c:pt>
                <c:pt idx="26">
                  <c:v>1.0282947008356005</c:v>
                </c:pt>
                <c:pt idx="27">
                  <c:v>1.0282947008356005</c:v>
                </c:pt>
                <c:pt idx="28">
                  <c:v>1.0282947008356005</c:v>
                </c:pt>
                <c:pt idx="29">
                  <c:v>1.0282947008356005</c:v>
                </c:pt>
                <c:pt idx="30">
                  <c:v>1.0282947008356005</c:v>
                </c:pt>
                <c:pt idx="31">
                  <c:v>1.0282947008356005</c:v>
                </c:pt>
                <c:pt idx="32">
                  <c:v>1.0282947008356005</c:v>
                </c:pt>
                <c:pt idx="33">
                  <c:v>1.0282947008356005</c:v>
                </c:pt>
                <c:pt idx="34">
                  <c:v>1.0282947008356005</c:v>
                </c:pt>
                <c:pt idx="35">
                  <c:v>1.0282947008356005</c:v>
                </c:pt>
                <c:pt idx="36">
                  <c:v>1.0282947008356005</c:v>
                </c:pt>
                <c:pt idx="37">
                  <c:v>1.0282947008356005</c:v>
                </c:pt>
                <c:pt idx="38">
                  <c:v>1.0282947008356005</c:v>
                </c:pt>
                <c:pt idx="39">
                  <c:v>1.0282947008356005</c:v>
                </c:pt>
                <c:pt idx="40">
                  <c:v>1.0282947008356005</c:v>
                </c:pt>
                <c:pt idx="41">
                  <c:v>1.0282947008356005</c:v>
                </c:pt>
                <c:pt idx="42">
                  <c:v>1.0282947008356005</c:v>
                </c:pt>
                <c:pt idx="43">
                  <c:v>1.0282947008356005</c:v>
                </c:pt>
                <c:pt idx="44">
                  <c:v>1.0282947008356005</c:v>
                </c:pt>
                <c:pt idx="45">
                  <c:v>1.0282947008356005</c:v>
                </c:pt>
                <c:pt idx="46">
                  <c:v>1.0282947008356005</c:v>
                </c:pt>
                <c:pt idx="47">
                  <c:v>1.0282947008356005</c:v>
                </c:pt>
                <c:pt idx="48">
                  <c:v>1.0282947008356005</c:v>
                </c:pt>
                <c:pt idx="49">
                  <c:v>1.0282947008356005</c:v>
                </c:pt>
                <c:pt idx="50">
                  <c:v>1.0282947008356005</c:v>
                </c:pt>
                <c:pt idx="51">
                  <c:v>1.0282947008356005</c:v>
                </c:pt>
                <c:pt idx="52">
                  <c:v>1.0282947008356005</c:v>
                </c:pt>
                <c:pt idx="53">
                  <c:v>1.0282947008356005</c:v>
                </c:pt>
                <c:pt idx="54">
                  <c:v>1.0282947008356005</c:v>
                </c:pt>
                <c:pt idx="55">
                  <c:v>1.0282947008356005</c:v>
                </c:pt>
                <c:pt idx="56">
                  <c:v>1.0282947008356005</c:v>
                </c:pt>
                <c:pt idx="57">
                  <c:v>1.0282947008356005</c:v>
                </c:pt>
                <c:pt idx="58">
                  <c:v>1.0282947008356005</c:v>
                </c:pt>
                <c:pt idx="59">
                  <c:v>1.0282947008356005</c:v>
                </c:pt>
                <c:pt idx="60">
                  <c:v>1.0282947008356005</c:v>
                </c:pt>
                <c:pt idx="61">
                  <c:v>1.0282947008356005</c:v>
                </c:pt>
                <c:pt idx="62">
                  <c:v>1.0282947008356005</c:v>
                </c:pt>
                <c:pt idx="63">
                  <c:v>1.0282947008356005</c:v>
                </c:pt>
                <c:pt idx="64">
                  <c:v>1.0282947008356005</c:v>
                </c:pt>
                <c:pt idx="65">
                  <c:v>1.0282947008356005</c:v>
                </c:pt>
                <c:pt idx="66">
                  <c:v>1.0282947008356005</c:v>
                </c:pt>
                <c:pt idx="67">
                  <c:v>1.0282947008356005</c:v>
                </c:pt>
                <c:pt idx="68">
                  <c:v>1.0282947008356005</c:v>
                </c:pt>
                <c:pt idx="69">
                  <c:v>1.0282947008356005</c:v>
                </c:pt>
                <c:pt idx="70">
                  <c:v>1.0282947008356005</c:v>
                </c:pt>
                <c:pt idx="71">
                  <c:v>1.0282947008356005</c:v>
                </c:pt>
                <c:pt idx="72">
                  <c:v>1.0282947008356005</c:v>
                </c:pt>
                <c:pt idx="73">
                  <c:v>1.0282947008356005</c:v>
                </c:pt>
                <c:pt idx="74">
                  <c:v>1.0282947008356005</c:v>
                </c:pt>
                <c:pt idx="75">
                  <c:v>1.0282947008356005</c:v>
                </c:pt>
                <c:pt idx="76">
                  <c:v>1.0282947008356005</c:v>
                </c:pt>
                <c:pt idx="77">
                  <c:v>1.0282947008356005</c:v>
                </c:pt>
                <c:pt idx="78">
                  <c:v>1.0282947008356005</c:v>
                </c:pt>
                <c:pt idx="79">
                  <c:v>1.0282947008356005</c:v>
                </c:pt>
                <c:pt idx="80">
                  <c:v>1.0282947008356005</c:v>
                </c:pt>
                <c:pt idx="81">
                  <c:v>1.0282947008356005</c:v>
                </c:pt>
                <c:pt idx="82">
                  <c:v>1.0282947008356005</c:v>
                </c:pt>
                <c:pt idx="83">
                  <c:v>1.0282947008356005</c:v>
                </c:pt>
                <c:pt idx="84">
                  <c:v>1.0282947008356005</c:v>
                </c:pt>
                <c:pt idx="85">
                  <c:v>1.0282947008356005</c:v>
                </c:pt>
                <c:pt idx="86">
                  <c:v>1.0282947008356005</c:v>
                </c:pt>
                <c:pt idx="87">
                  <c:v>1.0282947008356005</c:v>
                </c:pt>
                <c:pt idx="88">
                  <c:v>1.0282947008356005</c:v>
                </c:pt>
              </c:numCache>
            </c:numRef>
          </c:val>
          <c:smooth val="0"/>
          <c:extLst>
            <c:ext xmlns:c16="http://schemas.microsoft.com/office/drawing/2014/chart" uri="{C3380CC4-5D6E-409C-BE32-E72D297353CC}">
              <c16:uniqueId val="{0000000F-D2C7-4C14-8DE3-8ADB94217698}"/>
            </c:ext>
          </c:extLst>
        </c:ser>
        <c:dLbls>
          <c:showLegendKey val="0"/>
          <c:showVal val="0"/>
          <c:showCatName val="0"/>
          <c:showSerName val="0"/>
          <c:showPercent val="0"/>
          <c:showBubbleSize val="0"/>
        </c:dLbls>
        <c:smooth val="0"/>
        <c:axId val="479713160"/>
        <c:axId val="479709880"/>
        <c:extLst/>
      </c:lineChart>
      <c:dateAx>
        <c:axId val="479713160"/>
        <c:scaling>
          <c:orientation val="minMax"/>
        </c:scaling>
        <c:delete val="1"/>
        <c:axPos val="b"/>
        <c:numFmt formatCode="yyyy" sourceLinked="0"/>
        <c:majorTickMark val="out"/>
        <c:minorTickMark val="none"/>
        <c:tickLblPos val="nextTo"/>
        <c:crossAx val="479709880"/>
        <c:crosses val="autoZero"/>
        <c:auto val="1"/>
        <c:lblOffset val="100"/>
        <c:baseTimeUnit val="months"/>
        <c:majorUnit val="1"/>
      </c:dateAx>
      <c:valAx>
        <c:axId val="479709880"/>
        <c:scaling>
          <c:orientation val="minMax"/>
          <c:max val="1.4"/>
          <c:min val="0.5"/>
        </c:scaling>
        <c:delete val="1"/>
        <c:axPos val="l"/>
        <c:numFmt formatCode="0.00" sourceLinked="1"/>
        <c:majorTickMark val="out"/>
        <c:minorTickMark val="none"/>
        <c:tickLblPos val="nextTo"/>
        <c:crossAx val="479713160"/>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c:spPr>
          <c:invertIfNegative val="0"/>
          <c:dLbls>
            <c:dLbl>
              <c:idx val="0"/>
              <c:layout/>
              <c:spPr>
                <a:noFill/>
                <a:ln>
                  <a:noFill/>
                </a:ln>
                <a:effectLst/>
              </c:spPr>
              <c:txPr>
                <a:bodyPr/>
                <a:lstStyle/>
                <a:p>
                  <a:pPr>
                    <a:defRPr>
                      <a:solidFill>
                        <a:schemeClr val="bg1"/>
                      </a:solidFill>
                      <a:latin typeface="Gotham Light" panose="02000603030000020004" pitchFamily="2"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F2C-4FB0-9608-94D5908B8FCD}"/>
                </c:ext>
              </c:extLst>
            </c:dLbl>
            <c:spPr>
              <a:noFill/>
              <a:ln>
                <a:noFill/>
              </a:ln>
              <a:effectLst/>
            </c:spPr>
            <c:txPr>
              <a:bodyPr/>
              <a:lstStyle/>
              <a:p>
                <a:pPr>
                  <a:defRPr>
                    <a:latin typeface="Gotham Light" panose="0200060303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'CAC-USD'!$T$119:$T$120</c:f>
              <c:strCache>
                <c:ptCount val="2"/>
                <c:pt idx="0">
                  <c:v>CAC EN USD</c:v>
                </c:pt>
                <c:pt idx="1">
                  <c:v>MEDIA CABA</c:v>
                </c:pt>
              </c:strCache>
            </c:strRef>
          </c:cat>
          <c:val>
            <c:numRef>
              <c:f>'CAC-USD'!$S$119:$S$120</c:f>
              <c:numCache>
                <c:formatCode>0.0%</c:formatCode>
                <c:ptCount val="2"/>
                <c:pt idx="0">
                  <c:v>-2.3730455722748123E-2</c:v>
                </c:pt>
                <c:pt idx="1">
                  <c:v>-3.0000000000000001E-3</c:v>
                </c:pt>
              </c:numCache>
            </c:numRef>
          </c:val>
          <c:extLst>
            <c:ext xmlns:c16="http://schemas.microsoft.com/office/drawing/2014/chart" uri="{C3380CC4-5D6E-409C-BE32-E72D297353CC}">
              <c16:uniqueId val="{00000001-3F2C-4FB0-9608-94D5908B8FCD}"/>
            </c:ext>
          </c:extLst>
        </c:ser>
        <c:dLbls>
          <c:showLegendKey val="0"/>
          <c:showVal val="0"/>
          <c:showCatName val="0"/>
          <c:showSerName val="0"/>
          <c:showPercent val="0"/>
          <c:showBubbleSize val="0"/>
        </c:dLbls>
        <c:gapWidth val="122"/>
        <c:axId val="228342400"/>
        <c:axId val="228344192"/>
      </c:barChart>
      <c:catAx>
        <c:axId val="228342400"/>
        <c:scaling>
          <c:orientation val="minMax"/>
        </c:scaling>
        <c:delete val="0"/>
        <c:axPos val="b"/>
        <c:numFmt formatCode="General" sourceLinked="0"/>
        <c:majorTickMark val="out"/>
        <c:minorTickMark val="none"/>
        <c:tickLblPos val="low"/>
        <c:txPr>
          <a:bodyPr/>
          <a:lstStyle/>
          <a:p>
            <a:pPr>
              <a:defRPr>
                <a:latin typeface="Gotham Light" panose="02000603030000020004" pitchFamily="2" charset="0"/>
              </a:defRPr>
            </a:pPr>
            <a:endParaRPr lang="en-US"/>
          </a:p>
        </c:txPr>
        <c:crossAx val="228344192"/>
        <c:crosses val="autoZero"/>
        <c:auto val="1"/>
        <c:lblAlgn val="ctr"/>
        <c:lblOffset val="100"/>
        <c:noMultiLvlLbl val="0"/>
      </c:catAx>
      <c:valAx>
        <c:axId val="228344192"/>
        <c:scaling>
          <c:orientation val="minMax"/>
        </c:scaling>
        <c:delete val="1"/>
        <c:axPos val="l"/>
        <c:numFmt formatCode="0.0%" sourceLinked="1"/>
        <c:majorTickMark val="out"/>
        <c:minorTickMark val="none"/>
        <c:tickLblPos val="nextTo"/>
        <c:crossAx val="228342400"/>
        <c:crosses val="autoZero"/>
        <c:crossBetween val="between"/>
      </c:valAx>
    </c:plotArea>
    <c:plotVisOnly val="1"/>
    <c:dispBlanksAs val="gap"/>
    <c:showDLblsOverMax val="0"/>
  </c:chart>
  <c:spPr>
    <a:ln>
      <a:noFill/>
    </a:ln>
  </c:spPr>
  <c:txPr>
    <a:bodyPr/>
    <a:lstStyle/>
    <a:p>
      <a:pPr>
        <a:defRPr sz="900">
          <a:solidFill>
            <a:schemeClr val="tx1">
              <a:lumMod val="50000"/>
              <a:lumOff val="50000"/>
            </a:schemeClr>
          </a:solidFill>
          <a:latin typeface="Calibri" pitchFamily="34" charset="0"/>
          <a:cs typeface="Calibri"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c:spPr>
          <c:invertIfNegative val="0"/>
          <c:dLbls>
            <c:dLbl>
              <c:idx val="0"/>
              <c:layout/>
              <c:spPr>
                <a:noFill/>
                <a:ln>
                  <a:noFill/>
                </a:ln>
                <a:effectLst/>
              </c:spPr>
              <c:txPr>
                <a:bodyPr/>
                <a:lstStyle/>
                <a:p>
                  <a:pPr>
                    <a:defRPr>
                      <a:solidFill>
                        <a:schemeClr val="bg1"/>
                      </a:solidFill>
                      <a:latin typeface="Gotham Light" panose="02000603030000020004" pitchFamily="2"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C78-4A1B-808F-6B740CF29A5D}"/>
                </c:ext>
              </c:extLst>
            </c:dLbl>
            <c:spPr>
              <a:noFill/>
              <a:ln>
                <a:noFill/>
              </a:ln>
              <a:effectLst/>
            </c:spPr>
            <c:txPr>
              <a:bodyPr/>
              <a:lstStyle/>
              <a:p>
                <a:pPr>
                  <a:defRPr>
                    <a:latin typeface="Gotham Light" panose="0200060303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'CAC-USD'!$T$123:$T$124</c:f>
              <c:strCache>
                <c:ptCount val="2"/>
                <c:pt idx="0">
                  <c:v>CAC EN USD</c:v>
                </c:pt>
                <c:pt idx="1">
                  <c:v>MEDIA CABA</c:v>
                </c:pt>
              </c:strCache>
            </c:strRef>
          </c:cat>
          <c:val>
            <c:numRef>
              <c:f>'CAC-USD'!$S$123:$S$124</c:f>
              <c:numCache>
                <c:formatCode>0.0%</c:formatCode>
                <c:ptCount val="2"/>
                <c:pt idx="0" formatCode="0%">
                  <c:v>-0.27743827812715349</c:v>
                </c:pt>
                <c:pt idx="1">
                  <c:v>2.5000000000000001E-2</c:v>
                </c:pt>
              </c:numCache>
            </c:numRef>
          </c:val>
          <c:extLst>
            <c:ext xmlns:c16="http://schemas.microsoft.com/office/drawing/2014/chart" uri="{C3380CC4-5D6E-409C-BE32-E72D297353CC}">
              <c16:uniqueId val="{00000001-3C78-4A1B-808F-6B740CF29A5D}"/>
            </c:ext>
          </c:extLst>
        </c:ser>
        <c:dLbls>
          <c:showLegendKey val="0"/>
          <c:showVal val="0"/>
          <c:showCatName val="0"/>
          <c:showSerName val="0"/>
          <c:showPercent val="0"/>
          <c:showBubbleSize val="0"/>
        </c:dLbls>
        <c:gapWidth val="122"/>
        <c:axId val="228342400"/>
        <c:axId val="228344192"/>
      </c:barChart>
      <c:catAx>
        <c:axId val="228342400"/>
        <c:scaling>
          <c:orientation val="minMax"/>
        </c:scaling>
        <c:delete val="0"/>
        <c:axPos val="b"/>
        <c:numFmt formatCode="General" sourceLinked="0"/>
        <c:majorTickMark val="out"/>
        <c:minorTickMark val="none"/>
        <c:tickLblPos val="low"/>
        <c:txPr>
          <a:bodyPr/>
          <a:lstStyle/>
          <a:p>
            <a:pPr>
              <a:defRPr>
                <a:latin typeface="Gotham Light" panose="02000603030000020004" pitchFamily="2" charset="0"/>
              </a:defRPr>
            </a:pPr>
            <a:endParaRPr lang="en-US"/>
          </a:p>
        </c:txPr>
        <c:crossAx val="228344192"/>
        <c:crosses val="autoZero"/>
        <c:auto val="1"/>
        <c:lblAlgn val="ctr"/>
        <c:lblOffset val="100"/>
        <c:noMultiLvlLbl val="0"/>
      </c:catAx>
      <c:valAx>
        <c:axId val="228344192"/>
        <c:scaling>
          <c:orientation val="minMax"/>
          <c:min val="-0.35000000000000003"/>
        </c:scaling>
        <c:delete val="1"/>
        <c:axPos val="l"/>
        <c:numFmt formatCode="0%" sourceLinked="1"/>
        <c:majorTickMark val="out"/>
        <c:minorTickMark val="none"/>
        <c:tickLblPos val="nextTo"/>
        <c:crossAx val="228342400"/>
        <c:crosses val="autoZero"/>
        <c:crossBetween val="between"/>
      </c:valAx>
    </c:plotArea>
    <c:plotVisOnly val="1"/>
    <c:dispBlanksAs val="gap"/>
    <c:showDLblsOverMax val="0"/>
  </c:chart>
  <c:spPr>
    <a:ln>
      <a:noFill/>
    </a:ln>
  </c:spPr>
  <c:txPr>
    <a:bodyPr/>
    <a:lstStyle/>
    <a:p>
      <a:pPr>
        <a:defRPr sz="900">
          <a:solidFill>
            <a:schemeClr val="tx1">
              <a:lumMod val="50000"/>
              <a:lumOff val="50000"/>
            </a:schemeClr>
          </a:solidFill>
          <a:latin typeface="Calibri" pitchFamily="34" charset="0"/>
          <a:cs typeface="Calibri"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F6600"/>
              </a:solidFill>
              <a:round/>
            </a:ln>
            <a:effectLst/>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70A-4EB3-BF00-E8DE1F3BC065}"/>
                </c:ext>
              </c:extLst>
            </c:dLbl>
            <c:dLbl>
              <c:idx val="2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70A-4EB3-BF00-E8DE1F3BC065}"/>
                </c:ext>
              </c:extLst>
            </c:dLbl>
            <c:dLbl>
              <c:idx val="55"/>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70A-4EB3-BF00-E8DE1F3BC065}"/>
                </c:ext>
              </c:extLst>
            </c:dLbl>
            <c:dLbl>
              <c:idx val="87"/>
              <c:delete val="1"/>
              <c:extLst>
                <c:ext xmlns:c15="http://schemas.microsoft.com/office/drawing/2012/chart" uri="{CE6537A1-D6FC-4f65-9D91-7224C49458BB}"/>
                <c:ext xmlns:c16="http://schemas.microsoft.com/office/drawing/2014/chart" uri="{C3380CC4-5D6E-409C-BE32-E72D297353CC}">
                  <c16:uniqueId val="{00000000-9535-42DF-B876-ADFC73531E5B}"/>
                </c:ext>
              </c:extLst>
            </c:dLbl>
            <c:dLbl>
              <c:idx val="8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30C-4FBD-8944-71929D2391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6600"/>
                    </a:solidFill>
                    <a:latin typeface="Montserrat" panose="00000500000000000000" pitchFamily="2"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Dinamica!$C$8:$C$96</c:f>
              <c:numCache>
                <c:formatCode>[$-C0A]mmm\/yy;@</c:formatCode>
                <c:ptCount val="89"/>
                <c:pt idx="0">
                  <c:v>40940</c:v>
                </c:pt>
                <c:pt idx="1">
                  <c:v>40969</c:v>
                </c:pt>
                <c:pt idx="2">
                  <c:v>41000</c:v>
                </c:pt>
                <c:pt idx="3">
                  <c:v>41030</c:v>
                </c:pt>
                <c:pt idx="4">
                  <c:v>41061</c:v>
                </c:pt>
                <c:pt idx="5">
                  <c:v>41091</c:v>
                </c:pt>
                <c:pt idx="6">
                  <c:v>41122</c:v>
                </c:pt>
                <c:pt idx="7">
                  <c:v>41153</c:v>
                </c:pt>
                <c:pt idx="8">
                  <c:v>41183</c:v>
                </c:pt>
                <c:pt idx="9">
                  <c:v>41214</c:v>
                </c:pt>
                <c:pt idx="10">
                  <c:v>41244</c:v>
                </c:pt>
                <c:pt idx="11">
                  <c:v>41275</c:v>
                </c:pt>
                <c:pt idx="12">
                  <c:v>41306</c:v>
                </c:pt>
                <c:pt idx="13">
                  <c:v>41334</c:v>
                </c:pt>
                <c:pt idx="14">
                  <c:v>41365</c:v>
                </c:pt>
                <c:pt idx="15">
                  <c:v>41395</c:v>
                </c:pt>
                <c:pt idx="16">
                  <c:v>41426</c:v>
                </c:pt>
                <c:pt idx="17">
                  <c:v>41456</c:v>
                </c:pt>
                <c:pt idx="18">
                  <c:v>41487</c:v>
                </c:pt>
                <c:pt idx="19">
                  <c:v>41518</c:v>
                </c:pt>
                <c:pt idx="20">
                  <c:v>41548</c:v>
                </c:pt>
                <c:pt idx="21">
                  <c:v>41579</c:v>
                </c:pt>
                <c:pt idx="22">
                  <c:v>41609</c:v>
                </c:pt>
                <c:pt idx="23">
                  <c:v>41640</c:v>
                </c:pt>
                <c:pt idx="24">
                  <c:v>41671</c:v>
                </c:pt>
                <c:pt idx="25">
                  <c:v>41699</c:v>
                </c:pt>
                <c:pt idx="26">
                  <c:v>41730</c:v>
                </c:pt>
                <c:pt idx="27">
                  <c:v>41760</c:v>
                </c:pt>
                <c:pt idx="28">
                  <c:v>41791</c:v>
                </c:pt>
                <c:pt idx="29">
                  <c:v>41821</c:v>
                </c:pt>
                <c:pt idx="30">
                  <c:v>41852</c:v>
                </c:pt>
                <c:pt idx="31">
                  <c:v>41883</c:v>
                </c:pt>
                <c:pt idx="32">
                  <c:v>41913</c:v>
                </c:pt>
                <c:pt idx="33">
                  <c:v>41944</c:v>
                </c:pt>
                <c:pt idx="34">
                  <c:v>41974</c:v>
                </c:pt>
                <c:pt idx="35">
                  <c:v>42005</c:v>
                </c:pt>
                <c:pt idx="36">
                  <c:v>42036</c:v>
                </c:pt>
                <c:pt idx="37">
                  <c:v>42064</c:v>
                </c:pt>
                <c:pt idx="38">
                  <c:v>42095</c:v>
                </c:pt>
                <c:pt idx="39">
                  <c:v>42125</c:v>
                </c:pt>
                <c:pt idx="40">
                  <c:v>42156</c:v>
                </c:pt>
                <c:pt idx="41">
                  <c:v>42186</c:v>
                </c:pt>
                <c:pt idx="42">
                  <c:v>42217</c:v>
                </c:pt>
                <c:pt idx="43">
                  <c:v>42248</c:v>
                </c:pt>
                <c:pt idx="44">
                  <c:v>42278</c:v>
                </c:pt>
                <c:pt idx="45">
                  <c:v>42309</c:v>
                </c:pt>
                <c:pt idx="46">
                  <c:v>42339</c:v>
                </c:pt>
                <c:pt idx="47">
                  <c:v>42370</c:v>
                </c:pt>
                <c:pt idx="48">
                  <c:v>42401</c:v>
                </c:pt>
                <c:pt idx="49">
                  <c:v>42430</c:v>
                </c:pt>
                <c:pt idx="50">
                  <c:v>42461</c:v>
                </c:pt>
                <c:pt idx="51">
                  <c:v>42491</c:v>
                </c:pt>
                <c:pt idx="52">
                  <c:v>42522</c:v>
                </c:pt>
                <c:pt idx="53">
                  <c:v>42552</c:v>
                </c:pt>
                <c:pt idx="54">
                  <c:v>42583</c:v>
                </c:pt>
                <c:pt idx="55">
                  <c:v>42614</c:v>
                </c:pt>
                <c:pt idx="56">
                  <c:v>42644</c:v>
                </c:pt>
                <c:pt idx="57">
                  <c:v>42675</c:v>
                </c:pt>
                <c:pt idx="58">
                  <c:v>42705</c:v>
                </c:pt>
                <c:pt idx="59">
                  <c:v>42736</c:v>
                </c:pt>
                <c:pt idx="60">
                  <c:v>42767</c:v>
                </c:pt>
                <c:pt idx="61">
                  <c:v>42795</c:v>
                </c:pt>
                <c:pt idx="62">
                  <c:v>42826</c:v>
                </c:pt>
                <c:pt idx="63">
                  <c:v>42856</c:v>
                </c:pt>
                <c:pt idx="64">
                  <c:v>42887</c:v>
                </c:pt>
                <c:pt idx="65">
                  <c:v>42917</c:v>
                </c:pt>
                <c:pt idx="66">
                  <c:v>42948</c:v>
                </c:pt>
                <c:pt idx="67">
                  <c:v>42979</c:v>
                </c:pt>
                <c:pt idx="68">
                  <c:v>43009</c:v>
                </c:pt>
                <c:pt idx="69">
                  <c:v>43040</c:v>
                </c:pt>
                <c:pt idx="70">
                  <c:v>43070</c:v>
                </c:pt>
                <c:pt idx="71">
                  <c:v>43101</c:v>
                </c:pt>
                <c:pt idx="72">
                  <c:v>43132</c:v>
                </c:pt>
                <c:pt idx="73">
                  <c:v>43160</c:v>
                </c:pt>
                <c:pt idx="74">
                  <c:v>43191</c:v>
                </c:pt>
                <c:pt idx="75">
                  <c:v>43221</c:v>
                </c:pt>
                <c:pt idx="76">
                  <c:v>43252</c:v>
                </c:pt>
                <c:pt idx="77">
                  <c:v>43282</c:v>
                </c:pt>
                <c:pt idx="78">
                  <c:v>43313</c:v>
                </c:pt>
                <c:pt idx="79">
                  <c:v>43344</c:v>
                </c:pt>
                <c:pt idx="80">
                  <c:v>43374</c:v>
                </c:pt>
                <c:pt idx="81">
                  <c:v>43405</c:v>
                </c:pt>
                <c:pt idx="82">
                  <c:v>43435</c:v>
                </c:pt>
                <c:pt idx="83">
                  <c:v>43466</c:v>
                </c:pt>
                <c:pt idx="84">
                  <c:v>43497</c:v>
                </c:pt>
                <c:pt idx="85">
                  <c:v>43525</c:v>
                </c:pt>
                <c:pt idx="86">
                  <c:v>43556</c:v>
                </c:pt>
                <c:pt idx="87">
                  <c:v>43586</c:v>
                </c:pt>
                <c:pt idx="88">
                  <c:v>43617</c:v>
                </c:pt>
              </c:numCache>
            </c:numRef>
          </c:cat>
          <c:val>
            <c:numRef>
              <c:f>Dinamica!$H$8:$H$96</c:f>
              <c:numCache>
                <c:formatCode>#,##0</c:formatCode>
                <c:ptCount val="89"/>
                <c:pt idx="0">
                  <c:v>1890.3542089941629</c:v>
                </c:pt>
                <c:pt idx="1">
                  <c:v>1901.6963342481279</c:v>
                </c:pt>
                <c:pt idx="2">
                  <c:v>1913.1065122536168</c:v>
                </c:pt>
                <c:pt idx="3">
                  <c:v>1914.230167176579</c:v>
                </c:pt>
                <c:pt idx="4">
                  <c:v>1909.1682219804668</c:v>
                </c:pt>
                <c:pt idx="5">
                  <c:v>1907.7894554160184</c:v>
                </c:pt>
                <c:pt idx="6">
                  <c:v>1907.8714745650243</c:v>
                </c:pt>
                <c:pt idx="7">
                  <c:v>1912.736399637444</c:v>
                </c:pt>
                <c:pt idx="8">
                  <c:v>1916.5970346176098</c:v>
                </c:pt>
                <c:pt idx="9">
                  <c:v>1921.8999597271218</c:v>
                </c:pt>
                <c:pt idx="10">
                  <c:v>1925.5831276736435</c:v>
                </c:pt>
                <c:pt idx="11">
                  <c:v>1924.8726647293738</c:v>
                </c:pt>
                <c:pt idx="12">
                  <c:v>1931.435379318435</c:v>
                </c:pt>
                <c:pt idx="13">
                  <c:v>1928.4055371180093</c:v>
                </c:pt>
                <c:pt idx="14">
                  <c:v>1937.5183206332563</c:v>
                </c:pt>
                <c:pt idx="15">
                  <c:v>1937.5058776986275</c:v>
                </c:pt>
                <c:pt idx="16">
                  <c:v>1929.3579282650896</c:v>
                </c:pt>
                <c:pt idx="17">
                  <c:v>1923.5471224272749</c:v>
                </c:pt>
                <c:pt idx="18">
                  <c:v>1924.7428921211326</c:v>
                </c:pt>
                <c:pt idx="19">
                  <c:v>1938.0880242717135</c:v>
                </c:pt>
                <c:pt idx="20">
                  <c:v>1929.455463721805</c:v>
                </c:pt>
                <c:pt idx="21">
                  <c:v>1915.3202728645056</c:v>
                </c:pt>
                <c:pt idx="22">
                  <c:v>1924.5538533535284</c:v>
                </c:pt>
                <c:pt idx="23">
                  <c:v>1928.1321434529752</c:v>
                </c:pt>
                <c:pt idx="24">
                  <c:v>1928.4361170044367</c:v>
                </c:pt>
                <c:pt idx="25">
                  <c:v>1929.2885453685321</c:v>
                </c:pt>
                <c:pt idx="26">
                  <c:v>1933.745277423478</c:v>
                </c:pt>
                <c:pt idx="27">
                  <c:v>1938.3941879889171</c:v>
                </c:pt>
                <c:pt idx="28">
                  <c:v>1933.8299872471864</c:v>
                </c:pt>
                <c:pt idx="29">
                  <c:v>1931.4283495738812</c:v>
                </c:pt>
                <c:pt idx="30">
                  <c:v>1934.8888712232949</c:v>
                </c:pt>
                <c:pt idx="31">
                  <c:v>1933.2266098598391</c:v>
                </c:pt>
                <c:pt idx="32">
                  <c:v>1933.0584196912275</c:v>
                </c:pt>
                <c:pt idx="33">
                  <c:v>1934.2254680142594</c:v>
                </c:pt>
                <c:pt idx="34">
                  <c:v>1937.6069783539674</c:v>
                </c:pt>
                <c:pt idx="35">
                  <c:v>1941.0437540163177</c:v>
                </c:pt>
                <c:pt idx="36">
                  <c:v>1948.1796840967381</c:v>
                </c:pt>
                <c:pt idx="37">
                  <c:v>1950.1076475677617</c:v>
                </c:pt>
                <c:pt idx="38">
                  <c:v>1960.531211436733</c:v>
                </c:pt>
                <c:pt idx="39">
                  <c:v>1964.4122983271766</c:v>
                </c:pt>
                <c:pt idx="40">
                  <c:v>1968.9396648159513</c:v>
                </c:pt>
                <c:pt idx="41">
                  <c:v>1977.0597910974514</c:v>
                </c:pt>
                <c:pt idx="42">
                  <c:v>1982.1544506991002</c:v>
                </c:pt>
                <c:pt idx="43">
                  <c:v>1987.4323893010035</c:v>
                </c:pt>
                <c:pt idx="44">
                  <c:v>1997.3805128998697</c:v>
                </c:pt>
                <c:pt idx="45">
                  <c:v>2004.9019607843136</c:v>
                </c:pt>
                <c:pt idx="46">
                  <c:v>2045</c:v>
                </c:pt>
                <c:pt idx="47">
                  <c:v>2056.7036998632389</c:v>
                </c:pt>
                <c:pt idx="48">
                  <c:v>2060.7394570982278</c:v>
                </c:pt>
                <c:pt idx="49">
                  <c:v>2069.4896896376868</c:v>
                </c:pt>
                <c:pt idx="50">
                  <c:v>2076.770846870977</c:v>
                </c:pt>
                <c:pt idx="51">
                  <c:v>2078.4906588728954</c:v>
                </c:pt>
                <c:pt idx="52">
                  <c:v>2083.1414344031573</c:v>
                </c:pt>
                <c:pt idx="53">
                  <c:v>2091.784104526605</c:v>
                </c:pt>
                <c:pt idx="54">
                  <c:v>2102.2438204535106</c:v>
                </c:pt>
                <c:pt idx="55">
                  <c:v>2112.8401398965843</c:v>
                </c:pt>
                <c:pt idx="56">
                  <c:v>2123.5248008119643</c:v>
                </c:pt>
                <c:pt idx="57">
                  <c:v>2135.3890014017234</c:v>
                </c:pt>
                <c:pt idx="58">
                  <c:v>2145.3992767753225</c:v>
                </c:pt>
                <c:pt idx="59">
                  <c:v>2154.7951343524296</c:v>
                </c:pt>
                <c:pt idx="60">
                  <c:v>2162.7477372435769</c:v>
                </c:pt>
                <c:pt idx="61">
                  <c:v>2172.6924755756181</c:v>
                </c:pt>
                <c:pt idx="62">
                  <c:v>2184.623651994239</c:v>
                </c:pt>
                <c:pt idx="63">
                  <c:v>2198.7661589333343</c:v>
                </c:pt>
                <c:pt idx="64">
                  <c:v>2216.2493312788756</c:v>
                </c:pt>
                <c:pt idx="65">
                  <c:v>2234.601852556787</c:v>
                </c:pt>
                <c:pt idx="66">
                  <c:v>2260.452940266207</c:v>
                </c:pt>
                <c:pt idx="67">
                  <c:v>2283.2834036719332</c:v>
                </c:pt>
                <c:pt idx="68">
                  <c:v>2309.6916720664021</c:v>
                </c:pt>
                <c:pt idx="69">
                  <c:v>2341.2718305781295</c:v>
                </c:pt>
                <c:pt idx="70">
                  <c:v>2376.6500172264532</c:v>
                </c:pt>
                <c:pt idx="71">
                  <c:v>2411.3714045574116</c:v>
                </c:pt>
                <c:pt idx="72">
                  <c:v>2430.7796040235648</c:v>
                </c:pt>
                <c:pt idx="73">
                  <c:v>2460.3070559934949</c:v>
                </c:pt>
                <c:pt idx="74">
                  <c:v>2489.1410424150308</c:v>
                </c:pt>
                <c:pt idx="75">
                  <c:v>2519.5242678807317</c:v>
                </c:pt>
                <c:pt idx="76">
                  <c:v>2532.257998662179</c:v>
                </c:pt>
                <c:pt idx="77">
                  <c:v>2542.6258811283615</c:v>
                </c:pt>
                <c:pt idx="78">
                  <c:v>2549.2033716189112</c:v>
                </c:pt>
                <c:pt idx="79">
                  <c:v>2555.4954355872783</c:v>
                </c:pt>
                <c:pt idx="80">
                  <c:v>2556.2661723256206</c:v>
                </c:pt>
                <c:pt idx="81">
                  <c:v>2556.4557603592284</c:v>
                </c:pt>
                <c:pt idx="82">
                  <c:v>2556.9606797362412</c:v>
                </c:pt>
                <c:pt idx="83">
                  <c:v>2558.5722559823807</c:v>
                </c:pt>
                <c:pt idx="84">
                  <c:v>2559.6020676680805</c:v>
                </c:pt>
                <c:pt idx="85">
                  <c:v>2558.9083697393048</c:v>
                </c:pt>
                <c:pt idx="86">
                  <c:v>2556.8362546095345</c:v>
                </c:pt>
                <c:pt idx="87">
                  <c:v>2554.900713549358</c:v>
                </c:pt>
                <c:pt idx="88">
                  <c:v>2551.350032891241</c:v>
                </c:pt>
              </c:numCache>
            </c:numRef>
          </c:val>
          <c:smooth val="0"/>
          <c:extLst>
            <c:ext xmlns:c16="http://schemas.microsoft.com/office/drawing/2014/chart" uri="{C3380CC4-5D6E-409C-BE32-E72D297353CC}">
              <c16:uniqueId val="{00000004-270A-4EB3-BF00-E8DE1F3BC065}"/>
            </c:ext>
          </c:extLst>
        </c:ser>
        <c:dLbls>
          <c:showLegendKey val="0"/>
          <c:showVal val="0"/>
          <c:showCatName val="0"/>
          <c:showSerName val="0"/>
          <c:showPercent val="0"/>
          <c:showBubbleSize val="0"/>
        </c:dLbls>
        <c:smooth val="0"/>
        <c:axId val="593024464"/>
        <c:axId val="593025120"/>
      </c:lineChart>
      <c:dateAx>
        <c:axId val="593024464"/>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593025120"/>
        <c:crosses val="autoZero"/>
        <c:auto val="1"/>
        <c:lblOffset val="100"/>
        <c:baseTimeUnit val="months"/>
        <c:majorUnit val="1"/>
        <c:majorTimeUnit val="years"/>
      </c:dateAx>
      <c:valAx>
        <c:axId val="593025120"/>
        <c:scaling>
          <c:orientation val="minMax"/>
          <c:min val="1700"/>
        </c:scaling>
        <c:delete val="1"/>
        <c:axPos val="l"/>
        <c:numFmt formatCode="#,##0" sourceLinked="1"/>
        <c:majorTickMark val="out"/>
        <c:minorTickMark val="none"/>
        <c:tickLblPos val="nextTo"/>
        <c:crossAx val="5930244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153"/>
            <a:ext cx="5438139" cy="4466987"/>
          </a:xfrm>
          <a:prstGeom prst="rect">
            <a:avLst/>
          </a:prstGeom>
          <a:noFill/>
          <a:ln>
            <a:noFill/>
          </a:ln>
        </p:spPr>
        <p:txBody>
          <a:bodyPr lIns="92431" tIns="92431" rIns="92431" bIns="9243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34721735"/>
      </p:ext>
    </p:extLst>
  </p:cSld>
  <p:clrMap bg1="lt1" tx1="dk1" bg2="dk2" tx2="lt2" accent1="accent1" accent2="accent2" accent3="accent3" accent4="accent4" accent5="accent5" accent6="accent6" hlink="hlink" folHlink="folHlink"/>
  <p:notesStyle>
    <a:lvl1pPr marL="0" algn="l" defTabSz="914298" rtl="0" eaLnBrk="1" latinLnBrk="0" hangingPunct="1">
      <a:defRPr sz="1200" kern="1200">
        <a:solidFill>
          <a:schemeClr val="tx1"/>
        </a:solidFill>
        <a:latin typeface="+mn-lt"/>
        <a:ea typeface="+mn-ea"/>
        <a:cs typeface="+mn-cs"/>
      </a:defRPr>
    </a:lvl1pPr>
    <a:lvl2pPr marL="457150" algn="l" defTabSz="914298" rtl="0" eaLnBrk="1" latinLnBrk="0" hangingPunct="1">
      <a:defRPr sz="1200" kern="1200">
        <a:solidFill>
          <a:schemeClr val="tx1"/>
        </a:solidFill>
        <a:latin typeface="+mn-lt"/>
        <a:ea typeface="+mn-ea"/>
        <a:cs typeface="+mn-cs"/>
      </a:defRPr>
    </a:lvl2pPr>
    <a:lvl3pPr marL="914298" algn="l" defTabSz="914298" rtl="0" eaLnBrk="1" latinLnBrk="0" hangingPunct="1">
      <a:defRPr sz="1200" kern="1200">
        <a:solidFill>
          <a:schemeClr val="tx1"/>
        </a:solidFill>
        <a:latin typeface="+mn-lt"/>
        <a:ea typeface="+mn-ea"/>
        <a:cs typeface="+mn-cs"/>
      </a:defRPr>
    </a:lvl3pPr>
    <a:lvl4pPr marL="1371448" algn="l" defTabSz="914298" rtl="0" eaLnBrk="1" latinLnBrk="0" hangingPunct="1">
      <a:defRPr sz="1200" kern="1200">
        <a:solidFill>
          <a:schemeClr val="tx1"/>
        </a:solidFill>
        <a:latin typeface="+mn-lt"/>
        <a:ea typeface="+mn-ea"/>
        <a:cs typeface="+mn-cs"/>
      </a:defRPr>
    </a:lvl4pPr>
    <a:lvl5pPr marL="1828597" algn="l" defTabSz="914298" rtl="0" eaLnBrk="1" latinLnBrk="0" hangingPunct="1">
      <a:defRPr sz="1200" kern="1200">
        <a:solidFill>
          <a:schemeClr val="tx1"/>
        </a:solidFill>
        <a:latin typeface="+mn-lt"/>
        <a:ea typeface="+mn-ea"/>
        <a:cs typeface="+mn-cs"/>
      </a:defRPr>
    </a:lvl5pPr>
    <a:lvl6pPr marL="2285746" algn="l" defTabSz="914298" rtl="0" eaLnBrk="1" latinLnBrk="0" hangingPunct="1">
      <a:defRPr sz="1200" kern="1200">
        <a:solidFill>
          <a:schemeClr val="tx1"/>
        </a:solidFill>
        <a:latin typeface="+mn-lt"/>
        <a:ea typeface="+mn-ea"/>
        <a:cs typeface="+mn-cs"/>
      </a:defRPr>
    </a:lvl6pPr>
    <a:lvl7pPr marL="2742895" algn="l" defTabSz="914298" rtl="0" eaLnBrk="1" latinLnBrk="0" hangingPunct="1">
      <a:defRPr sz="1200" kern="1200">
        <a:solidFill>
          <a:schemeClr val="tx1"/>
        </a:solidFill>
        <a:latin typeface="+mn-lt"/>
        <a:ea typeface="+mn-ea"/>
        <a:cs typeface="+mn-cs"/>
      </a:defRPr>
    </a:lvl7pPr>
    <a:lvl8pPr marL="3200045" algn="l" defTabSz="914298" rtl="0" eaLnBrk="1" latinLnBrk="0" hangingPunct="1">
      <a:defRPr sz="1200" kern="1200">
        <a:solidFill>
          <a:schemeClr val="tx1"/>
        </a:solidFill>
        <a:latin typeface="+mn-lt"/>
        <a:ea typeface="+mn-ea"/>
        <a:cs typeface="+mn-cs"/>
      </a:defRPr>
    </a:lvl8pPr>
    <a:lvl9pPr marL="3657194" algn="l" defTabSz="9142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79768" y="4715153"/>
            <a:ext cx="5438100" cy="4467000"/>
          </a:xfrm>
          <a:prstGeom prst="rect">
            <a:avLst/>
          </a:prstGeom>
          <a:noFill/>
          <a:ln>
            <a:noFill/>
          </a:ln>
        </p:spPr>
        <p:txBody>
          <a:bodyPr lIns="92425" tIns="92425" rIns="92425" bIns="92425" anchor="ctr" anchorCtr="0">
            <a:noAutofit/>
          </a:bodyPr>
          <a:lstStyle/>
          <a:p>
            <a:pPr marL="0" marR="0" lvl="0" indent="0" algn="l" rtl="0">
              <a:spcBef>
                <a:spcPts val="0"/>
              </a:spcBef>
              <a:buSzPct val="25000"/>
              <a:buNone/>
            </a:pPr>
            <a:endParaRPr sz="1100" b="0" i="0" u="sng" strike="noStrike" cap="none">
              <a:solidFill>
                <a:schemeClr val="dk1"/>
              </a:solidFill>
              <a:latin typeface="Arial"/>
              <a:ea typeface="Arial"/>
              <a:cs typeface="Arial"/>
              <a:sym typeface="Arial"/>
            </a:endParaRPr>
          </a:p>
        </p:txBody>
      </p:sp>
      <p:sp>
        <p:nvSpPr>
          <p:cNvPr id="76" name="Shape 76"/>
          <p:cNvSpPr>
            <a:spLocks noGrp="1" noRot="1" noChangeAspect="1"/>
          </p:cNvSpPr>
          <p:nvPr>
            <p:ph type="sldImg" idx="2"/>
          </p:nvPr>
        </p:nvSpPr>
        <p:spPr>
          <a:xfrm>
            <a:off x="-244475" y="744538"/>
            <a:ext cx="72866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79980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2431" tIns="92431" rIns="92431" bIns="92431" anchor="ctr" anchorCtr="0">
            <a:noAutofit/>
          </a:bodyPr>
          <a:lstStyle/>
          <a:p>
            <a:endParaRPr dirty="0"/>
          </a:p>
        </p:txBody>
      </p:sp>
      <p:sp>
        <p:nvSpPr>
          <p:cNvPr id="114" name="Shape 114"/>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5095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2431" tIns="92431" rIns="92431" bIns="92431" anchor="ctr" anchorCtr="0">
            <a:noAutofit/>
          </a:bodyPr>
          <a:lstStyle/>
          <a:p>
            <a:endParaRPr dirty="0"/>
          </a:p>
        </p:txBody>
      </p:sp>
      <p:sp>
        <p:nvSpPr>
          <p:cNvPr id="114" name="Shape 114"/>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466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2431" tIns="92431" rIns="92431" bIns="92431" anchor="ctr" anchorCtr="0">
            <a:noAutofit/>
          </a:bodyPr>
          <a:lstStyle/>
          <a:p>
            <a:endParaRPr dirty="0"/>
          </a:p>
        </p:txBody>
      </p:sp>
      <p:sp>
        <p:nvSpPr>
          <p:cNvPr id="114" name="Shape 114"/>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458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79768" y="4715153"/>
            <a:ext cx="5438100" cy="4467000"/>
          </a:xfrm>
          <a:prstGeom prst="rect">
            <a:avLst/>
          </a:prstGeom>
          <a:noFill/>
          <a:ln>
            <a:noFill/>
          </a:ln>
        </p:spPr>
        <p:txBody>
          <a:bodyPr lIns="92425" tIns="92425" rIns="92425" bIns="92425" anchor="ctr" anchorCtr="0">
            <a:noAutofit/>
          </a:bodyPr>
          <a:lstStyle/>
          <a:p>
            <a:pPr marL="0" marR="0" lvl="0" indent="0" algn="l" rtl="0">
              <a:spcBef>
                <a:spcPts val="0"/>
              </a:spcBef>
              <a:buSzPct val="25000"/>
              <a:buNone/>
            </a:pPr>
            <a:endParaRPr sz="1100" b="0" i="0" u="sng" strike="noStrike" cap="none" dirty="0">
              <a:solidFill>
                <a:schemeClr val="dk1"/>
              </a:solidFill>
              <a:latin typeface="Arial"/>
              <a:ea typeface="Arial"/>
              <a:cs typeface="Arial"/>
              <a:sym typeface="Arial"/>
            </a:endParaRPr>
          </a:p>
        </p:txBody>
      </p:sp>
      <p:sp>
        <p:nvSpPr>
          <p:cNvPr id="228" name="Shape 228"/>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60449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2431" tIns="92431" rIns="92431" bIns="92431" anchor="ctr" anchorCtr="0">
            <a:noAutofit/>
          </a:bodyPr>
          <a:lstStyle/>
          <a:p>
            <a:endParaRPr/>
          </a:p>
        </p:txBody>
      </p:sp>
      <p:sp>
        <p:nvSpPr>
          <p:cNvPr id="114" name="Shape 114"/>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3559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2431" tIns="92431" rIns="92431" bIns="92431" anchor="ctr" anchorCtr="0">
            <a:noAutofit/>
          </a:bodyPr>
          <a:lstStyle/>
          <a:p>
            <a:endParaRPr/>
          </a:p>
        </p:txBody>
      </p:sp>
      <p:sp>
        <p:nvSpPr>
          <p:cNvPr id="114" name="Shape 114"/>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5637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2431" tIns="92431" rIns="92431" bIns="92431" anchor="ctr" anchorCtr="0">
            <a:noAutofit/>
          </a:bodyPr>
          <a:lstStyle/>
          <a:p>
            <a:endParaRPr/>
          </a:p>
        </p:txBody>
      </p:sp>
      <p:sp>
        <p:nvSpPr>
          <p:cNvPr id="114" name="Shape 114"/>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071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2431" tIns="92431" rIns="92431" bIns="92431" anchor="ctr" anchorCtr="0">
            <a:noAutofit/>
          </a:bodyPr>
          <a:lstStyle/>
          <a:p>
            <a:endParaRPr dirty="0"/>
          </a:p>
        </p:txBody>
      </p:sp>
      <p:sp>
        <p:nvSpPr>
          <p:cNvPr id="114" name="Shape 114"/>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9908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2431" tIns="92431" rIns="92431" bIns="92431" anchor="ctr" anchorCtr="0">
            <a:noAutofit/>
          </a:bodyPr>
          <a:lstStyle/>
          <a:p>
            <a:endParaRPr dirty="0"/>
          </a:p>
        </p:txBody>
      </p:sp>
      <p:sp>
        <p:nvSpPr>
          <p:cNvPr id="114" name="Shape 114"/>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3123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2431" tIns="92431" rIns="92431" bIns="92431" anchor="ctr" anchorCtr="0">
            <a:noAutofit/>
          </a:bodyPr>
          <a:lstStyle/>
          <a:p>
            <a:endParaRPr dirty="0"/>
          </a:p>
        </p:txBody>
      </p:sp>
      <p:sp>
        <p:nvSpPr>
          <p:cNvPr id="114" name="Shape 114"/>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9902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79768" y="4715153"/>
            <a:ext cx="5438100" cy="4467000"/>
          </a:xfrm>
          <a:prstGeom prst="rect">
            <a:avLst/>
          </a:prstGeom>
          <a:noFill/>
          <a:ln>
            <a:noFill/>
          </a:ln>
        </p:spPr>
        <p:txBody>
          <a:bodyPr lIns="92425" tIns="92425" rIns="92425" bIns="92425" anchor="ctr"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
        <p:nvSpPr>
          <p:cNvPr id="92" name="Shape 92"/>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50412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79768" y="4715153"/>
            <a:ext cx="5438100" cy="4467000"/>
          </a:xfrm>
          <a:prstGeom prst="rect">
            <a:avLst/>
          </a:prstGeom>
          <a:noFill/>
          <a:ln>
            <a:noFill/>
          </a:ln>
        </p:spPr>
        <p:txBody>
          <a:bodyPr lIns="92425" tIns="92425" rIns="92425" bIns="92425" anchor="ctr" anchorCtr="0">
            <a:noAutofit/>
          </a:bodyPr>
          <a:lstStyle/>
          <a:p>
            <a:pPr marL="0" marR="0" lvl="0" indent="0" algn="l" rtl="0">
              <a:spcBef>
                <a:spcPts val="0"/>
              </a:spcBef>
              <a:buSzPct val="25000"/>
              <a:buNone/>
            </a:pPr>
            <a:endParaRPr sz="1100" b="0" i="0" u="sng" strike="noStrike" cap="none">
              <a:solidFill>
                <a:schemeClr val="dk1"/>
              </a:solidFill>
              <a:latin typeface="Arial"/>
              <a:ea typeface="Arial"/>
              <a:cs typeface="Arial"/>
              <a:sym typeface="Arial"/>
            </a:endParaRPr>
          </a:p>
        </p:txBody>
      </p:sp>
      <p:sp>
        <p:nvSpPr>
          <p:cNvPr id="107" name="Shape 107"/>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9322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2431" tIns="92431" rIns="92431" bIns="92431" anchor="ctr" anchorCtr="0">
            <a:noAutofit/>
          </a:bodyPr>
          <a:lstStyle/>
          <a:p>
            <a:endParaRPr dirty="0"/>
          </a:p>
        </p:txBody>
      </p:sp>
      <p:sp>
        <p:nvSpPr>
          <p:cNvPr id="114" name="Shape 114"/>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280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2431" tIns="92431" rIns="92431" bIns="92431" anchor="ctr" anchorCtr="0">
            <a:noAutofit/>
          </a:bodyPr>
          <a:lstStyle/>
          <a:p>
            <a:endParaRPr dirty="0"/>
          </a:p>
        </p:txBody>
      </p:sp>
      <p:sp>
        <p:nvSpPr>
          <p:cNvPr id="114" name="Shape 114"/>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0534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2431" tIns="92431" rIns="92431" bIns="92431" anchor="ctr" anchorCtr="0">
            <a:noAutofit/>
          </a:bodyPr>
          <a:lstStyle/>
          <a:p>
            <a:endParaRPr dirty="0"/>
          </a:p>
        </p:txBody>
      </p:sp>
      <p:sp>
        <p:nvSpPr>
          <p:cNvPr id="114" name="Shape 114"/>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9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79768" y="4715153"/>
            <a:ext cx="5438100" cy="4467000"/>
          </a:xfrm>
          <a:prstGeom prst="rect">
            <a:avLst/>
          </a:prstGeom>
          <a:noFill/>
          <a:ln>
            <a:noFill/>
          </a:ln>
        </p:spPr>
        <p:txBody>
          <a:bodyPr lIns="92425" tIns="92425" rIns="92425" bIns="92425" anchor="ctr"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
        <p:nvSpPr>
          <p:cNvPr id="413" name="Shape 413"/>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2999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79768" y="4715153"/>
            <a:ext cx="5438100" cy="4467000"/>
          </a:xfrm>
          <a:prstGeom prst="rect">
            <a:avLst/>
          </a:prstGeom>
          <a:noFill/>
          <a:ln>
            <a:noFill/>
          </a:ln>
        </p:spPr>
        <p:txBody>
          <a:bodyPr lIns="92425" tIns="92425" rIns="92425" bIns="92425" anchor="ctr"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
        <p:nvSpPr>
          <p:cNvPr id="92" name="Shape 92"/>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2026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79768" y="4715153"/>
            <a:ext cx="5438100" cy="4467000"/>
          </a:xfrm>
          <a:prstGeom prst="rect">
            <a:avLst/>
          </a:prstGeom>
          <a:noFill/>
          <a:ln>
            <a:noFill/>
          </a:ln>
        </p:spPr>
        <p:txBody>
          <a:bodyPr lIns="92425" tIns="92425" rIns="92425" bIns="92425" anchor="ctr" anchorCtr="0">
            <a:noAutofit/>
          </a:bodyPr>
          <a:lstStyle/>
          <a:p>
            <a:pPr marL="0" marR="0" lvl="0" indent="0" algn="l" rtl="0">
              <a:spcBef>
                <a:spcPts val="0"/>
              </a:spcBef>
              <a:buSzPct val="25000"/>
              <a:buNone/>
            </a:pPr>
            <a:endParaRPr sz="1100" b="0" i="0" u="sng" strike="noStrike" cap="none">
              <a:solidFill>
                <a:schemeClr val="dk1"/>
              </a:solidFill>
              <a:latin typeface="Arial"/>
              <a:ea typeface="Arial"/>
              <a:cs typeface="Arial"/>
              <a:sym typeface="Arial"/>
            </a:endParaRPr>
          </a:p>
        </p:txBody>
      </p:sp>
      <p:sp>
        <p:nvSpPr>
          <p:cNvPr id="107" name="Shape 107"/>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31942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2431" tIns="92431" rIns="92431" bIns="92431" anchor="ctr" anchorCtr="0">
            <a:noAutofit/>
          </a:bodyPr>
          <a:lstStyle/>
          <a:p>
            <a:endParaRPr/>
          </a:p>
        </p:txBody>
      </p:sp>
      <p:sp>
        <p:nvSpPr>
          <p:cNvPr id="114" name="Shape 114"/>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49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2431" tIns="92431" rIns="92431" bIns="92431" anchor="ctr" anchorCtr="0">
            <a:noAutofit/>
          </a:bodyPr>
          <a:lstStyle/>
          <a:p>
            <a:endParaRPr/>
          </a:p>
        </p:txBody>
      </p:sp>
      <p:sp>
        <p:nvSpPr>
          <p:cNvPr id="114" name="Shape 114"/>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64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2431" tIns="92431" rIns="92431" bIns="92431" anchor="ctr" anchorCtr="0">
            <a:noAutofit/>
          </a:bodyPr>
          <a:lstStyle/>
          <a:p>
            <a:endParaRPr dirty="0"/>
          </a:p>
        </p:txBody>
      </p:sp>
      <p:sp>
        <p:nvSpPr>
          <p:cNvPr id="114" name="Shape 114"/>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3578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2431" tIns="92431" rIns="92431" bIns="92431" anchor="ctr" anchorCtr="0">
            <a:noAutofit/>
          </a:bodyPr>
          <a:lstStyle/>
          <a:p>
            <a:endParaRPr dirty="0"/>
          </a:p>
        </p:txBody>
      </p:sp>
      <p:sp>
        <p:nvSpPr>
          <p:cNvPr id="114" name="Shape 114"/>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4744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2431" tIns="92431" rIns="92431" bIns="92431" anchor="ctr" anchorCtr="0">
            <a:noAutofit/>
          </a:bodyPr>
          <a:lstStyle/>
          <a:p>
            <a:endParaRPr dirty="0"/>
          </a:p>
        </p:txBody>
      </p:sp>
      <p:sp>
        <p:nvSpPr>
          <p:cNvPr id="114" name="Shape 114"/>
          <p:cNvSpPr>
            <a:spLocks noGrp="1" noRot="1" noChangeAspect="1"/>
          </p:cNvSpPr>
          <p:nvPr>
            <p:ph type="sldImg" idx="2"/>
          </p:nvPr>
        </p:nvSpPr>
        <p:spPr>
          <a:xfrm>
            <a:off x="-246063" y="744538"/>
            <a:ext cx="7289801"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5088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758548" y="1604722"/>
            <a:ext cx="8596869" cy="110726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888" b="0"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13" name="Shape 13"/>
          <p:cNvSpPr txBox="1">
            <a:spLocks noGrp="1"/>
          </p:cNvSpPr>
          <p:nvPr>
            <p:ph type="subTitle" idx="1"/>
          </p:nvPr>
        </p:nvSpPr>
        <p:spPr>
          <a:xfrm>
            <a:off x="1517097" y="2927247"/>
            <a:ext cx="7079773" cy="1320279"/>
          </a:xfrm>
          <a:prstGeom prst="rect">
            <a:avLst/>
          </a:prstGeom>
          <a:noFill/>
          <a:ln>
            <a:noFill/>
          </a:ln>
        </p:spPr>
        <p:txBody>
          <a:bodyPr lIns="91425" tIns="91425" rIns="91425" bIns="91425" anchor="t" anchorCtr="0"/>
          <a:lstStyle>
            <a:lvl1pPr marL="0" marR="0" lvl="0" indent="0" algn="ctr" rtl="0">
              <a:spcBef>
                <a:spcPts val="711"/>
              </a:spcBef>
              <a:buClr>
                <a:srgbClr val="888888"/>
              </a:buClr>
              <a:buFont typeface="Arial"/>
              <a:buNone/>
              <a:defRPr sz="3555" b="0" i="0" u="none" strike="noStrike" cap="none">
                <a:solidFill>
                  <a:srgbClr val="888888"/>
                </a:solidFill>
                <a:latin typeface="Calibri"/>
                <a:ea typeface="Calibri"/>
                <a:cs typeface="Calibri"/>
                <a:sym typeface="Calibri"/>
              </a:defRPr>
            </a:lvl1pPr>
            <a:lvl2pPr marL="507875" marR="0" lvl="1" indent="0" algn="ctr" rtl="0">
              <a:spcBef>
                <a:spcPts val="622"/>
              </a:spcBef>
              <a:buClr>
                <a:srgbClr val="888888"/>
              </a:buClr>
              <a:buFont typeface="Arial"/>
              <a:buNone/>
              <a:defRPr sz="3110" b="0" i="0" u="none" strike="noStrike" cap="none">
                <a:solidFill>
                  <a:srgbClr val="888888"/>
                </a:solidFill>
                <a:latin typeface="Calibri"/>
                <a:ea typeface="Calibri"/>
                <a:cs typeface="Calibri"/>
                <a:sym typeface="Calibri"/>
              </a:defRPr>
            </a:lvl2pPr>
            <a:lvl3pPr marL="1015748" marR="0" lvl="2" indent="0" algn="ctr" rtl="0">
              <a:spcBef>
                <a:spcPts val="533"/>
              </a:spcBef>
              <a:buClr>
                <a:srgbClr val="888888"/>
              </a:buClr>
              <a:buFont typeface="Arial"/>
              <a:buNone/>
              <a:defRPr sz="2666" b="0" i="0" u="none" strike="noStrike" cap="none">
                <a:solidFill>
                  <a:srgbClr val="888888"/>
                </a:solidFill>
                <a:latin typeface="Calibri"/>
                <a:ea typeface="Calibri"/>
                <a:cs typeface="Calibri"/>
                <a:sym typeface="Calibri"/>
              </a:defRPr>
            </a:lvl3pPr>
            <a:lvl4pPr marL="1523623" marR="0" lvl="3" indent="0" algn="ctr" rtl="0">
              <a:spcBef>
                <a:spcPts val="444"/>
              </a:spcBef>
              <a:buClr>
                <a:srgbClr val="888888"/>
              </a:buClr>
              <a:buFont typeface="Arial"/>
              <a:buNone/>
              <a:defRPr sz="2222" b="0" i="0" u="none" strike="noStrike" cap="none">
                <a:solidFill>
                  <a:srgbClr val="888888"/>
                </a:solidFill>
                <a:latin typeface="Calibri"/>
                <a:ea typeface="Calibri"/>
                <a:cs typeface="Calibri"/>
                <a:sym typeface="Calibri"/>
              </a:defRPr>
            </a:lvl4pPr>
            <a:lvl5pPr marL="2031496" marR="0" lvl="4" indent="0" algn="ctr" rtl="0">
              <a:spcBef>
                <a:spcPts val="444"/>
              </a:spcBef>
              <a:buClr>
                <a:srgbClr val="888888"/>
              </a:buClr>
              <a:buFont typeface="Arial"/>
              <a:buNone/>
              <a:defRPr sz="2222" b="0" i="0" u="none" strike="noStrike" cap="none">
                <a:solidFill>
                  <a:srgbClr val="888888"/>
                </a:solidFill>
                <a:latin typeface="Calibri"/>
                <a:ea typeface="Calibri"/>
                <a:cs typeface="Calibri"/>
                <a:sym typeface="Calibri"/>
              </a:defRPr>
            </a:lvl5pPr>
            <a:lvl6pPr marL="2539371" marR="0" lvl="5" indent="0" algn="ctr" rtl="0">
              <a:spcBef>
                <a:spcPts val="444"/>
              </a:spcBef>
              <a:buClr>
                <a:srgbClr val="888888"/>
              </a:buClr>
              <a:buFont typeface="Arial"/>
              <a:buNone/>
              <a:defRPr sz="2222" b="0" i="0" u="none" strike="noStrike" cap="none">
                <a:solidFill>
                  <a:srgbClr val="888888"/>
                </a:solidFill>
                <a:latin typeface="Calibri"/>
                <a:ea typeface="Calibri"/>
                <a:cs typeface="Calibri"/>
                <a:sym typeface="Calibri"/>
              </a:defRPr>
            </a:lvl6pPr>
            <a:lvl7pPr marL="3047245" marR="0" lvl="6" indent="0" algn="ctr" rtl="0">
              <a:spcBef>
                <a:spcPts val="444"/>
              </a:spcBef>
              <a:buClr>
                <a:srgbClr val="888888"/>
              </a:buClr>
              <a:buFont typeface="Arial"/>
              <a:buNone/>
              <a:defRPr sz="2222" b="0" i="0" u="none" strike="noStrike" cap="none">
                <a:solidFill>
                  <a:srgbClr val="888888"/>
                </a:solidFill>
                <a:latin typeface="Calibri"/>
                <a:ea typeface="Calibri"/>
                <a:cs typeface="Calibri"/>
                <a:sym typeface="Calibri"/>
              </a:defRPr>
            </a:lvl7pPr>
            <a:lvl8pPr marL="3555119" marR="0" lvl="7" indent="0" algn="ctr" rtl="0">
              <a:spcBef>
                <a:spcPts val="444"/>
              </a:spcBef>
              <a:buClr>
                <a:srgbClr val="888888"/>
              </a:buClr>
              <a:buFont typeface="Arial"/>
              <a:buNone/>
              <a:defRPr sz="2222" b="0" i="0" u="none" strike="noStrike" cap="none">
                <a:solidFill>
                  <a:srgbClr val="888888"/>
                </a:solidFill>
                <a:latin typeface="Calibri"/>
                <a:ea typeface="Calibri"/>
                <a:cs typeface="Calibri"/>
                <a:sym typeface="Calibri"/>
              </a:defRPr>
            </a:lvl8pPr>
            <a:lvl9pPr marL="4062993" marR="0" lvl="8" indent="0" algn="ctr" rtl="0">
              <a:spcBef>
                <a:spcPts val="444"/>
              </a:spcBef>
              <a:buClr>
                <a:srgbClr val="888888"/>
              </a:buClr>
              <a:buFont typeface="Arial"/>
              <a:buNone/>
              <a:defRPr sz="2222"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505700" y="4787861"/>
            <a:ext cx="2359924" cy="275084"/>
          </a:xfrm>
          <a:prstGeom prst="rect">
            <a:avLst/>
          </a:prstGeom>
          <a:noFill/>
          <a:ln>
            <a:noFill/>
          </a:ln>
        </p:spPr>
        <p:txBody>
          <a:bodyPr lIns="91425" tIns="91425" rIns="91425" bIns="91425" anchor="ctr" anchorCtr="0"/>
          <a:lstStyle>
            <a:lvl1pPr marL="0" marR="0" lvl="0" indent="0" algn="l" rtl="0">
              <a:spcBef>
                <a:spcPts val="0"/>
              </a:spcBef>
              <a:buNone/>
              <a:defRPr sz="1333" b="0" i="0" u="none" strike="noStrike" cap="none">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455605" y="4787861"/>
            <a:ext cx="3202755" cy="275084"/>
          </a:xfrm>
          <a:prstGeom prst="rect">
            <a:avLst/>
          </a:prstGeom>
          <a:noFill/>
          <a:ln>
            <a:noFill/>
          </a:ln>
        </p:spPr>
        <p:txBody>
          <a:bodyPr lIns="91425" tIns="91425" rIns="91425" bIns="91425" anchor="ctr" anchorCtr="0"/>
          <a:lstStyle>
            <a:lvl1pPr marL="0" marR="0" lvl="0" indent="0" algn="ctr" rtl="0">
              <a:spcBef>
                <a:spcPts val="0"/>
              </a:spcBef>
              <a:buNone/>
              <a:defRPr sz="1333" b="0" i="0" u="none" strike="noStrike" cap="none">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7248342" y="4787861"/>
            <a:ext cx="2359924" cy="27508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AR" sz="1333" smtClean="0">
                <a:solidFill>
                  <a:srgbClr val="888888"/>
                </a:solidFill>
                <a:latin typeface="Calibri"/>
                <a:ea typeface="Calibri"/>
                <a:cs typeface="Calibri"/>
                <a:sym typeface="Calibri"/>
              </a:rPr>
              <a:pPr algn="r">
                <a:buSzPct val="25000"/>
              </a:pPr>
              <a:t>‹Nº›</a:t>
            </a:fld>
            <a:endParaRPr lang="es-AR" sz="1333">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6266611" y="1272879"/>
            <a:ext cx="4407664" cy="2275642"/>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888" b="0"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76" name="Shape 76"/>
          <p:cNvSpPr txBox="1">
            <a:spLocks noGrp="1"/>
          </p:cNvSpPr>
          <p:nvPr>
            <p:ph type="body" idx="1"/>
          </p:nvPr>
        </p:nvSpPr>
        <p:spPr>
          <a:xfrm rot="5400000">
            <a:off x="1631046" y="-918477"/>
            <a:ext cx="4407664" cy="6658358"/>
          </a:xfrm>
          <a:prstGeom prst="rect">
            <a:avLst/>
          </a:prstGeom>
          <a:noFill/>
          <a:ln>
            <a:noFill/>
          </a:ln>
        </p:spPr>
        <p:txBody>
          <a:bodyPr lIns="91425" tIns="91425" rIns="91425" bIns="91425" anchor="t" anchorCtr="0"/>
          <a:lstStyle>
            <a:lvl1pPr marL="380905" marR="0" lvl="0" indent="-155184" algn="l" rtl="0">
              <a:spcBef>
                <a:spcPts val="711"/>
              </a:spcBef>
              <a:buClr>
                <a:schemeClr val="dk1"/>
              </a:buClr>
              <a:buSzPct val="100000"/>
              <a:buFont typeface="Arial"/>
              <a:buChar char="•"/>
              <a:defRPr sz="3555" b="0" i="0" u="none" strike="noStrike" cap="none">
                <a:solidFill>
                  <a:schemeClr val="dk1"/>
                </a:solidFill>
                <a:latin typeface="Calibri"/>
                <a:ea typeface="Calibri"/>
                <a:cs typeface="Calibri"/>
                <a:sym typeface="Calibri"/>
              </a:defRPr>
            </a:lvl1pPr>
            <a:lvl2pPr marL="825297" marR="0" lvl="1" indent="-119914" algn="l" rtl="0">
              <a:spcBef>
                <a:spcPts val="622"/>
              </a:spcBef>
              <a:buClr>
                <a:schemeClr val="dk1"/>
              </a:buClr>
              <a:buSzPct val="100000"/>
              <a:buFont typeface="Arial"/>
              <a:buChar char="–"/>
              <a:defRPr sz="3110" b="0" i="0" u="none" strike="noStrike" cap="none">
                <a:solidFill>
                  <a:schemeClr val="dk1"/>
                </a:solidFill>
                <a:latin typeface="Calibri"/>
                <a:ea typeface="Calibri"/>
                <a:cs typeface="Calibri"/>
                <a:sym typeface="Calibri"/>
              </a:defRPr>
            </a:lvl2pPr>
            <a:lvl3pPr marL="1269685" marR="0" lvl="2" indent="-84646" algn="l" rtl="0">
              <a:spcBef>
                <a:spcPts val="533"/>
              </a:spcBef>
              <a:buClr>
                <a:schemeClr val="dk1"/>
              </a:buClr>
              <a:buSzPct val="100000"/>
              <a:buFont typeface="Arial"/>
              <a:buChar char="•"/>
              <a:defRPr sz="2666" b="0" i="0" u="none" strike="noStrike" cap="none">
                <a:solidFill>
                  <a:schemeClr val="dk1"/>
                </a:solidFill>
                <a:latin typeface="Calibri"/>
                <a:ea typeface="Calibri"/>
                <a:cs typeface="Calibri"/>
                <a:sym typeface="Calibri"/>
              </a:defRPr>
            </a:lvl3pPr>
            <a:lvl4pPr marL="1777560" marR="0" lvl="3"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4pPr>
            <a:lvl5pPr marL="2285433" marR="0" lvl="4"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5pPr>
            <a:lvl6pPr marL="2793308" marR="0" lvl="5"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6pPr>
            <a:lvl7pPr marL="3301181" marR="0" lvl="6"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7pPr>
            <a:lvl8pPr marL="3809056" marR="0" lvl="7"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8pPr>
            <a:lvl9pPr marL="4316929" marR="0" lvl="8"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505700" y="4787861"/>
            <a:ext cx="2359924" cy="275084"/>
          </a:xfrm>
          <a:prstGeom prst="rect">
            <a:avLst/>
          </a:prstGeom>
          <a:noFill/>
          <a:ln>
            <a:noFill/>
          </a:ln>
        </p:spPr>
        <p:txBody>
          <a:bodyPr lIns="91425" tIns="91425" rIns="91425" bIns="91425" anchor="ctr" anchorCtr="0"/>
          <a:lstStyle>
            <a:lvl1pPr marL="0" marR="0" lvl="0" indent="0" algn="l"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455605" y="4787861"/>
            <a:ext cx="3202755" cy="275084"/>
          </a:xfrm>
          <a:prstGeom prst="rect">
            <a:avLst/>
          </a:prstGeom>
          <a:noFill/>
          <a:ln>
            <a:noFill/>
          </a:ln>
        </p:spPr>
        <p:txBody>
          <a:bodyPr lIns="91425" tIns="91425" rIns="91425" bIns="91425" anchor="ctr" anchorCtr="0"/>
          <a:lstStyle>
            <a:lvl1pPr marL="0" marR="0" lvl="0" indent="0" algn="ctr"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7248342" y="4787861"/>
            <a:ext cx="2359924" cy="27508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AR" sz="1333" smtClean="0">
                <a:solidFill>
                  <a:srgbClr val="888888"/>
                </a:solidFill>
                <a:latin typeface="Calibri"/>
                <a:ea typeface="Calibri"/>
                <a:cs typeface="Calibri"/>
                <a:sym typeface="Calibri"/>
              </a:rPr>
              <a:pPr algn="r">
                <a:buSzPct val="25000"/>
              </a:pPr>
              <a:t>‹Nº›</a:t>
            </a:fld>
            <a:endParaRPr lang="es-AR" sz="1333">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98933" y="3319459"/>
            <a:ext cx="8596869" cy="1025913"/>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443" b="1"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25" name="Shape 25"/>
          <p:cNvSpPr txBox="1">
            <a:spLocks noGrp="1"/>
          </p:cNvSpPr>
          <p:nvPr>
            <p:ph type="body" idx="1"/>
          </p:nvPr>
        </p:nvSpPr>
        <p:spPr>
          <a:xfrm>
            <a:off x="798933" y="2189455"/>
            <a:ext cx="8596869" cy="1129861"/>
          </a:xfrm>
          <a:prstGeom prst="rect">
            <a:avLst/>
          </a:prstGeom>
          <a:noFill/>
          <a:ln>
            <a:noFill/>
          </a:ln>
        </p:spPr>
        <p:txBody>
          <a:bodyPr lIns="91425" tIns="91425" rIns="91425" bIns="91425" anchor="b" anchorCtr="0"/>
          <a:lstStyle>
            <a:lvl1pPr marL="0" marR="0" lvl="0" indent="0" algn="l" rtl="0">
              <a:spcBef>
                <a:spcPts val="444"/>
              </a:spcBef>
              <a:buClr>
                <a:srgbClr val="888888"/>
              </a:buClr>
              <a:buFont typeface="Arial"/>
              <a:buNone/>
              <a:defRPr sz="2222" b="0" i="0" u="none" strike="noStrike" cap="none">
                <a:solidFill>
                  <a:srgbClr val="888888"/>
                </a:solidFill>
                <a:latin typeface="Calibri"/>
                <a:ea typeface="Calibri"/>
                <a:cs typeface="Calibri"/>
                <a:sym typeface="Calibri"/>
              </a:defRPr>
            </a:lvl1pPr>
            <a:lvl2pPr marL="507875" marR="0" lvl="1"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2pPr>
            <a:lvl3pPr marL="1015748" marR="0" lvl="2" indent="0" algn="l" rtl="0">
              <a:spcBef>
                <a:spcPts val="356"/>
              </a:spcBef>
              <a:buClr>
                <a:srgbClr val="888888"/>
              </a:buClr>
              <a:buFont typeface="Arial"/>
              <a:buNone/>
              <a:defRPr sz="1778" b="0" i="0" u="none" strike="noStrike" cap="none">
                <a:solidFill>
                  <a:srgbClr val="888888"/>
                </a:solidFill>
                <a:latin typeface="Calibri"/>
                <a:ea typeface="Calibri"/>
                <a:cs typeface="Calibri"/>
                <a:sym typeface="Calibri"/>
              </a:defRPr>
            </a:lvl3pPr>
            <a:lvl4pPr marL="1523623" marR="0" lvl="3" indent="0" algn="l" rtl="0">
              <a:spcBef>
                <a:spcPts val="311"/>
              </a:spcBef>
              <a:buClr>
                <a:srgbClr val="888888"/>
              </a:buClr>
              <a:buFont typeface="Arial"/>
              <a:buNone/>
              <a:defRPr sz="1556" b="0" i="0" u="none" strike="noStrike" cap="none">
                <a:solidFill>
                  <a:srgbClr val="888888"/>
                </a:solidFill>
                <a:latin typeface="Calibri"/>
                <a:ea typeface="Calibri"/>
                <a:cs typeface="Calibri"/>
                <a:sym typeface="Calibri"/>
              </a:defRPr>
            </a:lvl4pPr>
            <a:lvl5pPr marL="2031496" marR="0" lvl="4" indent="0" algn="l" rtl="0">
              <a:spcBef>
                <a:spcPts val="311"/>
              </a:spcBef>
              <a:buClr>
                <a:srgbClr val="888888"/>
              </a:buClr>
              <a:buFont typeface="Arial"/>
              <a:buNone/>
              <a:defRPr sz="1556" b="0" i="0" u="none" strike="noStrike" cap="none">
                <a:solidFill>
                  <a:srgbClr val="888888"/>
                </a:solidFill>
                <a:latin typeface="Calibri"/>
                <a:ea typeface="Calibri"/>
                <a:cs typeface="Calibri"/>
                <a:sym typeface="Calibri"/>
              </a:defRPr>
            </a:lvl5pPr>
            <a:lvl6pPr marL="2539371" marR="0" lvl="5" indent="0" algn="l" rtl="0">
              <a:spcBef>
                <a:spcPts val="311"/>
              </a:spcBef>
              <a:buClr>
                <a:srgbClr val="888888"/>
              </a:buClr>
              <a:buFont typeface="Arial"/>
              <a:buNone/>
              <a:defRPr sz="1556" b="0" i="0" u="none" strike="noStrike" cap="none">
                <a:solidFill>
                  <a:srgbClr val="888888"/>
                </a:solidFill>
                <a:latin typeface="Calibri"/>
                <a:ea typeface="Calibri"/>
                <a:cs typeface="Calibri"/>
                <a:sym typeface="Calibri"/>
              </a:defRPr>
            </a:lvl6pPr>
            <a:lvl7pPr marL="3047245" marR="0" lvl="6" indent="0" algn="l" rtl="0">
              <a:spcBef>
                <a:spcPts val="311"/>
              </a:spcBef>
              <a:buClr>
                <a:srgbClr val="888888"/>
              </a:buClr>
              <a:buFont typeface="Arial"/>
              <a:buNone/>
              <a:defRPr sz="1556" b="0" i="0" u="none" strike="noStrike" cap="none">
                <a:solidFill>
                  <a:srgbClr val="888888"/>
                </a:solidFill>
                <a:latin typeface="Calibri"/>
                <a:ea typeface="Calibri"/>
                <a:cs typeface="Calibri"/>
                <a:sym typeface="Calibri"/>
              </a:defRPr>
            </a:lvl7pPr>
            <a:lvl8pPr marL="3555119" marR="0" lvl="7" indent="0" algn="l" rtl="0">
              <a:spcBef>
                <a:spcPts val="311"/>
              </a:spcBef>
              <a:buClr>
                <a:srgbClr val="888888"/>
              </a:buClr>
              <a:buFont typeface="Arial"/>
              <a:buNone/>
              <a:defRPr sz="1556" b="0" i="0" u="none" strike="noStrike" cap="none">
                <a:solidFill>
                  <a:srgbClr val="888888"/>
                </a:solidFill>
                <a:latin typeface="Calibri"/>
                <a:ea typeface="Calibri"/>
                <a:cs typeface="Calibri"/>
                <a:sym typeface="Calibri"/>
              </a:defRPr>
            </a:lvl8pPr>
            <a:lvl9pPr marL="4062993" marR="0" lvl="8" indent="0" algn="l" rtl="0">
              <a:spcBef>
                <a:spcPts val="311"/>
              </a:spcBef>
              <a:buClr>
                <a:srgbClr val="888888"/>
              </a:buClr>
              <a:buFont typeface="Arial"/>
              <a:buNone/>
              <a:defRPr sz="1556"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505700" y="4787861"/>
            <a:ext cx="2359924" cy="275084"/>
          </a:xfrm>
          <a:prstGeom prst="rect">
            <a:avLst/>
          </a:prstGeom>
          <a:noFill/>
          <a:ln>
            <a:noFill/>
          </a:ln>
        </p:spPr>
        <p:txBody>
          <a:bodyPr lIns="91425" tIns="91425" rIns="91425" bIns="91425" anchor="ctr" anchorCtr="0"/>
          <a:lstStyle>
            <a:lvl1pPr marL="0" marR="0" lvl="0" indent="0" algn="l"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455605" y="4787861"/>
            <a:ext cx="3202755" cy="275084"/>
          </a:xfrm>
          <a:prstGeom prst="rect">
            <a:avLst/>
          </a:prstGeom>
          <a:noFill/>
          <a:ln>
            <a:noFill/>
          </a:ln>
        </p:spPr>
        <p:txBody>
          <a:bodyPr lIns="91425" tIns="91425" rIns="91425" bIns="91425" anchor="ctr" anchorCtr="0"/>
          <a:lstStyle>
            <a:lvl1pPr marL="0" marR="0" lvl="0" indent="0" algn="ctr"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7248342" y="4787861"/>
            <a:ext cx="2359924" cy="27508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AR" sz="1333" smtClean="0">
                <a:solidFill>
                  <a:srgbClr val="888888"/>
                </a:solidFill>
                <a:latin typeface="Calibri"/>
                <a:ea typeface="Calibri"/>
                <a:cs typeface="Calibri"/>
                <a:sym typeface="Calibri"/>
              </a:rPr>
              <a:pPr algn="r">
                <a:buSzPct val="25000"/>
              </a:pPr>
              <a:t>‹Nº›</a:t>
            </a:fld>
            <a:endParaRPr lang="es-AR" sz="1333">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505699" y="206869"/>
            <a:ext cx="9102567" cy="861105"/>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888" b="0"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31" name="Shape 31"/>
          <p:cNvSpPr txBox="1">
            <a:spLocks noGrp="1"/>
          </p:cNvSpPr>
          <p:nvPr>
            <p:ph type="body" idx="1"/>
          </p:nvPr>
        </p:nvSpPr>
        <p:spPr>
          <a:xfrm>
            <a:off x="505701" y="1205336"/>
            <a:ext cx="4466999" cy="3409168"/>
          </a:xfrm>
          <a:prstGeom prst="rect">
            <a:avLst/>
          </a:prstGeom>
          <a:noFill/>
          <a:ln>
            <a:noFill/>
          </a:ln>
        </p:spPr>
        <p:txBody>
          <a:bodyPr lIns="91425" tIns="91425" rIns="91425" bIns="91425" anchor="t" anchorCtr="0"/>
          <a:lstStyle>
            <a:lvl1pPr marL="380905" marR="0" lvl="0" indent="-183399" algn="l" rtl="0">
              <a:spcBef>
                <a:spcPts val="622"/>
              </a:spcBef>
              <a:buClr>
                <a:schemeClr val="dk1"/>
              </a:buClr>
              <a:buSzPct val="100000"/>
              <a:buFont typeface="Arial"/>
              <a:buChar char="•"/>
              <a:defRPr sz="3110" b="0" i="0" u="none" strike="noStrike" cap="none">
                <a:solidFill>
                  <a:schemeClr val="dk1"/>
                </a:solidFill>
                <a:latin typeface="Calibri"/>
                <a:ea typeface="Calibri"/>
                <a:cs typeface="Calibri"/>
                <a:sym typeface="Calibri"/>
              </a:defRPr>
            </a:lvl1pPr>
            <a:lvl2pPr marL="825297" marR="0" lvl="1" indent="-148129" algn="l" rtl="0">
              <a:spcBef>
                <a:spcPts val="533"/>
              </a:spcBef>
              <a:buClr>
                <a:schemeClr val="dk1"/>
              </a:buClr>
              <a:buSzPct val="100000"/>
              <a:buFont typeface="Arial"/>
              <a:buChar char="–"/>
              <a:defRPr sz="2666" b="0" i="0" u="none" strike="noStrike" cap="none">
                <a:solidFill>
                  <a:schemeClr val="dk1"/>
                </a:solidFill>
                <a:latin typeface="Calibri"/>
                <a:ea typeface="Calibri"/>
                <a:cs typeface="Calibri"/>
                <a:sym typeface="Calibri"/>
              </a:defRPr>
            </a:lvl2pPr>
            <a:lvl3pPr marL="1269685" marR="0" lvl="2"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3pPr>
            <a:lvl4pPr marL="1777560" marR="0" lvl="3" indent="-12696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85433" marR="0" lvl="4" indent="-12696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793308" marR="0" lvl="5" indent="-12696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301181" marR="0" lvl="6" indent="-12696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809056" marR="0" lvl="7" indent="-12696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316929" marR="0" lvl="8" indent="-12696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5141267" y="1205336"/>
            <a:ext cx="4466999" cy="3409168"/>
          </a:xfrm>
          <a:prstGeom prst="rect">
            <a:avLst/>
          </a:prstGeom>
          <a:noFill/>
          <a:ln>
            <a:noFill/>
          </a:ln>
        </p:spPr>
        <p:txBody>
          <a:bodyPr lIns="91425" tIns="91425" rIns="91425" bIns="91425" anchor="t" anchorCtr="0"/>
          <a:lstStyle>
            <a:lvl1pPr marL="380905" marR="0" lvl="0" indent="-183399" algn="l" rtl="0">
              <a:spcBef>
                <a:spcPts val="622"/>
              </a:spcBef>
              <a:buClr>
                <a:schemeClr val="dk1"/>
              </a:buClr>
              <a:buSzPct val="100000"/>
              <a:buFont typeface="Arial"/>
              <a:buChar char="•"/>
              <a:defRPr sz="3110" b="0" i="0" u="none" strike="noStrike" cap="none">
                <a:solidFill>
                  <a:schemeClr val="dk1"/>
                </a:solidFill>
                <a:latin typeface="Calibri"/>
                <a:ea typeface="Calibri"/>
                <a:cs typeface="Calibri"/>
                <a:sym typeface="Calibri"/>
              </a:defRPr>
            </a:lvl1pPr>
            <a:lvl2pPr marL="825297" marR="0" lvl="1" indent="-148129" algn="l" rtl="0">
              <a:spcBef>
                <a:spcPts val="533"/>
              </a:spcBef>
              <a:buClr>
                <a:schemeClr val="dk1"/>
              </a:buClr>
              <a:buSzPct val="100000"/>
              <a:buFont typeface="Arial"/>
              <a:buChar char="–"/>
              <a:defRPr sz="2666" b="0" i="0" u="none" strike="noStrike" cap="none">
                <a:solidFill>
                  <a:schemeClr val="dk1"/>
                </a:solidFill>
                <a:latin typeface="Calibri"/>
                <a:ea typeface="Calibri"/>
                <a:cs typeface="Calibri"/>
                <a:sym typeface="Calibri"/>
              </a:defRPr>
            </a:lvl2pPr>
            <a:lvl3pPr marL="1269685" marR="0" lvl="2"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3pPr>
            <a:lvl4pPr marL="1777560" marR="0" lvl="3" indent="-12696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85433" marR="0" lvl="4" indent="-12696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793308" marR="0" lvl="5" indent="-12696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301181" marR="0" lvl="6" indent="-12696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809056" marR="0" lvl="7" indent="-12696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316929" marR="0" lvl="8" indent="-12696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505700" y="4787861"/>
            <a:ext cx="2359924" cy="275084"/>
          </a:xfrm>
          <a:prstGeom prst="rect">
            <a:avLst/>
          </a:prstGeom>
          <a:noFill/>
          <a:ln>
            <a:noFill/>
          </a:ln>
        </p:spPr>
        <p:txBody>
          <a:bodyPr lIns="91425" tIns="91425" rIns="91425" bIns="91425" anchor="ctr" anchorCtr="0"/>
          <a:lstStyle>
            <a:lvl1pPr marL="0" marR="0" lvl="0" indent="0" algn="l"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455605" y="4787861"/>
            <a:ext cx="3202755" cy="275084"/>
          </a:xfrm>
          <a:prstGeom prst="rect">
            <a:avLst/>
          </a:prstGeom>
          <a:noFill/>
          <a:ln>
            <a:noFill/>
          </a:ln>
        </p:spPr>
        <p:txBody>
          <a:bodyPr lIns="91425" tIns="91425" rIns="91425" bIns="91425" anchor="ctr" anchorCtr="0"/>
          <a:lstStyle>
            <a:lvl1pPr marL="0" marR="0" lvl="0" indent="0" algn="ctr"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7248342" y="4787861"/>
            <a:ext cx="2359924" cy="27508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AR" sz="1333" smtClean="0">
                <a:solidFill>
                  <a:srgbClr val="888888"/>
                </a:solidFill>
                <a:latin typeface="Calibri"/>
                <a:ea typeface="Calibri"/>
                <a:cs typeface="Calibri"/>
                <a:sym typeface="Calibri"/>
              </a:rPr>
              <a:pPr algn="r">
                <a:buSzPct val="25000"/>
              </a:pPr>
              <a:t>‹Nº›</a:t>
            </a:fld>
            <a:endParaRPr lang="es-AR" sz="1333">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505699" y="206869"/>
            <a:ext cx="9102567" cy="861105"/>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888" b="0"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38" name="Shape 38"/>
          <p:cNvSpPr txBox="1">
            <a:spLocks noGrp="1"/>
          </p:cNvSpPr>
          <p:nvPr>
            <p:ph type="body" idx="1"/>
          </p:nvPr>
        </p:nvSpPr>
        <p:spPr>
          <a:xfrm>
            <a:off x="505700" y="1156310"/>
            <a:ext cx="4468658" cy="481772"/>
          </a:xfrm>
          <a:prstGeom prst="rect">
            <a:avLst/>
          </a:prstGeom>
          <a:noFill/>
          <a:ln>
            <a:noFill/>
          </a:ln>
        </p:spPr>
        <p:txBody>
          <a:bodyPr lIns="91425" tIns="91425" rIns="91425" bIns="91425" anchor="b" anchorCtr="0"/>
          <a:lstStyle>
            <a:lvl1pPr marL="0" marR="0" lvl="0" indent="0" algn="l" rtl="0">
              <a:spcBef>
                <a:spcPts val="533"/>
              </a:spcBef>
              <a:buClr>
                <a:schemeClr val="dk1"/>
              </a:buClr>
              <a:buFont typeface="Arial"/>
              <a:buNone/>
              <a:defRPr sz="2666" b="1" i="0" u="none" strike="noStrike" cap="none">
                <a:solidFill>
                  <a:schemeClr val="dk1"/>
                </a:solidFill>
                <a:latin typeface="Calibri"/>
                <a:ea typeface="Calibri"/>
                <a:cs typeface="Calibri"/>
                <a:sym typeface="Calibri"/>
              </a:defRPr>
            </a:lvl1pPr>
            <a:lvl2pPr marL="507875" marR="0" lvl="1" indent="0" algn="l" rtl="0">
              <a:spcBef>
                <a:spcPts val="444"/>
              </a:spcBef>
              <a:buClr>
                <a:schemeClr val="dk1"/>
              </a:buClr>
              <a:buFont typeface="Arial"/>
              <a:buNone/>
              <a:defRPr sz="2222" b="1" i="0" u="none" strike="noStrike" cap="none">
                <a:solidFill>
                  <a:schemeClr val="dk1"/>
                </a:solidFill>
                <a:latin typeface="Calibri"/>
                <a:ea typeface="Calibri"/>
                <a:cs typeface="Calibri"/>
                <a:sym typeface="Calibri"/>
              </a:defRPr>
            </a:lvl2pPr>
            <a:lvl3pPr marL="1015748" marR="0" lvl="2"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3pPr>
            <a:lvl4pPr marL="1523623" marR="0" lvl="3" indent="0" algn="l" rtl="0">
              <a:spcBef>
                <a:spcPts val="356"/>
              </a:spcBef>
              <a:buClr>
                <a:schemeClr val="dk1"/>
              </a:buClr>
              <a:buFont typeface="Arial"/>
              <a:buNone/>
              <a:defRPr sz="1778" b="1" i="0" u="none" strike="noStrike" cap="none">
                <a:solidFill>
                  <a:schemeClr val="dk1"/>
                </a:solidFill>
                <a:latin typeface="Calibri"/>
                <a:ea typeface="Calibri"/>
                <a:cs typeface="Calibri"/>
                <a:sym typeface="Calibri"/>
              </a:defRPr>
            </a:lvl4pPr>
            <a:lvl5pPr marL="2031496" marR="0" lvl="4" indent="0" algn="l" rtl="0">
              <a:spcBef>
                <a:spcPts val="356"/>
              </a:spcBef>
              <a:buClr>
                <a:schemeClr val="dk1"/>
              </a:buClr>
              <a:buFont typeface="Arial"/>
              <a:buNone/>
              <a:defRPr sz="1778" b="1" i="0" u="none" strike="noStrike" cap="none">
                <a:solidFill>
                  <a:schemeClr val="dk1"/>
                </a:solidFill>
                <a:latin typeface="Calibri"/>
                <a:ea typeface="Calibri"/>
                <a:cs typeface="Calibri"/>
                <a:sym typeface="Calibri"/>
              </a:defRPr>
            </a:lvl5pPr>
            <a:lvl6pPr marL="2539371" marR="0" lvl="5" indent="0" algn="l" rtl="0">
              <a:spcBef>
                <a:spcPts val="356"/>
              </a:spcBef>
              <a:buClr>
                <a:schemeClr val="dk1"/>
              </a:buClr>
              <a:buFont typeface="Arial"/>
              <a:buNone/>
              <a:defRPr sz="1778" b="1" i="0" u="none" strike="noStrike" cap="none">
                <a:solidFill>
                  <a:schemeClr val="dk1"/>
                </a:solidFill>
                <a:latin typeface="Calibri"/>
                <a:ea typeface="Calibri"/>
                <a:cs typeface="Calibri"/>
                <a:sym typeface="Calibri"/>
              </a:defRPr>
            </a:lvl6pPr>
            <a:lvl7pPr marL="3047245" marR="0" lvl="6" indent="0" algn="l" rtl="0">
              <a:spcBef>
                <a:spcPts val="356"/>
              </a:spcBef>
              <a:buClr>
                <a:schemeClr val="dk1"/>
              </a:buClr>
              <a:buFont typeface="Arial"/>
              <a:buNone/>
              <a:defRPr sz="1778" b="1" i="0" u="none" strike="noStrike" cap="none">
                <a:solidFill>
                  <a:schemeClr val="dk1"/>
                </a:solidFill>
                <a:latin typeface="Calibri"/>
                <a:ea typeface="Calibri"/>
                <a:cs typeface="Calibri"/>
                <a:sym typeface="Calibri"/>
              </a:defRPr>
            </a:lvl7pPr>
            <a:lvl8pPr marL="3555119" marR="0" lvl="7" indent="0" algn="l" rtl="0">
              <a:spcBef>
                <a:spcPts val="356"/>
              </a:spcBef>
              <a:buClr>
                <a:schemeClr val="dk1"/>
              </a:buClr>
              <a:buFont typeface="Arial"/>
              <a:buNone/>
              <a:defRPr sz="1778" b="1" i="0" u="none" strike="noStrike" cap="none">
                <a:solidFill>
                  <a:schemeClr val="dk1"/>
                </a:solidFill>
                <a:latin typeface="Calibri"/>
                <a:ea typeface="Calibri"/>
                <a:cs typeface="Calibri"/>
                <a:sym typeface="Calibri"/>
              </a:defRPr>
            </a:lvl8pPr>
            <a:lvl9pPr marL="4062993" marR="0" lvl="8" indent="0" algn="l" rtl="0">
              <a:spcBef>
                <a:spcPts val="356"/>
              </a:spcBef>
              <a:buClr>
                <a:schemeClr val="dk1"/>
              </a:buClr>
              <a:buFont typeface="Arial"/>
              <a:buNone/>
              <a:defRPr sz="1778"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505700" y="1638204"/>
            <a:ext cx="4468658" cy="2976205"/>
          </a:xfrm>
          <a:prstGeom prst="rect">
            <a:avLst/>
          </a:prstGeom>
          <a:noFill/>
          <a:ln>
            <a:noFill/>
          </a:ln>
        </p:spPr>
        <p:txBody>
          <a:bodyPr lIns="91425" tIns="91425" rIns="91425" bIns="91425" anchor="t" anchorCtr="0"/>
          <a:lstStyle>
            <a:lvl1pPr marL="380905" marR="0" lvl="0" indent="-211614" algn="l" rtl="0">
              <a:spcBef>
                <a:spcPts val="533"/>
              </a:spcBef>
              <a:buClr>
                <a:schemeClr val="dk1"/>
              </a:buClr>
              <a:buSzPct val="100000"/>
              <a:buFont typeface="Arial"/>
              <a:buChar char="•"/>
              <a:defRPr sz="2666" b="0" i="0" u="none" strike="noStrike" cap="none">
                <a:solidFill>
                  <a:schemeClr val="dk1"/>
                </a:solidFill>
                <a:latin typeface="Calibri"/>
                <a:ea typeface="Calibri"/>
                <a:cs typeface="Calibri"/>
                <a:sym typeface="Calibri"/>
              </a:defRPr>
            </a:lvl1pPr>
            <a:lvl2pPr marL="825297" marR="0" lvl="1" indent="-176345"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2pPr>
            <a:lvl3pPr marL="1269685" marR="0" lvl="2" indent="-12696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777560" marR="0" lvl="3" indent="-141076" algn="l" rtl="0">
              <a:spcBef>
                <a:spcPts val="356"/>
              </a:spcBef>
              <a:buClr>
                <a:schemeClr val="dk1"/>
              </a:buClr>
              <a:buSzPct val="100000"/>
              <a:buFont typeface="Arial"/>
              <a:buChar char="–"/>
              <a:defRPr sz="1778" b="0" i="0" u="none" strike="noStrike" cap="none">
                <a:solidFill>
                  <a:schemeClr val="dk1"/>
                </a:solidFill>
                <a:latin typeface="Calibri"/>
                <a:ea typeface="Calibri"/>
                <a:cs typeface="Calibri"/>
                <a:sym typeface="Calibri"/>
              </a:defRPr>
            </a:lvl4pPr>
            <a:lvl5pPr marL="2285433" marR="0" lvl="4" indent="-141076" algn="l" rtl="0">
              <a:spcBef>
                <a:spcPts val="356"/>
              </a:spcBef>
              <a:buClr>
                <a:schemeClr val="dk1"/>
              </a:buClr>
              <a:buSzPct val="100000"/>
              <a:buFont typeface="Arial"/>
              <a:buChar char="»"/>
              <a:defRPr sz="1778" b="0" i="0" u="none" strike="noStrike" cap="none">
                <a:solidFill>
                  <a:schemeClr val="dk1"/>
                </a:solidFill>
                <a:latin typeface="Calibri"/>
                <a:ea typeface="Calibri"/>
                <a:cs typeface="Calibri"/>
                <a:sym typeface="Calibri"/>
              </a:defRPr>
            </a:lvl5pPr>
            <a:lvl6pPr marL="2793308" marR="0" lvl="5" indent="-141076" algn="l" rtl="0">
              <a:spcBef>
                <a:spcPts val="356"/>
              </a:spcBef>
              <a:buClr>
                <a:schemeClr val="dk1"/>
              </a:buClr>
              <a:buSzPct val="100000"/>
              <a:buFont typeface="Arial"/>
              <a:buChar char="•"/>
              <a:defRPr sz="1778" b="0" i="0" u="none" strike="noStrike" cap="none">
                <a:solidFill>
                  <a:schemeClr val="dk1"/>
                </a:solidFill>
                <a:latin typeface="Calibri"/>
                <a:ea typeface="Calibri"/>
                <a:cs typeface="Calibri"/>
                <a:sym typeface="Calibri"/>
              </a:defRPr>
            </a:lvl6pPr>
            <a:lvl7pPr marL="3301181" marR="0" lvl="6" indent="-141076" algn="l" rtl="0">
              <a:spcBef>
                <a:spcPts val="356"/>
              </a:spcBef>
              <a:buClr>
                <a:schemeClr val="dk1"/>
              </a:buClr>
              <a:buSzPct val="100000"/>
              <a:buFont typeface="Arial"/>
              <a:buChar char="•"/>
              <a:defRPr sz="1778" b="0" i="0" u="none" strike="noStrike" cap="none">
                <a:solidFill>
                  <a:schemeClr val="dk1"/>
                </a:solidFill>
                <a:latin typeface="Calibri"/>
                <a:ea typeface="Calibri"/>
                <a:cs typeface="Calibri"/>
                <a:sym typeface="Calibri"/>
              </a:defRPr>
            </a:lvl7pPr>
            <a:lvl8pPr marL="3809056" marR="0" lvl="7" indent="-141076" algn="l" rtl="0">
              <a:spcBef>
                <a:spcPts val="356"/>
              </a:spcBef>
              <a:buClr>
                <a:schemeClr val="dk1"/>
              </a:buClr>
              <a:buSzPct val="100000"/>
              <a:buFont typeface="Arial"/>
              <a:buChar char="•"/>
              <a:defRPr sz="1778" b="0" i="0" u="none" strike="noStrike" cap="none">
                <a:solidFill>
                  <a:schemeClr val="dk1"/>
                </a:solidFill>
                <a:latin typeface="Calibri"/>
                <a:ea typeface="Calibri"/>
                <a:cs typeface="Calibri"/>
                <a:sym typeface="Calibri"/>
              </a:defRPr>
            </a:lvl8pPr>
            <a:lvl9pPr marL="4316929" marR="0" lvl="8" indent="-141076" algn="l" rtl="0">
              <a:spcBef>
                <a:spcPts val="356"/>
              </a:spcBef>
              <a:buClr>
                <a:schemeClr val="dk1"/>
              </a:buClr>
              <a:buSzPct val="100000"/>
              <a:buFont typeface="Arial"/>
              <a:buChar char="•"/>
              <a:defRPr sz="1778"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5137753" y="1156310"/>
            <a:ext cx="4470650" cy="481772"/>
          </a:xfrm>
          <a:prstGeom prst="rect">
            <a:avLst/>
          </a:prstGeom>
          <a:noFill/>
          <a:ln>
            <a:noFill/>
          </a:ln>
        </p:spPr>
        <p:txBody>
          <a:bodyPr lIns="91425" tIns="91425" rIns="91425" bIns="91425" anchor="b" anchorCtr="0"/>
          <a:lstStyle>
            <a:lvl1pPr marL="0" marR="0" lvl="0" indent="0" algn="l" rtl="0">
              <a:spcBef>
                <a:spcPts val="533"/>
              </a:spcBef>
              <a:buClr>
                <a:schemeClr val="dk1"/>
              </a:buClr>
              <a:buFont typeface="Arial"/>
              <a:buNone/>
              <a:defRPr sz="2666" b="1" i="0" u="none" strike="noStrike" cap="none">
                <a:solidFill>
                  <a:schemeClr val="dk1"/>
                </a:solidFill>
                <a:latin typeface="Calibri"/>
                <a:ea typeface="Calibri"/>
                <a:cs typeface="Calibri"/>
                <a:sym typeface="Calibri"/>
              </a:defRPr>
            </a:lvl1pPr>
            <a:lvl2pPr marL="507875" marR="0" lvl="1" indent="0" algn="l" rtl="0">
              <a:spcBef>
                <a:spcPts val="444"/>
              </a:spcBef>
              <a:buClr>
                <a:schemeClr val="dk1"/>
              </a:buClr>
              <a:buFont typeface="Arial"/>
              <a:buNone/>
              <a:defRPr sz="2222" b="1" i="0" u="none" strike="noStrike" cap="none">
                <a:solidFill>
                  <a:schemeClr val="dk1"/>
                </a:solidFill>
                <a:latin typeface="Calibri"/>
                <a:ea typeface="Calibri"/>
                <a:cs typeface="Calibri"/>
                <a:sym typeface="Calibri"/>
              </a:defRPr>
            </a:lvl2pPr>
            <a:lvl3pPr marL="1015748" marR="0" lvl="2"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3pPr>
            <a:lvl4pPr marL="1523623" marR="0" lvl="3" indent="0" algn="l" rtl="0">
              <a:spcBef>
                <a:spcPts val="356"/>
              </a:spcBef>
              <a:buClr>
                <a:schemeClr val="dk1"/>
              </a:buClr>
              <a:buFont typeface="Arial"/>
              <a:buNone/>
              <a:defRPr sz="1778" b="1" i="0" u="none" strike="noStrike" cap="none">
                <a:solidFill>
                  <a:schemeClr val="dk1"/>
                </a:solidFill>
                <a:latin typeface="Calibri"/>
                <a:ea typeface="Calibri"/>
                <a:cs typeface="Calibri"/>
                <a:sym typeface="Calibri"/>
              </a:defRPr>
            </a:lvl4pPr>
            <a:lvl5pPr marL="2031496" marR="0" lvl="4" indent="0" algn="l" rtl="0">
              <a:spcBef>
                <a:spcPts val="356"/>
              </a:spcBef>
              <a:buClr>
                <a:schemeClr val="dk1"/>
              </a:buClr>
              <a:buFont typeface="Arial"/>
              <a:buNone/>
              <a:defRPr sz="1778" b="1" i="0" u="none" strike="noStrike" cap="none">
                <a:solidFill>
                  <a:schemeClr val="dk1"/>
                </a:solidFill>
                <a:latin typeface="Calibri"/>
                <a:ea typeface="Calibri"/>
                <a:cs typeface="Calibri"/>
                <a:sym typeface="Calibri"/>
              </a:defRPr>
            </a:lvl5pPr>
            <a:lvl6pPr marL="2539371" marR="0" lvl="5" indent="0" algn="l" rtl="0">
              <a:spcBef>
                <a:spcPts val="356"/>
              </a:spcBef>
              <a:buClr>
                <a:schemeClr val="dk1"/>
              </a:buClr>
              <a:buFont typeface="Arial"/>
              <a:buNone/>
              <a:defRPr sz="1778" b="1" i="0" u="none" strike="noStrike" cap="none">
                <a:solidFill>
                  <a:schemeClr val="dk1"/>
                </a:solidFill>
                <a:latin typeface="Calibri"/>
                <a:ea typeface="Calibri"/>
                <a:cs typeface="Calibri"/>
                <a:sym typeface="Calibri"/>
              </a:defRPr>
            </a:lvl6pPr>
            <a:lvl7pPr marL="3047245" marR="0" lvl="6" indent="0" algn="l" rtl="0">
              <a:spcBef>
                <a:spcPts val="356"/>
              </a:spcBef>
              <a:buClr>
                <a:schemeClr val="dk1"/>
              </a:buClr>
              <a:buFont typeface="Arial"/>
              <a:buNone/>
              <a:defRPr sz="1778" b="1" i="0" u="none" strike="noStrike" cap="none">
                <a:solidFill>
                  <a:schemeClr val="dk1"/>
                </a:solidFill>
                <a:latin typeface="Calibri"/>
                <a:ea typeface="Calibri"/>
                <a:cs typeface="Calibri"/>
                <a:sym typeface="Calibri"/>
              </a:defRPr>
            </a:lvl7pPr>
            <a:lvl8pPr marL="3555119" marR="0" lvl="7" indent="0" algn="l" rtl="0">
              <a:spcBef>
                <a:spcPts val="356"/>
              </a:spcBef>
              <a:buClr>
                <a:schemeClr val="dk1"/>
              </a:buClr>
              <a:buFont typeface="Arial"/>
              <a:buNone/>
              <a:defRPr sz="1778" b="1" i="0" u="none" strike="noStrike" cap="none">
                <a:solidFill>
                  <a:schemeClr val="dk1"/>
                </a:solidFill>
                <a:latin typeface="Calibri"/>
                <a:ea typeface="Calibri"/>
                <a:cs typeface="Calibri"/>
                <a:sym typeface="Calibri"/>
              </a:defRPr>
            </a:lvl8pPr>
            <a:lvl9pPr marL="4062993" marR="0" lvl="8" indent="0" algn="l" rtl="0">
              <a:spcBef>
                <a:spcPts val="356"/>
              </a:spcBef>
              <a:buClr>
                <a:schemeClr val="dk1"/>
              </a:buClr>
              <a:buFont typeface="Arial"/>
              <a:buNone/>
              <a:defRPr sz="1778"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5137753" y="1638204"/>
            <a:ext cx="4470650" cy="2976205"/>
          </a:xfrm>
          <a:prstGeom prst="rect">
            <a:avLst/>
          </a:prstGeom>
          <a:noFill/>
          <a:ln>
            <a:noFill/>
          </a:ln>
        </p:spPr>
        <p:txBody>
          <a:bodyPr lIns="91425" tIns="91425" rIns="91425" bIns="91425" anchor="t" anchorCtr="0"/>
          <a:lstStyle>
            <a:lvl1pPr marL="380905" marR="0" lvl="0" indent="-211614" algn="l" rtl="0">
              <a:spcBef>
                <a:spcPts val="533"/>
              </a:spcBef>
              <a:buClr>
                <a:schemeClr val="dk1"/>
              </a:buClr>
              <a:buSzPct val="100000"/>
              <a:buFont typeface="Arial"/>
              <a:buChar char="•"/>
              <a:defRPr sz="2666" b="0" i="0" u="none" strike="noStrike" cap="none">
                <a:solidFill>
                  <a:schemeClr val="dk1"/>
                </a:solidFill>
                <a:latin typeface="Calibri"/>
                <a:ea typeface="Calibri"/>
                <a:cs typeface="Calibri"/>
                <a:sym typeface="Calibri"/>
              </a:defRPr>
            </a:lvl1pPr>
            <a:lvl2pPr marL="825297" marR="0" lvl="1" indent="-176345"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2pPr>
            <a:lvl3pPr marL="1269685" marR="0" lvl="2" indent="-12696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777560" marR="0" lvl="3" indent="-141076" algn="l" rtl="0">
              <a:spcBef>
                <a:spcPts val="356"/>
              </a:spcBef>
              <a:buClr>
                <a:schemeClr val="dk1"/>
              </a:buClr>
              <a:buSzPct val="100000"/>
              <a:buFont typeface="Arial"/>
              <a:buChar char="–"/>
              <a:defRPr sz="1778" b="0" i="0" u="none" strike="noStrike" cap="none">
                <a:solidFill>
                  <a:schemeClr val="dk1"/>
                </a:solidFill>
                <a:latin typeface="Calibri"/>
                <a:ea typeface="Calibri"/>
                <a:cs typeface="Calibri"/>
                <a:sym typeface="Calibri"/>
              </a:defRPr>
            </a:lvl4pPr>
            <a:lvl5pPr marL="2285433" marR="0" lvl="4" indent="-141076" algn="l" rtl="0">
              <a:spcBef>
                <a:spcPts val="356"/>
              </a:spcBef>
              <a:buClr>
                <a:schemeClr val="dk1"/>
              </a:buClr>
              <a:buSzPct val="100000"/>
              <a:buFont typeface="Arial"/>
              <a:buChar char="»"/>
              <a:defRPr sz="1778" b="0" i="0" u="none" strike="noStrike" cap="none">
                <a:solidFill>
                  <a:schemeClr val="dk1"/>
                </a:solidFill>
                <a:latin typeface="Calibri"/>
                <a:ea typeface="Calibri"/>
                <a:cs typeface="Calibri"/>
                <a:sym typeface="Calibri"/>
              </a:defRPr>
            </a:lvl5pPr>
            <a:lvl6pPr marL="2793308" marR="0" lvl="5" indent="-141076" algn="l" rtl="0">
              <a:spcBef>
                <a:spcPts val="356"/>
              </a:spcBef>
              <a:buClr>
                <a:schemeClr val="dk1"/>
              </a:buClr>
              <a:buSzPct val="100000"/>
              <a:buFont typeface="Arial"/>
              <a:buChar char="•"/>
              <a:defRPr sz="1778" b="0" i="0" u="none" strike="noStrike" cap="none">
                <a:solidFill>
                  <a:schemeClr val="dk1"/>
                </a:solidFill>
                <a:latin typeface="Calibri"/>
                <a:ea typeface="Calibri"/>
                <a:cs typeface="Calibri"/>
                <a:sym typeface="Calibri"/>
              </a:defRPr>
            </a:lvl6pPr>
            <a:lvl7pPr marL="3301181" marR="0" lvl="6" indent="-141076" algn="l" rtl="0">
              <a:spcBef>
                <a:spcPts val="356"/>
              </a:spcBef>
              <a:buClr>
                <a:schemeClr val="dk1"/>
              </a:buClr>
              <a:buSzPct val="100000"/>
              <a:buFont typeface="Arial"/>
              <a:buChar char="•"/>
              <a:defRPr sz="1778" b="0" i="0" u="none" strike="noStrike" cap="none">
                <a:solidFill>
                  <a:schemeClr val="dk1"/>
                </a:solidFill>
                <a:latin typeface="Calibri"/>
                <a:ea typeface="Calibri"/>
                <a:cs typeface="Calibri"/>
                <a:sym typeface="Calibri"/>
              </a:defRPr>
            </a:lvl7pPr>
            <a:lvl8pPr marL="3809056" marR="0" lvl="7" indent="-141076" algn="l" rtl="0">
              <a:spcBef>
                <a:spcPts val="356"/>
              </a:spcBef>
              <a:buClr>
                <a:schemeClr val="dk1"/>
              </a:buClr>
              <a:buSzPct val="100000"/>
              <a:buFont typeface="Arial"/>
              <a:buChar char="•"/>
              <a:defRPr sz="1778" b="0" i="0" u="none" strike="noStrike" cap="none">
                <a:solidFill>
                  <a:schemeClr val="dk1"/>
                </a:solidFill>
                <a:latin typeface="Calibri"/>
                <a:ea typeface="Calibri"/>
                <a:cs typeface="Calibri"/>
                <a:sym typeface="Calibri"/>
              </a:defRPr>
            </a:lvl8pPr>
            <a:lvl9pPr marL="4316929" marR="0" lvl="8" indent="-141076" algn="l" rtl="0">
              <a:spcBef>
                <a:spcPts val="356"/>
              </a:spcBef>
              <a:buClr>
                <a:schemeClr val="dk1"/>
              </a:buClr>
              <a:buSzPct val="100000"/>
              <a:buFont typeface="Arial"/>
              <a:buChar char="•"/>
              <a:defRPr sz="1778"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505700" y="4787861"/>
            <a:ext cx="2359924" cy="275084"/>
          </a:xfrm>
          <a:prstGeom prst="rect">
            <a:avLst/>
          </a:prstGeom>
          <a:noFill/>
          <a:ln>
            <a:noFill/>
          </a:ln>
        </p:spPr>
        <p:txBody>
          <a:bodyPr lIns="91425" tIns="91425" rIns="91425" bIns="91425" anchor="ctr" anchorCtr="0"/>
          <a:lstStyle>
            <a:lvl1pPr marL="0" marR="0" lvl="0" indent="0" algn="l"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455605" y="4787861"/>
            <a:ext cx="3202755" cy="275084"/>
          </a:xfrm>
          <a:prstGeom prst="rect">
            <a:avLst/>
          </a:prstGeom>
          <a:noFill/>
          <a:ln>
            <a:noFill/>
          </a:ln>
        </p:spPr>
        <p:txBody>
          <a:bodyPr lIns="91425" tIns="91425" rIns="91425" bIns="91425" anchor="ctr" anchorCtr="0"/>
          <a:lstStyle>
            <a:lvl1pPr marL="0" marR="0" lvl="0" indent="0" algn="ctr"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7248342" y="4787861"/>
            <a:ext cx="2359924" cy="27508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AR" sz="1333" smtClean="0">
                <a:solidFill>
                  <a:srgbClr val="888888"/>
                </a:solidFill>
                <a:latin typeface="Calibri"/>
                <a:ea typeface="Calibri"/>
                <a:cs typeface="Calibri"/>
                <a:sym typeface="Calibri"/>
              </a:rPr>
              <a:pPr algn="r">
                <a:buSzPct val="25000"/>
              </a:pPr>
              <a:t>‹Nº›</a:t>
            </a:fld>
            <a:endParaRPr lang="es-AR" sz="1333">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505699" y="206869"/>
            <a:ext cx="9102567" cy="861105"/>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888" b="0"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47" name="Shape 47"/>
          <p:cNvSpPr txBox="1">
            <a:spLocks noGrp="1"/>
          </p:cNvSpPr>
          <p:nvPr>
            <p:ph type="dt" idx="10"/>
          </p:nvPr>
        </p:nvSpPr>
        <p:spPr>
          <a:xfrm>
            <a:off x="505700" y="4787861"/>
            <a:ext cx="2359924" cy="275084"/>
          </a:xfrm>
          <a:prstGeom prst="rect">
            <a:avLst/>
          </a:prstGeom>
          <a:noFill/>
          <a:ln>
            <a:noFill/>
          </a:ln>
        </p:spPr>
        <p:txBody>
          <a:bodyPr lIns="91425" tIns="91425" rIns="91425" bIns="91425" anchor="ctr" anchorCtr="0"/>
          <a:lstStyle>
            <a:lvl1pPr marL="0" marR="0" lvl="0" indent="0" algn="l"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455605" y="4787861"/>
            <a:ext cx="3202755" cy="275084"/>
          </a:xfrm>
          <a:prstGeom prst="rect">
            <a:avLst/>
          </a:prstGeom>
          <a:noFill/>
          <a:ln>
            <a:noFill/>
          </a:ln>
        </p:spPr>
        <p:txBody>
          <a:bodyPr lIns="91425" tIns="91425" rIns="91425" bIns="91425" anchor="ctr" anchorCtr="0"/>
          <a:lstStyle>
            <a:lvl1pPr marL="0" marR="0" lvl="0" indent="0" algn="ctr"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7248342" y="4787861"/>
            <a:ext cx="2359924" cy="27508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AR" sz="1333" smtClean="0">
                <a:solidFill>
                  <a:srgbClr val="888888"/>
                </a:solidFill>
                <a:latin typeface="Calibri"/>
                <a:ea typeface="Calibri"/>
                <a:cs typeface="Calibri"/>
                <a:sym typeface="Calibri"/>
              </a:rPr>
              <a:pPr algn="r">
                <a:buSzPct val="25000"/>
              </a:pPr>
              <a:t>‹Nº›</a:t>
            </a:fld>
            <a:endParaRPr lang="es-AR" sz="1333">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505700" y="4787861"/>
            <a:ext cx="2359924" cy="275084"/>
          </a:xfrm>
          <a:prstGeom prst="rect">
            <a:avLst/>
          </a:prstGeom>
          <a:noFill/>
          <a:ln>
            <a:noFill/>
          </a:ln>
        </p:spPr>
        <p:txBody>
          <a:bodyPr lIns="91425" tIns="91425" rIns="91425" bIns="91425" anchor="ctr" anchorCtr="0"/>
          <a:lstStyle>
            <a:lvl1pPr marL="0" marR="0" lvl="0" indent="0" algn="l"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455605" y="4787861"/>
            <a:ext cx="3202755" cy="275084"/>
          </a:xfrm>
          <a:prstGeom prst="rect">
            <a:avLst/>
          </a:prstGeom>
          <a:noFill/>
          <a:ln>
            <a:noFill/>
          </a:ln>
        </p:spPr>
        <p:txBody>
          <a:bodyPr lIns="91425" tIns="91425" rIns="91425" bIns="91425" anchor="ctr" anchorCtr="0"/>
          <a:lstStyle>
            <a:lvl1pPr marL="0" marR="0" lvl="0" indent="0" algn="ctr"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7248342" y="4787861"/>
            <a:ext cx="2359924" cy="27508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AR" sz="1333" smtClean="0">
                <a:solidFill>
                  <a:srgbClr val="888888"/>
                </a:solidFill>
                <a:latin typeface="Calibri"/>
                <a:ea typeface="Calibri"/>
                <a:cs typeface="Calibri"/>
                <a:sym typeface="Calibri"/>
              </a:rPr>
              <a:pPr algn="r">
                <a:buSzPct val="25000"/>
              </a:pPr>
              <a:t>‹Nº›</a:t>
            </a:fld>
            <a:endParaRPr lang="es-AR" sz="1333">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505701" y="205674"/>
            <a:ext cx="3327519" cy="875265"/>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222" b="1"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56" name="Shape 56"/>
          <p:cNvSpPr txBox="1">
            <a:spLocks noGrp="1"/>
          </p:cNvSpPr>
          <p:nvPr>
            <p:ph type="body" idx="1"/>
          </p:nvPr>
        </p:nvSpPr>
        <p:spPr>
          <a:xfrm>
            <a:off x="3954279" y="205673"/>
            <a:ext cx="5653930" cy="4408868"/>
          </a:xfrm>
          <a:prstGeom prst="rect">
            <a:avLst/>
          </a:prstGeom>
          <a:noFill/>
          <a:ln>
            <a:noFill/>
          </a:ln>
        </p:spPr>
        <p:txBody>
          <a:bodyPr lIns="91425" tIns="91425" rIns="91425" bIns="91425" anchor="t" anchorCtr="0"/>
          <a:lstStyle>
            <a:lvl1pPr marL="380905" marR="0" lvl="0" indent="-155184" algn="l" rtl="0">
              <a:spcBef>
                <a:spcPts val="711"/>
              </a:spcBef>
              <a:buClr>
                <a:schemeClr val="dk1"/>
              </a:buClr>
              <a:buSzPct val="100000"/>
              <a:buFont typeface="Arial"/>
              <a:buChar char="•"/>
              <a:defRPr sz="3555" b="0" i="0" u="none" strike="noStrike" cap="none">
                <a:solidFill>
                  <a:schemeClr val="dk1"/>
                </a:solidFill>
                <a:latin typeface="Calibri"/>
                <a:ea typeface="Calibri"/>
                <a:cs typeface="Calibri"/>
                <a:sym typeface="Calibri"/>
              </a:defRPr>
            </a:lvl1pPr>
            <a:lvl2pPr marL="825297" marR="0" lvl="1" indent="-119914" algn="l" rtl="0">
              <a:spcBef>
                <a:spcPts val="622"/>
              </a:spcBef>
              <a:buClr>
                <a:schemeClr val="dk1"/>
              </a:buClr>
              <a:buSzPct val="100000"/>
              <a:buFont typeface="Arial"/>
              <a:buChar char="–"/>
              <a:defRPr sz="3110" b="0" i="0" u="none" strike="noStrike" cap="none">
                <a:solidFill>
                  <a:schemeClr val="dk1"/>
                </a:solidFill>
                <a:latin typeface="Calibri"/>
                <a:ea typeface="Calibri"/>
                <a:cs typeface="Calibri"/>
                <a:sym typeface="Calibri"/>
              </a:defRPr>
            </a:lvl2pPr>
            <a:lvl3pPr marL="1269685" marR="0" lvl="2" indent="-84646" algn="l" rtl="0">
              <a:spcBef>
                <a:spcPts val="533"/>
              </a:spcBef>
              <a:buClr>
                <a:schemeClr val="dk1"/>
              </a:buClr>
              <a:buSzPct val="100000"/>
              <a:buFont typeface="Arial"/>
              <a:buChar char="•"/>
              <a:defRPr sz="2666" b="0" i="0" u="none" strike="noStrike" cap="none">
                <a:solidFill>
                  <a:schemeClr val="dk1"/>
                </a:solidFill>
                <a:latin typeface="Calibri"/>
                <a:ea typeface="Calibri"/>
                <a:cs typeface="Calibri"/>
                <a:sym typeface="Calibri"/>
              </a:defRPr>
            </a:lvl3pPr>
            <a:lvl4pPr marL="1777560" marR="0" lvl="3"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4pPr>
            <a:lvl5pPr marL="2285433" marR="0" lvl="4"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5pPr>
            <a:lvl6pPr marL="2793308" marR="0" lvl="5"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6pPr>
            <a:lvl7pPr marL="3301181" marR="0" lvl="6"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7pPr>
            <a:lvl8pPr marL="3809056" marR="0" lvl="7"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8pPr>
            <a:lvl9pPr marL="4316929" marR="0" lvl="8"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505701" y="1080977"/>
            <a:ext cx="3327519" cy="3533602"/>
          </a:xfrm>
          <a:prstGeom prst="rect">
            <a:avLst/>
          </a:prstGeom>
          <a:noFill/>
          <a:ln>
            <a:noFill/>
          </a:ln>
        </p:spPr>
        <p:txBody>
          <a:bodyPr lIns="91425" tIns="91425" rIns="91425" bIns="91425" anchor="t" anchorCtr="0"/>
          <a:lstStyle>
            <a:lvl1pPr marL="0" marR="0" lvl="0" indent="0" algn="l" rtl="0">
              <a:spcBef>
                <a:spcPts val="311"/>
              </a:spcBef>
              <a:buClr>
                <a:schemeClr val="dk1"/>
              </a:buClr>
              <a:buFont typeface="Arial"/>
              <a:buNone/>
              <a:defRPr sz="1556" b="0" i="0" u="none" strike="noStrike" cap="none">
                <a:solidFill>
                  <a:schemeClr val="dk1"/>
                </a:solidFill>
                <a:latin typeface="Calibri"/>
                <a:ea typeface="Calibri"/>
                <a:cs typeface="Calibri"/>
                <a:sym typeface="Calibri"/>
              </a:defRPr>
            </a:lvl1pPr>
            <a:lvl2pPr marL="507875" marR="0" lvl="1" indent="0" algn="l" rtl="0">
              <a:spcBef>
                <a:spcPts val="266"/>
              </a:spcBef>
              <a:buClr>
                <a:schemeClr val="dk1"/>
              </a:buClr>
              <a:buFont typeface="Arial"/>
              <a:buNone/>
              <a:defRPr sz="1333" b="0" i="0" u="none" strike="noStrike" cap="none">
                <a:solidFill>
                  <a:schemeClr val="dk1"/>
                </a:solidFill>
                <a:latin typeface="Calibri"/>
                <a:ea typeface="Calibri"/>
                <a:cs typeface="Calibri"/>
                <a:sym typeface="Calibri"/>
              </a:defRPr>
            </a:lvl2pPr>
            <a:lvl3pPr marL="1015748" marR="0" lvl="2" indent="0" algn="l" rtl="0">
              <a:spcBef>
                <a:spcPts val="222"/>
              </a:spcBef>
              <a:buClr>
                <a:schemeClr val="dk1"/>
              </a:buClr>
              <a:buFont typeface="Arial"/>
              <a:buNone/>
              <a:defRPr sz="1111" b="0" i="0" u="none" strike="noStrike" cap="none">
                <a:solidFill>
                  <a:schemeClr val="dk1"/>
                </a:solidFill>
                <a:latin typeface="Calibri"/>
                <a:ea typeface="Calibri"/>
                <a:cs typeface="Calibri"/>
                <a:sym typeface="Calibri"/>
              </a:defRPr>
            </a:lvl3pPr>
            <a:lvl4pPr marL="1523623" marR="0" lvl="3" indent="0" algn="l" rtl="0">
              <a:spcBef>
                <a:spcPts val="200"/>
              </a:spcBef>
              <a:buClr>
                <a:schemeClr val="dk1"/>
              </a:buClr>
              <a:buFont typeface="Arial"/>
              <a:buNone/>
              <a:defRPr sz="999" b="0" i="0" u="none" strike="noStrike" cap="none">
                <a:solidFill>
                  <a:schemeClr val="dk1"/>
                </a:solidFill>
                <a:latin typeface="Calibri"/>
                <a:ea typeface="Calibri"/>
                <a:cs typeface="Calibri"/>
                <a:sym typeface="Calibri"/>
              </a:defRPr>
            </a:lvl4pPr>
            <a:lvl5pPr marL="2031496" marR="0" lvl="4" indent="0" algn="l" rtl="0">
              <a:spcBef>
                <a:spcPts val="200"/>
              </a:spcBef>
              <a:buClr>
                <a:schemeClr val="dk1"/>
              </a:buClr>
              <a:buFont typeface="Arial"/>
              <a:buNone/>
              <a:defRPr sz="999" b="0" i="0" u="none" strike="noStrike" cap="none">
                <a:solidFill>
                  <a:schemeClr val="dk1"/>
                </a:solidFill>
                <a:latin typeface="Calibri"/>
                <a:ea typeface="Calibri"/>
                <a:cs typeface="Calibri"/>
                <a:sym typeface="Calibri"/>
              </a:defRPr>
            </a:lvl5pPr>
            <a:lvl6pPr marL="2539371" marR="0" lvl="5" indent="0" algn="l" rtl="0">
              <a:spcBef>
                <a:spcPts val="200"/>
              </a:spcBef>
              <a:buClr>
                <a:schemeClr val="dk1"/>
              </a:buClr>
              <a:buFont typeface="Arial"/>
              <a:buNone/>
              <a:defRPr sz="999" b="0" i="0" u="none" strike="noStrike" cap="none">
                <a:solidFill>
                  <a:schemeClr val="dk1"/>
                </a:solidFill>
                <a:latin typeface="Calibri"/>
                <a:ea typeface="Calibri"/>
                <a:cs typeface="Calibri"/>
                <a:sym typeface="Calibri"/>
              </a:defRPr>
            </a:lvl6pPr>
            <a:lvl7pPr marL="3047245" marR="0" lvl="6" indent="0" algn="l" rtl="0">
              <a:spcBef>
                <a:spcPts val="200"/>
              </a:spcBef>
              <a:buClr>
                <a:schemeClr val="dk1"/>
              </a:buClr>
              <a:buFont typeface="Arial"/>
              <a:buNone/>
              <a:defRPr sz="999" b="0" i="0" u="none" strike="noStrike" cap="none">
                <a:solidFill>
                  <a:schemeClr val="dk1"/>
                </a:solidFill>
                <a:latin typeface="Calibri"/>
                <a:ea typeface="Calibri"/>
                <a:cs typeface="Calibri"/>
                <a:sym typeface="Calibri"/>
              </a:defRPr>
            </a:lvl7pPr>
            <a:lvl8pPr marL="3555119" marR="0" lvl="7" indent="0" algn="l" rtl="0">
              <a:spcBef>
                <a:spcPts val="200"/>
              </a:spcBef>
              <a:buClr>
                <a:schemeClr val="dk1"/>
              </a:buClr>
              <a:buFont typeface="Arial"/>
              <a:buNone/>
              <a:defRPr sz="999" b="0" i="0" u="none" strike="noStrike" cap="none">
                <a:solidFill>
                  <a:schemeClr val="dk1"/>
                </a:solidFill>
                <a:latin typeface="Calibri"/>
                <a:ea typeface="Calibri"/>
                <a:cs typeface="Calibri"/>
                <a:sym typeface="Calibri"/>
              </a:defRPr>
            </a:lvl8pPr>
            <a:lvl9pPr marL="4062993" marR="0" lvl="8" indent="0" algn="l" rtl="0">
              <a:spcBef>
                <a:spcPts val="200"/>
              </a:spcBef>
              <a:buClr>
                <a:schemeClr val="dk1"/>
              </a:buClr>
              <a:buFont typeface="Arial"/>
              <a:buNone/>
              <a:defRPr sz="999"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505700" y="4787861"/>
            <a:ext cx="2359924" cy="275084"/>
          </a:xfrm>
          <a:prstGeom prst="rect">
            <a:avLst/>
          </a:prstGeom>
          <a:noFill/>
          <a:ln>
            <a:noFill/>
          </a:ln>
        </p:spPr>
        <p:txBody>
          <a:bodyPr lIns="91425" tIns="91425" rIns="91425" bIns="91425" anchor="ctr" anchorCtr="0"/>
          <a:lstStyle>
            <a:lvl1pPr marL="0" marR="0" lvl="0" indent="0" algn="l"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455605" y="4787861"/>
            <a:ext cx="3202755" cy="275084"/>
          </a:xfrm>
          <a:prstGeom prst="rect">
            <a:avLst/>
          </a:prstGeom>
          <a:noFill/>
          <a:ln>
            <a:noFill/>
          </a:ln>
        </p:spPr>
        <p:txBody>
          <a:bodyPr lIns="91425" tIns="91425" rIns="91425" bIns="91425" anchor="ctr" anchorCtr="0"/>
          <a:lstStyle>
            <a:lvl1pPr marL="0" marR="0" lvl="0" indent="0" algn="ctr"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7248342" y="4787861"/>
            <a:ext cx="2359924" cy="27508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AR" sz="1333" smtClean="0">
                <a:solidFill>
                  <a:srgbClr val="888888"/>
                </a:solidFill>
                <a:latin typeface="Calibri"/>
                <a:ea typeface="Calibri"/>
                <a:cs typeface="Calibri"/>
                <a:sym typeface="Calibri"/>
              </a:rPr>
              <a:pPr algn="r">
                <a:buSzPct val="25000"/>
              </a:pPr>
              <a:t>‹Nº›</a:t>
            </a:fld>
            <a:endParaRPr lang="es-AR" sz="1333">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982410" y="3616010"/>
            <a:ext cx="6068377" cy="426936"/>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222" b="1"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63" name="Shape 63"/>
          <p:cNvSpPr>
            <a:spLocks noGrp="1"/>
          </p:cNvSpPr>
          <p:nvPr>
            <p:ph type="pic" idx="2"/>
          </p:nvPr>
        </p:nvSpPr>
        <p:spPr>
          <a:xfrm>
            <a:off x="1982410" y="461568"/>
            <a:ext cx="6068377" cy="3099434"/>
          </a:xfrm>
          <a:prstGeom prst="rect">
            <a:avLst/>
          </a:prstGeom>
          <a:noFill/>
          <a:ln>
            <a:noFill/>
          </a:ln>
        </p:spPr>
        <p:txBody>
          <a:bodyPr lIns="91425" tIns="91425" rIns="91425" bIns="91425" anchor="t" anchorCtr="0"/>
          <a:lstStyle>
            <a:lvl1pPr marL="0" marR="0" lvl="0" indent="0" algn="l" rtl="0">
              <a:spcBef>
                <a:spcPts val="711"/>
              </a:spcBef>
              <a:buClr>
                <a:schemeClr val="dk1"/>
              </a:buClr>
              <a:buFont typeface="Arial"/>
              <a:buNone/>
              <a:defRPr sz="3555" b="0" i="0" u="none" strike="noStrike" cap="none">
                <a:solidFill>
                  <a:schemeClr val="dk1"/>
                </a:solidFill>
                <a:latin typeface="Calibri"/>
                <a:ea typeface="Calibri"/>
                <a:cs typeface="Calibri"/>
                <a:sym typeface="Calibri"/>
              </a:defRPr>
            </a:lvl1pPr>
            <a:lvl2pPr marL="507875" marR="0" lvl="1" indent="0" algn="l" rtl="0">
              <a:spcBef>
                <a:spcPts val="622"/>
              </a:spcBef>
              <a:buClr>
                <a:schemeClr val="dk1"/>
              </a:buClr>
              <a:buFont typeface="Arial"/>
              <a:buNone/>
              <a:defRPr sz="3110" b="0" i="0" u="none" strike="noStrike" cap="none">
                <a:solidFill>
                  <a:schemeClr val="dk1"/>
                </a:solidFill>
                <a:latin typeface="Calibri"/>
                <a:ea typeface="Calibri"/>
                <a:cs typeface="Calibri"/>
                <a:sym typeface="Calibri"/>
              </a:defRPr>
            </a:lvl2pPr>
            <a:lvl3pPr marL="1015748" marR="0" lvl="2" indent="0" algn="l" rtl="0">
              <a:spcBef>
                <a:spcPts val="533"/>
              </a:spcBef>
              <a:buClr>
                <a:schemeClr val="dk1"/>
              </a:buClr>
              <a:buFont typeface="Arial"/>
              <a:buNone/>
              <a:defRPr sz="2666" b="0" i="0" u="none" strike="noStrike" cap="none">
                <a:solidFill>
                  <a:schemeClr val="dk1"/>
                </a:solidFill>
                <a:latin typeface="Calibri"/>
                <a:ea typeface="Calibri"/>
                <a:cs typeface="Calibri"/>
                <a:sym typeface="Calibri"/>
              </a:defRPr>
            </a:lvl3pPr>
            <a:lvl4pPr marL="1523623" marR="0" lvl="3" indent="0" algn="l" rtl="0">
              <a:spcBef>
                <a:spcPts val="444"/>
              </a:spcBef>
              <a:buClr>
                <a:schemeClr val="dk1"/>
              </a:buClr>
              <a:buFont typeface="Arial"/>
              <a:buNone/>
              <a:defRPr sz="2222" b="0" i="0" u="none" strike="noStrike" cap="none">
                <a:solidFill>
                  <a:schemeClr val="dk1"/>
                </a:solidFill>
                <a:latin typeface="Calibri"/>
                <a:ea typeface="Calibri"/>
                <a:cs typeface="Calibri"/>
                <a:sym typeface="Calibri"/>
              </a:defRPr>
            </a:lvl4pPr>
            <a:lvl5pPr marL="2031496" marR="0" lvl="4" indent="0" algn="l" rtl="0">
              <a:spcBef>
                <a:spcPts val="444"/>
              </a:spcBef>
              <a:buClr>
                <a:schemeClr val="dk1"/>
              </a:buClr>
              <a:buFont typeface="Arial"/>
              <a:buNone/>
              <a:defRPr sz="2222" b="0" i="0" u="none" strike="noStrike" cap="none">
                <a:solidFill>
                  <a:schemeClr val="dk1"/>
                </a:solidFill>
                <a:latin typeface="Calibri"/>
                <a:ea typeface="Calibri"/>
                <a:cs typeface="Calibri"/>
                <a:sym typeface="Calibri"/>
              </a:defRPr>
            </a:lvl5pPr>
            <a:lvl6pPr marL="2539371" marR="0" lvl="5" indent="0" algn="l" rtl="0">
              <a:spcBef>
                <a:spcPts val="444"/>
              </a:spcBef>
              <a:buClr>
                <a:schemeClr val="dk1"/>
              </a:buClr>
              <a:buFont typeface="Arial"/>
              <a:buNone/>
              <a:defRPr sz="2222" b="0" i="0" u="none" strike="noStrike" cap="none">
                <a:solidFill>
                  <a:schemeClr val="dk1"/>
                </a:solidFill>
                <a:latin typeface="Calibri"/>
                <a:ea typeface="Calibri"/>
                <a:cs typeface="Calibri"/>
                <a:sym typeface="Calibri"/>
              </a:defRPr>
            </a:lvl6pPr>
            <a:lvl7pPr marL="3047245" marR="0" lvl="6" indent="0" algn="l" rtl="0">
              <a:spcBef>
                <a:spcPts val="444"/>
              </a:spcBef>
              <a:buClr>
                <a:schemeClr val="dk1"/>
              </a:buClr>
              <a:buFont typeface="Arial"/>
              <a:buNone/>
              <a:defRPr sz="2222" b="0" i="0" u="none" strike="noStrike" cap="none">
                <a:solidFill>
                  <a:schemeClr val="dk1"/>
                </a:solidFill>
                <a:latin typeface="Calibri"/>
                <a:ea typeface="Calibri"/>
                <a:cs typeface="Calibri"/>
                <a:sym typeface="Calibri"/>
              </a:defRPr>
            </a:lvl7pPr>
            <a:lvl8pPr marL="3555119" marR="0" lvl="7" indent="0" algn="l" rtl="0">
              <a:spcBef>
                <a:spcPts val="444"/>
              </a:spcBef>
              <a:buClr>
                <a:schemeClr val="dk1"/>
              </a:buClr>
              <a:buFont typeface="Arial"/>
              <a:buNone/>
              <a:defRPr sz="2222" b="0" i="0" u="none" strike="noStrike" cap="none">
                <a:solidFill>
                  <a:schemeClr val="dk1"/>
                </a:solidFill>
                <a:latin typeface="Calibri"/>
                <a:ea typeface="Calibri"/>
                <a:cs typeface="Calibri"/>
                <a:sym typeface="Calibri"/>
              </a:defRPr>
            </a:lvl8pPr>
            <a:lvl9pPr marL="4062993" marR="0" lvl="8" indent="0" algn="l" rtl="0">
              <a:spcBef>
                <a:spcPts val="444"/>
              </a:spcBef>
              <a:buClr>
                <a:schemeClr val="dk1"/>
              </a:buClr>
              <a:buFont typeface="Arial"/>
              <a:buNone/>
              <a:defRPr sz="2222"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982410" y="4042900"/>
            <a:ext cx="6068377" cy="606207"/>
          </a:xfrm>
          <a:prstGeom prst="rect">
            <a:avLst/>
          </a:prstGeom>
          <a:noFill/>
          <a:ln>
            <a:noFill/>
          </a:ln>
        </p:spPr>
        <p:txBody>
          <a:bodyPr lIns="91425" tIns="91425" rIns="91425" bIns="91425" anchor="t" anchorCtr="0"/>
          <a:lstStyle>
            <a:lvl1pPr marL="0" marR="0" lvl="0" indent="0" algn="l" rtl="0">
              <a:spcBef>
                <a:spcPts val="311"/>
              </a:spcBef>
              <a:buClr>
                <a:schemeClr val="dk1"/>
              </a:buClr>
              <a:buFont typeface="Arial"/>
              <a:buNone/>
              <a:defRPr sz="1556" b="0" i="0" u="none" strike="noStrike" cap="none">
                <a:solidFill>
                  <a:schemeClr val="dk1"/>
                </a:solidFill>
                <a:latin typeface="Calibri"/>
                <a:ea typeface="Calibri"/>
                <a:cs typeface="Calibri"/>
                <a:sym typeface="Calibri"/>
              </a:defRPr>
            </a:lvl1pPr>
            <a:lvl2pPr marL="507875" marR="0" lvl="1" indent="0" algn="l" rtl="0">
              <a:spcBef>
                <a:spcPts val="266"/>
              </a:spcBef>
              <a:buClr>
                <a:schemeClr val="dk1"/>
              </a:buClr>
              <a:buFont typeface="Arial"/>
              <a:buNone/>
              <a:defRPr sz="1333" b="0" i="0" u="none" strike="noStrike" cap="none">
                <a:solidFill>
                  <a:schemeClr val="dk1"/>
                </a:solidFill>
                <a:latin typeface="Calibri"/>
                <a:ea typeface="Calibri"/>
                <a:cs typeface="Calibri"/>
                <a:sym typeface="Calibri"/>
              </a:defRPr>
            </a:lvl2pPr>
            <a:lvl3pPr marL="1015748" marR="0" lvl="2" indent="0" algn="l" rtl="0">
              <a:spcBef>
                <a:spcPts val="222"/>
              </a:spcBef>
              <a:buClr>
                <a:schemeClr val="dk1"/>
              </a:buClr>
              <a:buFont typeface="Arial"/>
              <a:buNone/>
              <a:defRPr sz="1111" b="0" i="0" u="none" strike="noStrike" cap="none">
                <a:solidFill>
                  <a:schemeClr val="dk1"/>
                </a:solidFill>
                <a:latin typeface="Calibri"/>
                <a:ea typeface="Calibri"/>
                <a:cs typeface="Calibri"/>
                <a:sym typeface="Calibri"/>
              </a:defRPr>
            </a:lvl3pPr>
            <a:lvl4pPr marL="1523623" marR="0" lvl="3" indent="0" algn="l" rtl="0">
              <a:spcBef>
                <a:spcPts val="200"/>
              </a:spcBef>
              <a:buClr>
                <a:schemeClr val="dk1"/>
              </a:buClr>
              <a:buFont typeface="Arial"/>
              <a:buNone/>
              <a:defRPr sz="999" b="0" i="0" u="none" strike="noStrike" cap="none">
                <a:solidFill>
                  <a:schemeClr val="dk1"/>
                </a:solidFill>
                <a:latin typeface="Calibri"/>
                <a:ea typeface="Calibri"/>
                <a:cs typeface="Calibri"/>
                <a:sym typeface="Calibri"/>
              </a:defRPr>
            </a:lvl4pPr>
            <a:lvl5pPr marL="2031496" marR="0" lvl="4" indent="0" algn="l" rtl="0">
              <a:spcBef>
                <a:spcPts val="200"/>
              </a:spcBef>
              <a:buClr>
                <a:schemeClr val="dk1"/>
              </a:buClr>
              <a:buFont typeface="Arial"/>
              <a:buNone/>
              <a:defRPr sz="999" b="0" i="0" u="none" strike="noStrike" cap="none">
                <a:solidFill>
                  <a:schemeClr val="dk1"/>
                </a:solidFill>
                <a:latin typeface="Calibri"/>
                <a:ea typeface="Calibri"/>
                <a:cs typeface="Calibri"/>
                <a:sym typeface="Calibri"/>
              </a:defRPr>
            </a:lvl5pPr>
            <a:lvl6pPr marL="2539371" marR="0" lvl="5" indent="0" algn="l" rtl="0">
              <a:spcBef>
                <a:spcPts val="200"/>
              </a:spcBef>
              <a:buClr>
                <a:schemeClr val="dk1"/>
              </a:buClr>
              <a:buFont typeface="Arial"/>
              <a:buNone/>
              <a:defRPr sz="999" b="0" i="0" u="none" strike="noStrike" cap="none">
                <a:solidFill>
                  <a:schemeClr val="dk1"/>
                </a:solidFill>
                <a:latin typeface="Calibri"/>
                <a:ea typeface="Calibri"/>
                <a:cs typeface="Calibri"/>
                <a:sym typeface="Calibri"/>
              </a:defRPr>
            </a:lvl6pPr>
            <a:lvl7pPr marL="3047245" marR="0" lvl="6" indent="0" algn="l" rtl="0">
              <a:spcBef>
                <a:spcPts val="200"/>
              </a:spcBef>
              <a:buClr>
                <a:schemeClr val="dk1"/>
              </a:buClr>
              <a:buFont typeface="Arial"/>
              <a:buNone/>
              <a:defRPr sz="999" b="0" i="0" u="none" strike="noStrike" cap="none">
                <a:solidFill>
                  <a:schemeClr val="dk1"/>
                </a:solidFill>
                <a:latin typeface="Calibri"/>
                <a:ea typeface="Calibri"/>
                <a:cs typeface="Calibri"/>
                <a:sym typeface="Calibri"/>
              </a:defRPr>
            </a:lvl7pPr>
            <a:lvl8pPr marL="3555119" marR="0" lvl="7" indent="0" algn="l" rtl="0">
              <a:spcBef>
                <a:spcPts val="200"/>
              </a:spcBef>
              <a:buClr>
                <a:schemeClr val="dk1"/>
              </a:buClr>
              <a:buFont typeface="Arial"/>
              <a:buNone/>
              <a:defRPr sz="999" b="0" i="0" u="none" strike="noStrike" cap="none">
                <a:solidFill>
                  <a:schemeClr val="dk1"/>
                </a:solidFill>
                <a:latin typeface="Calibri"/>
                <a:ea typeface="Calibri"/>
                <a:cs typeface="Calibri"/>
                <a:sym typeface="Calibri"/>
              </a:defRPr>
            </a:lvl8pPr>
            <a:lvl9pPr marL="4062993" marR="0" lvl="8" indent="0" algn="l" rtl="0">
              <a:spcBef>
                <a:spcPts val="200"/>
              </a:spcBef>
              <a:buClr>
                <a:schemeClr val="dk1"/>
              </a:buClr>
              <a:buFont typeface="Arial"/>
              <a:buNone/>
              <a:defRPr sz="999"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505700" y="4787861"/>
            <a:ext cx="2359924" cy="275084"/>
          </a:xfrm>
          <a:prstGeom prst="rect">
            <a:avLst/>
          </a:prstGeom>
          <a:noFill/>
          <a:ln>
            <a:noFill/>
          </a:ln>
        </p:spPr>
        <p:txBody>
          <a:bodyPr lIns="91425" tIns="91425" rIns="91425" bIns="91425" anchor="ctr" anchorCtr="0"/>
          <a:lstStyle>
            <a:lvl1pPr marL="0" marR="0" lvl="0" indent="0" algn="l"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455605" y="4787861"/>
            <a:ext cx="3202755" cy="275084"/>
          </a:xfrm>
          <a:prstGeom prst="rect">
            <a:avLst/>
          </a:prstGeom>
          <a:noFill/>
          <a:ln>
            <a:noFill/>
          </a:ln>
        </p:spPr>
        <p:txBody>
          <a:bodyPr lIns="91425" tIns="91425" rIns="91425" bIns="91425" anchor="ctr" anchorCtr="0"/>
          <a:lstStyle>
            <a:lvl1pPr marL="0" marR="0" lvl="0" indent="0" algn="ctr"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7248342" y="4787861"/>
            <a:ext cx="2359924" cy="27508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AR" sz="1333" smtClean="0">
                <a:solidFill>
                  <a:srgbClr val="888888"/>
                </a:solidFill>
                <a:latin typeface="Calibri"/>
                <a:ea typeface="Calibri"/>
                <a:cs typeface="Calibri"/>
                <a:sym typeface="Calibri"/>
              </a:rPr>
              <a:pPr algn="r">
                <a:buSzPct val="25000"/>
              </a:pPr>
              <a:t>‹Nº›</a:t>
            </a:fld>
            <a:endParaRPr lang="es-AR" sz="1333">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505699" y="206869"/>
            <a:ext cx="9102567" cy="861105"/>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888" b="0" i="0" u="none" strike="noStrike" cap="none">
                <a:solidFill>
                  <a:schemeClr val="dk1"/>
                </a:solidFill>
                <a:latin typeface="Calibri"/>
                <a:ea typeface="Calibri"/>
                <a:cs typeface="Calibri"/>
                <a:sym typeface="Calibri"/>
              </a:defRPr>
            </a:lvl1pPr>
            <a:lvl2pPr lvl="1" indent="0">
              <a:spcBef>
                <a:spcPts val="0"/>
              </a:spcBef>
              <a:buNone/>
              <a:defRPr sz="2000"/>
            </a:lvl2pPr>
            <a:lvl3pPr lvl="2" indent="0">
              <a:spcBef>
                <a:spcPts val="0"/>
              </a:spcBef>
              <a:buNone/>
              <a:defRPr sz="2000"/>
            </a:lvl3pPr>
            <a:lvl4pPr lvl="3" indent="0">
              <a:spcBef>
                <a:spcPts val="0"/>
              </a:spcBef>
              <a:buNone/>
              <a:defRPr sz="2000"/>
            </a:lvl4pPr>
            <a:lvl5pPr lvl="4" indent="0">
              <a:spcBef>
                <a:spcPts val="0"/>
              </a:spcBef>
              <a:buNone/>
              <a:defRPr sz="2000"/>
            </a:lvl5pPr>
            <a:lvl6pPr lvl="5" indent="0">
              <a:spcBef>
                <a:spcPts val="0"/>
              </a:spcBef>
              <a:buNone/>
              <a:defRPr sz="2000"/>
            </a:lvl6pPr>
            <a:lvl7pPr lvl="6" indent="0">
              <a:spcBef>
                <a:spcPts val="0"/>
              </a:spcBef>
              <a:buNone/>
              <a:defRPr sz="2000"/>
            </a:lvl7pPr>
            <a:lvl8pPr lvl="7" indent="0">
              <a:spcBef>
                <a:spcPts val="0"/>
              </a:spcBef>
              <a:buNone/>
              <a:defRPr sz="2000"/>
            </a:lvl8pPr>
            <a:lvl9pPr lvl="8" indent="0">
              <a:spcBef>
                <a:spcPts val="0"/>
              </a:spcBef>
              <a:buNone/>
              <a:defRPr sz="2000"/>
            </a:lvl9pPr>
          </a:lstStyle>
          <a:p>
            <a:endParaRPr/>
          </a:p>
        </p:txBody>
      </p:sp>
      <p:sp>
        <p:nvSpPr>
          <p:cNvPr id="70" name="Shape 70"/>
          <p:cNvSpPr txBox="1">
            <a:spLocks noGrp="1"/>
          </p:cNvSpPr>
          <p:nvPr>
            <p:ph type="body" idx="1"/>
          </p:nvPr>
        </p:nvSpPr>
        <p:spPr>
          <a:xfrm rot="5400000">
            <a:off x="3352396" y="-1641364"/>
            <a:ext cx="3409168" cy="9102567"/>
          </a:xfrm>
          <a:prstGeom prst="rect">
            <a:avLst/>
          </a:prstGeom>
          <a:noFill/>
          <a:ln>
            <a:noFill/>
          </a:ln>
        </p:spPr>
        <p:txBody>
          <a:bodyPr lIns="91425" tIns="91425" rIns="91425" bIns="91425" anchor="t" anchorCtr="0"/>
          <a:lstStyle>
            <a:lvl1pPr marL="380905" marR="0" lvl="0" indent="-155184" algn="l" rtl="0">
              <a:spcBef>
                <a:spcPts val="711"/>
              </a:spcBef>
              <a:buClr>
                <a:schemeClr val="dk1"/>
              </a:buClr>
              <a:buSzPct val="100000"/>
              <a:buFont typeface="Arial"/>
              <a:buChar char="•"/>
              <a:defRPr sz="3555" b="0" i="0" u="none" strike="noStrike" cap="none">
                <a:solidFill>
                  <a:schemeClr val="dk1"/>
                </a:solidFill>
                <a:latin typeface="Calibri"/>
                <a:ea typeface="Calibri"/>
                <a:cs typeface="Calibri"/>
                <a:sym typeface="Calibri"/>
              </a:defRPr>
            </a:lvl1pPr>
            <a:lvl2pPr marL="825297" marR="0" lvl="1" indent="-119914" algn="l" rtl="0">
              <a:spcBef>
                <a:spcPts val="622"/>
              </a:spcBef>
              <a:buClr>
                <a:schemeClr val="dk1"/>
              </a:buClr>
              <a:buSzPct val="100000"/>
              <a:buFont typeface="Arial"/>
              <a:buChar char="–"/>
              <a:defRPr sz="3110" b="0" i="0" u="none" strike="noStrike" cap="none">
                <a:solidFill>
                  <a:schemeClr val="dk1"/>
                </a:solidFill>
                <a:latin typeface="Calibri"/>
                <a:ea typeface="Calibri"/>
                <a:cs typeface="Calibri"/>
                <a:sym typeface="Calibri"/>
              </a:defRPr>
            </a:lvl2pPr>
            <a:lvl3pPr marL="1269685" marR="0" lvl="2" indent="-84646" algn="l" rtl="0">
              <a:spcBef>
                <a:spcPts val="533"/>
              </a:spcBef>
              <a:buClr>
                <a:schemeClr val="dk1"/>
              </a:buClr>
              <a:buSzPct val="100000"/>
              <a:buFont typeface="Arial"/>
              <a:buChar char="•"/>
              <a:defRPr sz="2666" b="0" i="0" u="none" strike="noStrike" cap="none">
                <a:solidFill>
                  <a:schemeClr val="dk1"/>
                </a:solidFill>
                <a:latin typeface="Calibri"/>
                <a:ea typeface="Calibri"/>
                <a:cs typeface="Calibri"/>
                <a:sym typeface="Calibri"/>
              </a:defRPr>
            </a:lvl3pPr>
            <a:lvl4pPr marL="1777560" marR="0" lvl="3"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4pPr>
            <a:lvl5pPr marL="2285433" marR="0" lvl="4"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5pPr>
            <a:lvl6pPr marL="2793308" marR="0" lvl="5"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6pPr>
            <a:lvl7pPr marL="3301181" marR="0" lvl="6"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7pPr>
            <a:lvl8pPr marL="3809056" marR="0" lvl="7"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8pPr>
            <a:lvl9pPr marL="4316929" marR="0" lvl="8" indent="-112861" algn="l" rtl="0">
              <a:spcBef>
                <a:spcPts val="444"/>
              </a:spcBef>
              <a:buClr>
                <a:schemeClr val="dk1"/>
              </a:buClr>
              <a:buSzPct val="100000"/>
              <a:buFont typeface="Arial"/>
              <a:buChar char="•"/>
              <a:defRPr sz="2222"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505700" y="4787861"/>
            <a:ext cx="2359924" cy="275084"/>
          </a:xfrm>
          <a:prstGeom prst="rect">
            <a:avLst/>
          </a:prstGeom>
          <a:noFill/>
          <a:ln>
            <a:noFill/>
          </a:ln>
        </p:spPr>
        <p:txBody>
          <a:bodyPr lIns="91425" tIns="91425" rIns="91425" bIns="91425" anchor="ctr" anchorCtr="0"/>
          <a:lstStyle>
            <a:lvl1pPr marL="0" marR="0" lvl="0" indent="0" algn="l"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455605" y="4787861"/>
            <a:ext cx="3202755" cy="275084"/>
          </a:xfrm>
          <a:prstGeom prst="rect">
            <a:avLst/>
          </a:prstGeom>
          <a:noFill/>
          <a:ln>
            <a:noFill/>
          </a:ln>
        </p:spPr>
        <p:txBody>
          <a:bodyPr lIns="91425" tIns="91425" rIns="91425" bIns="91425" anchor="ctr" anchorCtr="0"/>
          <a:lstStyle>
            <a:lvl1pPr marL="0" marR="0" lvl="0" indent="0" algn="ctr" rtl="0">
              <a:spcBef>
                <a:spcPts val="0"/>
              </a:spcBef>
              <a:buNone/>
              <a:defRPr sz="1333">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7248342" y="4787861"/>
            <a:ext cx="2359924" cy="27508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AR" sz="1333" smtClean="0">
                <a:solidFill>
                  <a:srgbClr val="888888"/>
                </a:solidFill>
                <a:latin typeface="Calibri"/>
                <a:ea typeface="Calibri"/>
                <a:cs typeface="Calibri"/>
                <a:sym typeface="Calibri"/>
              </a:rPr>
              <a:pPr algn="r">
                <a:buSzPct val="25000"/>
              </a:pPr>
              <a:t>‹Nº›</a:t>
            </a:fld>
            <a:endParaRPr lang="es-AR" sz="1333">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505699" y="206869"/>
            <a:ext cx="9102567" cy="861105"/>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505699" y="1205336"/>
            <a:ext cx="9102567" cy="3409168"/>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505700" y="4787861"/>
            <a:ext cx="2359924" cy="275084"/>
          </a:xfrm>
          <a:prstGeom prst="rect">
            <a:avLst/>
          </a:prstGeom>
          <a:noFill/>
          <a:ln>
            <a:noFill/>
          </a:ln>
        </p:spPr>
        <p:txBody>
          <a:bodyPr lIns="91425" tIns="91425" rIns="91425" bIns="91425" anchor="ctr" anchorCtr="0"/>
          <a:lstStyle>
            <a:lvl1pPr marL="0" marR="0" lvl="0" indent="0" algn="l" rtl="0">
              <a:spcBef>
                <a:spcPts val="0"/>
              </a:spcBef>
              <a:buNone/>
              <a:defRPr sz="1333" b="0" i="0" u="none" strike="noStrike" cap="none">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455605" y="4787861"/>
            <a:ext cx="3202755" cy="275084"/>
          </a:xfrm>
          <a:prstGeom prst="rect">
            <a:avLst/>
          </a:prstGeom>
          <a:noFill/>
          <a:ln>
            <a:noFill/>
          </a:ln>
        </p:spPr>
        <p:txBody>
          <a:bodyPr lIns="91425" tIns="91425" rIns="91425" bIns="91425" anchor="ctr" anchorCtr="0"/>
          <a:lstStyle>
            <a:lvl1pPr marL="0" marR="0" lvl="0" indent="0" algn="ctr" rtl="0">
              <a:spcBef>
                <a:spcPts val="0"/>
              </a:spcBef>
              <a:buNone/>
              <a:defRPr sz="1333" b="0" i="0" u="none" strike="noStrike" cap="none">
                <a:solidFill>
                  <a:srgbClr val="888888"/>
                </a:solidFill>
                <a:latin typeface="Calibri"/>
                <a:ea typeface="Calibri"/>
                <a:cs typeface="Calibri"/>
                <a:sym typeface="Calibri"/>
              </a:defRPr>
            </a:lvl1pPr>
            <a:lvl2pPr marL="507875" marR="0" lvl="1" indent="0" algn="l" rtl="0">
              <a:spcBef>
                <a:spcPts val="0"/>
              </a:spcBef>
              <a:buNone/>
              <a:defRPr sz="2000" b="0" i="0" u="none" strike="noStrike" cap="none">
                <a:solidFill>
                  <a:schemeClr val="dk1"/>
                </a:solidFill>
                <a:latin typeface="Calibri"/>
                <a:ea typeface="Calibri"/>
                <a:cs typeface="Calibri"/>
                <a:sym typeface="Calibri"/>
              </a:defRPr>
            </a:lvl2pPr>
            <a:lvl3pPr marL="1015748" marR="0" lvl="2" indent="0" algn="l" rtl="0">
              <a:spcBef>
                <a:spcPts val="0"/>
              </a:spcBef>
              <a:buNone/>
              <a:defRPr sz="2000" b="0" i="0" u="none" strike="noStrike" cap="none">
                <a:solidFill>
                  <a:schemeClr val="dk1"/>
                </a:solidFill>
                <a:latin typeface="Calibri"/>
                <a:ea typeface="Calibri"/>
                <a:cs typeface="Calibri"/>
                <a:sym typeface="Calibri"/>
              </a:defRPr>
            </a:lvl3pPr>
            <a:lvl4pPr marL="1523623" marR="0" lvl="3" indent="0" algn="l" rtl="0">
              <a:spcBef>
                <a:spcPts val="0"/>
              </a:spcBef>
              <a:buNone/>
              <a:defRPr sz="2000" b="0" i="0" u="none" strike="noStrike" cap="none">
                <a:solidFill>
                  <a:schemeClr val="dk1"/>
                </a:solidFill>
                <a:latin typeface="Calibri"/>
                <a:ea typeface="Calibri"/>
                <a:cs typeface="Calibri"/>
                <a:sym typeface="Calibri"/>
              </a:defRPr>
            </a:lvl4pPr>
            <a:lvl5pPr marL="2031496" marR="0" lvl="4" indent="0" algn="l" rtl="0">
              <a:spcBef>
                <a:spcPts val="0"/>
              </a:spcBef>
              <a:buNone/>
              <a:defRPr sz="2000" b="0" i="0" u="none" strike="noStrike" cap="none">
                <a:solidFill>
                  <a:schemeClr val="dk1"/>
                </a:solidFill>
                <a:latin typeface="Calibri"/>
                <a:ea typeface="Calibri"/>
                <a:cs typeface="Calibri"/>
                <a:sym typeface="Calibri"/>
              </a:defRPr>
            </a:lvl5pPr>
            <a:lvl6pPr marL="2539371" marR="0" lvl="5" indent="0" algn="l" rtl="0">
              <a:spcBef>
                <a:spcPts val="0"/>
              </a:spcBef>
              <a:buNone/>
              <a:defRPr sz="2000" b="0" i="0" u="none" strike="noStrike" cap="none">
                <a:solidFill>
                  <a:schemeClr val="dk1"/>
                </a:solidFill>
                <a:latin typeface="Calibri"/>
                <a:ea typeface="Calibri"/>
                <a:cs typeface="Calibri"/>
                <a:sym typeface="Calibri"/>
              </a:defRPr>
            </a:lvl6pPr>
            <a:lvl7pPr marL="3047245" marR="0" lvl="6" indent="0" algn="l" rtl="0">
              <a:spcBef>
                <a:spcPts val="0"/>
              </a:spcBef>
              <a:buNone/>
              <a:defRPr sz="2000" b="0" i="0" u="none" strike="noStrike" cap="none">
                <a:solidFill>
                  <a:schemeClr val="dk1"/>
                </a:solidFill>
                <a:latin typeface="Calibri"/>
                <a:ea typeface="Calibri"/>
                <a:cs typeface="Calibri"/>
                <a:sym typeface="Calibri"/>
              </a:defRPr>
            </a:lvl7pPr>
            <a:lvl8pPr marL="3555119" marR="0" lvl="7" indent="0" algn="l" rtl="0">
              <a:spcBef>
                <a:spcPts val="0"/>
              </a:spcBef>
              <a:buNone/>
              <a:defRPr sz="2000" b="0" i="0" u="none" strike="noStrike" cap="none">
                <a:solidFill>
                  <a:schemeClr val="dk1"/>
                </a:solidFill>
                <a:latin typeface="Calibri"/>
                <a:ea typeface="Calibri"/>
                <a:cs typeface="Calibri"/>
                <a:sym typeface="Calibri"/>
              </a:defRPr>
            </a:lvl8pPr>
            <a:lvl9pPr marL="4062993" marR="0" lvl="8" indent="0"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7248342" y="4787861"/>
            <a:ext cx="2359924" cy="27508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AR" sz="1333" smtClean="0">
                <a:solidFill>
                  <a:srgbClr val="888888"/>
                </a:solidFill>
                <a:latin typeface="Calibri"/>
                <a:ea typeface="Calibri"/>
                <a:cs typeface="Calibri"/>
                <a:sym typeface="Calibri"/>
              </a:rPr>
              <a:pPr algn="r">
                <a:buSzPct val="25000"/>
              </a:pPr>
              <a:t>‹Nº›</a:t>
            </a:fld>
            <a:endParaRPr lang="es-AR" sz="1333">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5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file:///C:\Users\Rodrigo\Dropbox\DANTE_MAPS\arg_caba\output_maps\venta_dis_precio.png" TargetMode="External"/><Relationship Id="rId5" Type="http://schemas.openxmlformats.org/officeDocument/2006/relationships/image" Target="../media/image1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chart" Target="../charts/chart13.xml"/><Relationship Id="rId4" Type="http://schemas.openxmlformats.org/officeDocument/2006/relationships/image" Target="file:///C:\Users\Rodrigo\Dropbox\DANTE_MAPS\arg_caba\output_maps\venta_dis_variacion.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7"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chart" Target="../charts/chart18.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emf"/><Relationship Id="rId5" Type="http://schemas.openxmlformats.org/officeDocument/2006/relationships/image" Target="../media/image9.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file:///C:\Users\Rodrigo\Dropbox\DANTE_MAPS\arg_caba\output_maps\alquiler_dis_precio.png" TargetMode="External"/><Relationship Id="rId5" Type="http://schemas.openxmlformats.org/officeDocument/2006/relationships/image" Target="../media/image19.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chart" Target="../charts/chart22.xml"/><Relationship Id="rId4" Type="http://schemas.openxmlformats.org/officeDocument/2006/relationships/image" Target="file:///C:\Users\Rodrigo\Dropbox\DANTE_MAPS\arg_caba\output_maps\alquiler_dis_variacion.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2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file:///C:\Users\Rodrigo\Dropbox\DANTE_MAPS\arg_caba\output_maps\retorno_dis_precio.png" TargetMode="External"/><Relationship Id="rId5" Type="http://schemas.openxmlformats.org/officeDocument/2006/relationships/image" Target="../media/image22.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chart" Target="../charts/chart1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14" name="object 2"/>
          <p:cNvSpPr/>
          <p:nvPr/>
        </p:nvSpPr>
        <p:spPr>
          <a:xfrm>
            <a:off x="274" y="5022851"/>
            <a:ext cx="10151729" cy="304800"/>
          </a:xfrm>
          <a:custGeom>
            <a:avLst/>
            <a:gdLst/>
            <a:ahLst/>
            <a:cxnLst/>
            <a:rect l="l" t="t" r="r" b="b"/>
            <a:pathLst>
              <a:path w="9077325" h="98425">
                <a:moveTo>
                  <a:pt x="0" y="97866"/>
                </a:moveTo>
                <a:lnTo>
                  <a:pt x="9076817" y="97866"/>
                </a:lnTo>
                <a:lnTo>
                  <a:pt x="9076817" y="0"/>
                </a:lnTo>
                <a:lnTo>
                  <a:pt x="0" y="0"/>
                </a:lnTo>
                <a:lnTo>
                  <a:pt x="0" y="97866"/>
                </a:lnTo>
                <a:close/>
              </a:path>
            </a:pathLst>
          </a:custGeom>
          <a:solidFill>
            <a:srgbClr val="FE4D00"/>
          </a:solidFill>
        </p:spPr>
        <p:txBody>
          <a:bodyPr wrap="square" lIns="0" tIns="0" rIns="0" bIns="0" rtlCol="0"/>
          <a:lstStyle/>
          <a:p>
            <a:endParaRPr/>
          </a:p>
        </p:txBody>
      </p:sp>
      <p:grpSp>
        <p:nvGrpSpPr>
          <p:cNvPr id="15" name="Group 43"/>
          <p:cNvGrpSpPr/>
          <p:nvPr/>
        </p:nvGrpSpPr>
        <p:grpSpPr>
          <a:xfrm>
            <a:off x="0" y="-7261"/>
            <a:ext cx="10152000" cy="3960000"/>
            <a:chOff x="12700" y="-455863"/>
            <a:chExt cx="10083800" cy="4402387"/>
          </a:xfrm>
        </p:grpSpPr>
        <p:sp>
          <p:nvSpPr>
            <p:cNvPr id="16" name="object 3"/>
            <p:cNvSpPr/>
            <p:nvPr/>
          </p:nvSpPr>
          <p:spPr>
            <a:xfrm>
              <a:off x="12969" y="-444802"/>
              <a:ext cx="10083263" cy="4387237"/>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lang="es-ES_tradnl"/>
            </a:p>
          </p:txBody>
        </p:sp>
        <p:sp>
          <p:nvSpPr>
            <p:cNvPr id="17" name="object 4"/>
            <p:cNvSpPr/>
            <p:nvPr/>
          </p:nvSpPr>
          <p:spPr>
            <a:xfrm>
              <a:off x="12700" y="-455863"/>
              <a:ext cx="10083800" cy="4402387"/>
            </a:xfrm>
            <a:custGeom>
              <a:avLst/>
              <a:gdLst/>
              <a:ahLst/>
              <a:cxnLst/>
              <a:rect l="l" t="t" r="r" b="b"/>
              <a:pathLst>
                <a:path w="9061450" h="3960495">
                  <a:moveTo>
                    <a:pt x="0" y="0"/>
                  </a:moveTo>
                  <a:lnTo>
                    <a:pt x="9060974" y="0"/>
                  </a:lnTo>
                  <a:lnTo>
                    <a:pt x="9060974" y="3960186"/>
                  </a:lnTo>
                  <a:lnTo>
                    <a:pt x="0" y="3960186"/>
                  </a:lnTo>
                  <a:lnTo>
                    <a:pt x="0" y="0"/>
                  </a:lnTo>
                  <a:close/>
                </a:path>
              </a:pathLst>
            </a:custGeom>
            <a:solidFill>
              <a:srgbClr val="FE4D00">
                <a:alpha val="72999"/>
              </a:srgbClr>
            </a:solidFill>
          </p:spPr>
          <p:txBody>
            <a:bodyPr wrap="square" lIns="0" tIns="0" rIns="0" bIns="0" rtlCol="0"/>
            <a:lstStyle/>
            <a:p>
              <a:endParaRPr lang="es-ES_tradnl"/>
            </a:p>
          </p:txBody>
        </p:sp>
      </p:grpSp>
      <p:sp>
        <p:nvSpPr>
          <p:cNvPr id="20" name="object 42"/>
          <p:cNvSpPr/>
          <p:nvPr/>
        </p:nvSpPr>
        <p:spPr>
          <a:xfrm>
            <a:off x="3613559" y="0"/>
            <a:ext cx="2882089" cy="107062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6"/>
          <p:cNvSpPr txBox="1">
            <a:spLocks/>
          </p:cNvSpPr>
          <p:nvPr/>
        </p:nvSpPr>
        <p:spPr>
          <a:xfrm>
            <a:off x="1744613" y="1632287"/>
            <a:ext cx="6517962" cy="1310615"/>
          </a:xfrm>
          <a:prstGeom prst="rect">
            <a:avLst/>
          </a:prstGeom>
        </p:spPr>
        <p:txBody>
          <a:bodyPr vert="horz" wrap="square" lIns="0" tIns="17780" rIns="0" bIns="0" rtlCol="0">
            <a:spAutoFit/>
          </a:bodyPr>
          <a:lstStyle/>
          <a:p>
            <a:pPr algn="ctr">
              <a:buClr>
                <a:srgbClr val="3F3F3F"/>
              </a:buClr>
              <a:buSzPct val="25000"/>
            </a:pPr>
            <a:r>
              <a:rPr lang="pt-BR" sz="4200" spc="20" dirty="0" smtClean="0">
                <a:solidFill>
                  <a:schemeClr val="bg1"/>
                </a:solidFill>
                <a:latin typeface="Gotham Medium"/>
                <a:cs typeface="Gotham Medium"/>
                <a:sym typeface="Raleway"/>
              </a:rPr>
              <a:t>ZONAPROP</a:t>
            </a:r>
          </a:p>
          <a:p>
            <a:pPr algn="ctr">
              <a:buClr>
                <a:srgbClr val="3F3F3F"/>
              </a:buClr>
              <a:buSzPct val="25000"/>
            </a:pPr>
            <a:r>
              <a:rPr lang="pt-BR" sz="4200" spc="20" dirty="0" smtClean="0">
                <a:solidFill>
                  <a:schemeClr val="bg1"/>
                </a:solidFill>
                <a:latin typeface="Gotham Light" panose="02000603030000020004" pitchFamily="2" charset="0"/>
                <a:cs typeface="Gotham Medium"/>
                <a:sym typeface="Raleway"/>
              </a:rPr>
              <a:t>INDEX </a:t>
            </a:r>
          </a:p>
        </p:txBody>
      </p:sp>
      <p:sp>
        <p:nvSpPr>
          <p:cNvPr id="10" name="object 6"/>
          <p:cNvSpPr txBox="1">
            <a:spLocks/>
          </p:cNvSpPr>
          <p:nvPr/>
        </p:nvSpPr>
        <p:spPr>
          <a:xfrm>
            <a:off x="1744613" y="4181603"/>
            <a:ext cx="6517962" cy="633507"/>
          </a:xfrm>
          <a:prstGeom prst="rect">
            <a:avLst/>
          </a:prstGeom>
        </p:spPr>
        <p:txBody>
          <a:bodyPr vert="horz" wrap="square" lIns="0" tIns="17780" rIns="0" bIns="0" rtlCol="0">
            <a:spAutoFit/>
          </a:bodyPr>
          <a:lstStyle/>
          <a:p>
            <a:pPr algn="ctr">
              <a:buClr>
                <a:srgbClr val="3F3F3F"/>
              </a:buClr>
              <a:buSzPct val="25000"/>
            </a:pPr>
            <a:r>
              <a:rPr lang="pt-BR" sz="2000" spc="20" dirty="0" smtClean="0">
                <a:solidFill>
                  <a:schemeClr val="tx1"/>
                </a:solidFill>
                <a:latin typeface="Gotham Medium"/>
                <a:cs typeface="Gotham Medium"/>
                <a:sym typeface="Raleway"/>
              </a:rPr>
              <a:t>INFORME DE MERCADO</a:t>
            </a:r>
          </a:p>
          <a:p>
            <a:pPr algn="ctr">
              <a:buClr>
                <a:srgbClr val="3F3F3F"/>
              </a:buClr>
              <a:buSzPct val="25000"/>
            </a:pPr>
            <a:r>
              <a:rPr lang="pt-BR" sz="2000" spc="20" dirty="0">
                <a:solidFill>
                  <a:schemeClr val="tx1"/>
                </a:solidFill>
                <a:latin typeface="Gotham Light" panose="02000603030000020004" pitchFamily="2" charset="0"/>
                <a:cs typeface="Gotham Medium"/>
                <a:sym typeface="Raleway"/>
              </a:rPr>
              <a:t>BUENOS </a:t>
            </a:r>
            <a:r>
              <a:rPr lang="pt-BR" sz="2000" spc="20" dirty="0" smtClean="0">
                <a:solidFill>
                  <a:schemeClr val="tx1"/>
                </a:solidFill>
                <a:latin typeface="Gotham Light" panose="02000603030000020004" pitchFamily="2" charset="0"/>
                <a:cs typeface="Gotham Medium"/>
                <a:sym typeface="Raleway"/>
              </a:rPr>
              <a:t>AIRES. JUNIO 2019</a:t>
            </a:r>
            <a:endParaRPr lang="pt-BR" sz="2000" spc="20" dirty="0">
              <a:solidFill>
                <a:schemeClr val="tx1"/>
              </a:solidFill>
              <a:latin typeface="Gotham Light" panose="02000603030000020004" pitchFamily="2" charset="0"/>
              <a:cs typeface="Gotham Medium"/>
              <a:sym typeface="Raleway"/>
            </a:endParaRPr>
          </a:p>
        </p:txBody>
      </p:sp>
    </p:spTree>
    <p:extLst>
      <p:ext uri="{BB962C8B-B14F-4D97-AF65-F5344CB8AC3E}">
        <p14:creationId xmlns:p14="http://schemas.microsoft.com/office/powerpoint/2010/main" val="139965133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aphicFrame>
        <p:nvGraphicFramePr>
          <p:cNvPr id="33" name="5 Gráfico"/>
          <p:cNvGraphicFramePr>
            <a:graphicFrameLocks/>
          </p:cNvGraphicFramePr>
          <p:nvPr>
            <p:extLst>
              <p:ext uri="{D42A27DB-BD31-4B8C-83A1-F6EECF244321}">
                <p14:modId xmlns:p14="http://schemas.microsoft.com/office/powerpoint/2010/main" val="426935266"/>
              </p:ext>
            </p:extLst>
          </p:nvPr>
        </p:nvGraphicFramePr>
        <p:xfrm>
          <a:off x="5376945" y="816713"/>
          <a:ext cx="4139465" cy="3988954"/>
        </p:xfrm>
        <a:graphic>
          <a:graphicData uri="http://schemas.openxmlformats.org/drawingml/2006/chart">
            <c:chart xmlns:c="http://schemas.openxmlformats.org/drawingml/2006/chart" xmlns:r="http://schemas.openxmlformats.org/officeDocument/2006/relationships" r:id="rId3"/>
          </a:graphicData>
        </a:graphic>
      </p:graphicFrame>
      <p:sp>
        <p:nvSpPr>
          <p:cNvPr id="32"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40" name="object 6"/>
          <p:cNvSpPr txBox="1">
            <a:spLocks/>
          </p:cNvSpPr>
          <p:nvPr/>
        </p:nvSpPr>
        <p:spPr>
          <a:xfrm>
            <a:off x="6065093" y="782662"/>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BARRIO</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41" name="object 6"/>
          <p:cNvSpPr txBox="1">
            <a:spLocks/>
          </p:cNvSpPr>
          <p:nvPr/>
        </p:nvSpPr>
        <p:spPr>
          <a:xfrm>
            <a:off x="6666557" y="782662"/>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USD/M2</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42" name="object 6"/>
          <p:cNvSpPr txBox="1">
            <a:spLocks/>
          </p:cNvSpPr>
          <p:nvPr/>
        </p:nvSpPr>
        <p:spPr>
          <a:xfrm>
            <a:off x="4748911" y="782662"/>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RANKING</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39" name="object 6"/>
          <p:cNvSpPr txBox="1">
            <a:spLocks/>
          </p:cNvSpPr>
          <p:nvPr/>
        </p:nvSpPr>
        <p:spPr>
          <a:xfrm>
            <a:off x="825019" y="159990"/>
            <a:ext cx="6517962" cy="571951"/>
          </a:xfrm>
          <a:prstGeom prst="rect">
            <a:avLst/>
          </a:prstGeom>
        </p:spPr>
        <p:txBody>
          <a:bodyPr vert="horz" wrap="square" lIns="0" tIns="17780" rIns="0" bIns="0" rtlCol="0">
            <a:spAutoFit/>
          </a:bodyPr>
          <a:lstStyle/>
          <a:p>
            <a:pPr lvl="0">
              <a:buClr>
                <a:srgbClr val="3F3F3F"/>
              </a:buClr>
              <a:buSzPct val="25000"/>
            </a:pPr>
            <a:r>
              <a:rPr lang="pt-BR" sz="2000" spc="20" dirty="0">
                <a:solidFill>
                  <a:srgbClr val="FE4D00"/>
                </a:solidFill>
                <a:latin typeface="Gotham Medium"/>
                <a:cs typeface="Gotham Medium"/>
                <a:sym typeface="Raleway"/>
              </a:rPr>
              <a:t>VENTA</a:t>
            </a:r>
          </a:p>
          <a:p>
            <a:pPr>
              <a:buClr>
                <a:srgbClr val="3F3F3F"/>
              </a:buClr>
              <a:buSzPct val="25000"/>
            </a:pPr>
            <a:r>
              <a:rPr lang="pt-BR" sz="1600" spc="20" dirty="0" smtClean="0">
                <a:solidFill>
                  <a:srgbClr val="FF6600"/>
                </a:solidFill>
                <a:latin typeface="Gotham Light" panose="02000603030000020004" pitchFamily="2" charset="0"/>
                <a:cs typeface="Gotham Medium"/>
                <a:sym typeface="Raleway"/>
              </a:rPr>
              <a:t>HEAT MAP DE PRECIOS</a:t>
            </a:r>
            <a:endParaRPr lang="pt-BR" sz="1600" spc="20" dirty="0">
              <a:solidFill>
                <a:srgbClr val="FF6600"/>
              </a:solidFill>
              <a:latin typeface="Gotham Light" panose="02000603030000020004" pitchFamily="2" charset="0"/>
              <a:cs typeface="Gotham Medium"/>
              <a:sym typeface="Raleway"/>
            </a:endParaRPr>
          </a:p>
        </p:txBody>
      </p:sp>
      <p:sp>
        <p:nvSpPr>
          <p:cNvPr id="44" name="object 15"/>
          <p:cNvSpPr/>
          <p:nvPr/>
        </p:nvSpPr>
        <p:spPr>
          <a:xfrm>
            <a:off x="7872803" y="159990"/>
            <a:ext cx="1829997" cy="41231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6" name="object 4"/>
          <p:cNvSpPr/>
          <p:nvPr/>
        </p:nvSpPr>
        <p:spPr>
          <a:xfrm>
            <a:off x="0" y="4781550"/>
            <a:ext cx="10113963" cy="384174"/>
          </a:xfrm>
          <a:custGeom>
            <a:avLst/>
            <a:gdLst/>
            <a:ahLst/>
            <a:cxnLst/>
            <a:rect l="l" t="t" r="r" b="b"/>
            <a:pathLst>
              <a:path w="5231765" h="2670810">
                <a:moveTo>
                  <a:pt x="0" y="0"/>
                </a:moveTo>
                <a:lnTo>
                  <a:pt x="5231479" y="0"/>
                </a:lnTo>
                <a:lnTo>
                  <a:pt x="5231479" y="2670792"/>
                </a:lnTo>
                <a:lnTo>
                  <a:pt x="0" y="2670792"/>
                </a:lnTo>
                <a:lnTo>
                  <a:pt x="0" y="0"/>
                </a:lnTo>
                <a:close/>
              </a:path>
            </a:pathLst>
          </a:custGeom>
          <a:solidFill>
            <a:srgbClr val="CCCDCF">
              <a:alpha val="21000"/>
            </a:srgbClr>
          </a:solidFill>
        </p:spPr>
        <p:txBody>
          <a:bodyPr wrap="square" lIns="0" tIns="0" rIns="0" bIns="0" rtlCol="0" anchor="t"/>
          <a:lstStyle/>
          <a:p>
            <a:pPr algn="ctr">
              <a:lnSpc>
                <a:spcPts val="2443"/>
              </a:lnSpc>
            </a:pPr>
            <a:r>
              <a:rPr lang="es-ES" sz="1200" spc="20" dirty="0">
                <a:solidFill>
                  <a:schemeClr val="tx1">
                    <a:lumMod val="75000"/>
                    <a:lumOff val="25000"/>
                  </a:schemeClr>
                </a:solidFill>
                <a:latin typeface="Gotham Light" panose="02000603030000020004" pitchFamily="2" charset="0"/>
                <a:cs typeface="Gotham Medium"/>
                <a:sym typeface="Roboto Slab"/>
              </a:rPr>
              <a:t>Rango de precio en la ciudad encuentra máximo en Puerto Madero USD </a:t>
            </a:r>
            <a:r>
              <a:rPr lang="es-ES" sz="1200" spc="20" dirty="0" smtClean="0">
                <a:solidFill>
                  <a:schemeClr val="tx1">
                    <a:lumMod val="75000"/>
                    <a:lumOff val="25000"/>
                  </a:schemeClr>
                </a:solidFill>
                <a:latin typeface="Gotham Light" panose="02000603030000020004" pitchFamily="2" charset="0"/>
                <a:cs typeface="Gotham Medium"/>
                <a:sym typeface="Roboto Slab"/>
              </a:rPr>
              <a:t>5.790 </a:t>
            </a:r>
            <a:r>
              <a:rPr lang="es-ES" sz="1200" spc="20" dirty="0">
                <a:solidFill>
                  <a:schemeClr val="tx1">
                    <a:lumMod val="75000"/>
                    <a:lumOff val="25000"/>
                  </a:schemeClr>
                </a:solidFill>
                <a:latin typeface="Gotham Light" panose="02000603030000020004" pitchFamily="2" charset="0"/>
                <a:cs typeface="Gotham Medium"/>
                <a:sym typeface="Roboto Slab"/>
              </a:rPr>
              <a:t>y mínimo en Villa Lugano USD </a:t>
            </a:r>
            <a:r>
              <a:rPr lang="es-ES" sz="1200" spc="20" dirty="0" smtClean="0">
                <a:solidFill>
                  <a:schemeClr val="tx1">
                    <a:lumMod val="75000"/>
                    <a:lumOff val="25000"/>
                  </a:schemeClr>
                </a:solidFill>
                <a:latin typeface="Gotham Light" panose="02000603030000020004" pitchFamily="2" charset="0"/>
                <a:cs typeface="Gotham Medium"/>
                <a:sym typeface="Roboto Slab"/>
              </a:rPr>
              <a:t>1.211 </a:t>
            </a:r>
            <a:endParaRPr lang="es-ES" sz="1200" spc="20" dirty="0">
              <a:solidFill>
                <a:schemeClr val="tx1">
                  <a:lumMod val="75000"/>
                  <a:lumOff val="25000"/>
                </a:schemeClr>
              </a:solidFill>
              <a:latin typeface="Gotham Light" panose="02000603030000020004" pitchFamily="2" charset="0"/>
              <a:cs typeface="Gotham Medium"/>
            </a:endParaRPr>
          </a:p>
        </p:txBody>
      </p:sp>
      <p:cxnSp>
        <p:nvCxnSpPr>
          <p:cNvPr id="38" name="36 Conector recto"/>
          <p:cNvCxnSpPr/>
          <p:nvPr/>
        </p:nvCxnSpPr>
        <p:spPr>
          <a:xfrm flipH="1">
            <a:off x="5114810" y="1117233"/>
            <a:ext cx="11700" cy="356400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5 Elipse"/>
          <p:cNvSpPr>
            <a:spLocks noChangeAspect="1"/>
          </p:cNvSpPr>
          <p:nvPr/>
        </p:nvSpPr>
        <p:spPr>
          <a:xfrm>
            <a:off x="5057775" y="1484983"/>
            <a:ext cx="125771" cy="125771"/>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48" name="7 Elipse"/>
          <p:cNvSpPr>
            <a:spLocks noChangeAspect="1"/>
          </p:cNvSpPr>
          <p:nvPr/>
        </p:nvSpPr>
        <p:spPr>
          <a:xfrm>
            <a:off x="5057775" y="2601107"/>
            <a:ext cx="125771" cy="125771"/>
          </a:xfrm>
          <a:prstGeom prst="ellipse">
            <a:avLst/>
          </a:prstGeom>
          <a:solidFill>
            <a:srgbClr val="C86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49" name="8 Elipse"/>
          <p:cNvSpPr>
            <a:spLocks noChangeAspect="1"/>
          </p:cNvSpPr>
          <p:nvPr/>
        </p:nvSpPr>
        <p:spPr>
          <a:xfrm>
            <a:off x="5057775" y="2889139"/>
            <a:ext cx="125771" cy="125771"/>
          </a:xfrm>
          <a:prstGeom prst="ellipse">
            <a:avLst/>
          </a:prstGeom>
          <a:solidFill>
            <a:srgbClr val="EA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0" name="9 Elipse"/>
          <p:cNvSpPr>
            <a:spLocks noChangeAspect="1"/>
          </p:cNvSpPr>
          <p:nvPr/>
        </p:nvSpPr>
        <p:spPr>
          <a:xfrm>
            <a:off x="5057775" y="3465203"/>
            <a:ext cx="125771" cy="125771"/>
          </a:xfrm>
          <a:prstGeom prst="ellipse">
            <a:avLst/>
          </a:prstGeom>
          <a:solidFill>
            <a:srgbClr val="FED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3" name="10 Elipse"/>
          <p:cNvSpPr>
            <a:spLocks noChangeAspect="1"/>
          </p:cNvSpPr>
          <p:nvPr/>
        </p:nvSpPr>
        <p:spPr>
          <a:xfrm>
            <a:off x="5057775" y="3951014"/>
            <a:ext cx="125771" cy="125771"/>
          </a:xfrm>
          <a:prstGeom prst="ellipse">
            <a:avLst/>
          </a:prstGeom>
          <a:solidFill>
            <a:srgbClr val="FE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4" name="11 Elipse"/>
          <p:cNvSpPr>
            <a:spLocks noChangeAspect="1"/>
          </p:cNvSpPr>
          <p:nvPr/>
        </p:nvSpPr>
        <p:spPr>
          <a:xfrm>
            <a:off x="5057775" y="4203042"/>
            <a:ext cx="125771" cy="125771"/>
          </a:xfrm>
          <a:prstGeom prst="ellipse">
            <a:avLst/>
          </a:prstGeom>
          <a:solidFill>
            <a:srgbClr val="FFF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5" name="7 Elipse"/>
          <p:cNvSpPr>
            <a:spLocks noChangeAspect="1"/>
          </p:cNvSpPr>
          <p:nvPr/>
        </p:nvSpPr>
        <p:spPr>
          <a:xfrm>
            <a:off x="5057775" y="2313075"/>
            <a:ext cx="125771" cy="125771"/>
          </a:xfrm>
          <a:prstGeom prst="ellipse">
            <a:avLst/>
          </a:prstGeom>
          <a:solidFill>
            <a:srgbClr val="B849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sz="2000" dirty="0"/>
          </a:p>
        </p:txBody>
      </p:sp>
      <p:sp>
        <p:nvSpPr>
          <p:cNvPr id="56" name="6 Elipse"/>
          <p:cNvSpPr>
            <a:spLocks noChangeAspect="1"/>
          </p:cNvSpPr>
          <p:nvPr/>
        </p:nvSpPr>
        <p:spPr>
          <a:xfrm>
            <a:off x="5057775" y="1737011"/>
            <a:ext cx="125771" cy="125771"/>
          </a:xfrm>
          <a:prstGeom prst="ellipse">
            <a:avLst/>
          </a:prstGeom>
          <a:solidFill>
            <a:srgbClr val="8E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7" name="9 Elipse"/>
          <p:cNvSpPr>
            <a:spLocks noChangeAspect="1"/>
          </p:cNvSpPr>
          <p:nvPr/>
        </p:nvSpPr>
        <p:spPr>
          <a:xfrm>
            <a:off x="5057775" y="3177171"/>
            <a:ext cx="125771" cy="125771"/>
          </a:xfrm>
          <a:prstGeom prst="ellipse">
            <a:avLst/>
          </a:prstGeom>
          <a:solidFill>
            <a:srgbClr val="FFB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8" name="4 Elipse"/>
          <p:cNvSpPr>
            <a:spLocks noChangeAspect="1"/>
          </p:cNvSpPr>
          <p:nvPr/>
        </p:nvSpPr>
        <p:spPr>
          <a:xfrm>
            <a:off x="5057775" y="1232955"/>
            <a:ext cx="125771" cy="125771"/>
          </a:xfrm>
          <a:prstGeom prst="ellipse">
            <a:avLst/>
          </a:prstGeom>
          <a:solidFill>
            <a:srgbClr val="80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9" name="11 Elipse"/>
          <p:cNvSpPr>
            <a:spLocks noChangeAspect="1"/>
          </p:cNvSpPr>
          <p:nvPr/>
        </p:nvSpPr>
        <p:spPr>
          <a:xfrm>
            <a:off x="5057775" y="4455070"/>
            <a:ext cx="125771" cy="125771"/>
          </a:xfrm>
          <a:prstGeom prst="ellipse">
            <a:avLst/>
          </a:prstGeom>
          <a:solidFill>
            <a:srgbClr val="FFF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60" name="object 6"/>
          <p:cNvSpPr txBox="1">
            <a:spLocks/>
          </p:cNvSpPr>
          <p:nvPr/>
        </p:nvSpPr>
        <p:spPr>
          <a:xfrm>
            <a:off x="4264893" y="1375145"/>
            <a:ext cx="792088" cy="294953"/>
          </a:xfrm>
          <a:prstGeom prst="rect">
            <a:avLst/>
          </a:prstGeom>
        </p:spPr>
        <p:txBody>
          <a:bodyPr vert="horz" wrap="square" lIns="0" tIns="17780" rIns="0" bIns="0" rtlCol="0">
            <a:spAutoFit/>
          </a:bodyPr>
          <a:lstStyle/>
          <a:p>
            <a:pPr algn="ctr"/>
            <a:r>
              <a:rPr lang="es-ES" sz="900" spc="20" dirty="0" smtClean="0">
                <a:solidFill>
                  <a:schemeClr val="tx1">
                    <a:lumMod val="50000"/>
                    <a:lumOff val="50000"/>
                  </a:schemeClr>
                </a:solidFill>
                <a:latin typeface="Gotham Light" panose="02000603030000020004" pitchFamily="2" charset="0"/>
                <a:cs typeface="Gotham Medium"/>
              </a:rPr>
              <a:t>MAYOR</a:t>
            </a:r>
          </a:p>
          <a:p>
            <a:pPr algn="ctr"/>
            <a:r>
              <a:rPr lang="es-ES" sz="900" spc="20" dirty="0" smtClean="0">
                <a:solidFill>
                  <a:schemeClr val="tx1">
                    <a:lumMod val="50000"/>
                    <a:lumOff val="50000"/>
                  </a:schemeClr>
                </a:solidFill>
                <a:latin typeface="Gotham Light" panose="02000603030000020004" pitchFamily="2" charset="0"/>
                <a:cs typeface="Gotham Medium"/>
              </a:rPr>
              <a:t>PRECIO</a:t>
            </a:r>
            <a:endParaRPr lang="es-ES" sz="900" spc="20" dirty="0">
              <a:solidFill>
                <a:schemeClr val="tx1">
                  <a:lumMod val="50000"/>
                  <a:lumOff val="50000"/>
                </a:schemeClr>
              </a:solidFill>
              <a:latin typeface="Gotham Light" panose="02000603030000020004" pitchFamily="2" charset="0"/>
              <a:cs typeface="Gotham Medium"/>
            </a:endParaRPr>
          </a:p>
        </p:txBody>
      </p:sp>
      <p:sp>
        <p:nvSpPr>
          <p:cNvPr id="61" name="object 6"/>
          <p:cNvSpPr txBox="1">
            <a:spLocks/>
          </p:cNvSpPr>
          <p:nvPr/>
        </p:nvSpPr>
        <p:spPr>
          <a:xfrm>
            <a:off x="4264893" y="2778512"/>
            <a:ext cx="792088" cy="294953"/>
          </a:xfrm>
          <a:prstGeom prst="rect">
            <a:avLst/>
          </a:prstGeom>
        </p:spPr>
        <p:txBody>
          <a:bodyPr vert="horz" wrap="square" lIns="0" tIns="17780" rIns="0" bIns="0" rtlCol="0">
            <a:spAutoFit/>
          </a:bodyPr>
          <a:lstStyle/>
          <a:p>
            <a:pPr algn="ctr"/>
            <a:r>
              <a:rPr lang="es-ES" sz="900" spc="20" dirty="0" smtClean="0">
                <a:solidFill>
                  <a:schemeClr val="tx1">
                    <a:lumMod val="50000"/>
                    <a:lumOff val="50000"/>
                  </a:schemeClr>
                </a:solidFill>
                <a:latin typeface="Gotham Light" panose="02000603030000020004" pitchFamily="2" charset="0"/>
                <a:cs typeface="Gotham Medium"/>
              </a:rPr>
              <a:t>ZONA</a:t>
            </a:r>
          </a:p>
          <a:p>
            <a:pPr algn="ctr"/>
            <a:r>
              <a:rPr lang="es-ES" sz="900" spc="20" dirty="0" smtClean="0">
                <a:solidFill>
                  <a:schemeClr val="tx1">
                    <a:lumMod val="50000"/>
                    <a:lumOff val="50000"/>
                  </a:schemeClr>
                </a:solidFill>
                <a:latin typeface="Gotham Light" panose="02000603030000020004" pitchFamily="2" charset="0"/>
                <a:cs typeface="Gotham Medium"/>
              </a:rPr>
              <a:t>MEDIA</a:t>
            </a:r>
            <a:endParaRPr lang="es-ES" sz="900" spc="20" dirty="0">
              <a:solidFill>
                <a:schemeClr val="tx1">
                  <a:lumMod val="50000"/>
                  <a:lumOff val="50000"/>
                </a:schemeClr>
              </a:solidFill>
              <a:latin typeface="Gotham Light" panose="02000603030000020004" pitchFamily="2" charset="0"/>
              <a:cs typeface="Gotham Medium"/>
            </a:endParaRPr>
          </a:p>
        </p:txBody>
      </p:sp>
      <p:sp>
        <p:nvSpPr>
          <p:cNvPr id="62" name="object 6"/>
          <p:cNvSpPr txBox="1">
            <a:spLocks/>
          </p:cNvSpPr>
          <p:nvPr/>
        </p:nvSpPr>
        <p:spPr>
          <a:xfrm>
            <a:off x="4264893" y="4091626"/>
            <a:ext cx="792088" cy="294953"/>
          </a:xfrm>
          <a:prstGeom prst="rect">
            <a:avLst/>
          </a:prstGeom>
        </p:spPr>
        <p:txBody>
          <a:bodyPr vert="horz" wrap="square" lIns="0" tIns="17780" rIns="0" bIns="0" rtlCol="0">
            <a:spAutoFit/>
          </a:bodyPr>
          <a:lstStyle/>
          <a:p>
            <a:pPr algn="ctr"/>
            <a:r>
              <a:rPr lang="es-ES" sz="900" spc="20" dirty="0" smtClean="0">
                <a:solidFill>
                  <a:schemeClr val="tx1">
                    <a:lumMod val="50000"/>
                    <a:lumOff val="50000"/>
                  </a:schemeClr>
                </a:solidFill>
                <a:latin typeface="Gotham Light" panose="02000603030000020004" pitchFamily="2" charset="0"/>
                <a:cs typeface="Gotham Medium"/>
              </a:rPr>
              <a:t>MENOR</a:t>
            </a:r>
          </a:p>
          <a:p>
            <a:pPr algn="ctr"/>
            <a:r>
              <a:rPr lang="es-ES" sz="900" spc="20" dirty="0" smtClean="0">
                <a:solidFill>
                  <a:schemeClr val="tx1">
                    <a:lumMod val="50000"/>
                    <a:lumOff val="50000"/>
                  </a:schemeClr>
                </a:solidFill>
                <a:latin typeface="Gotham Light" panose="02000603030000020004" pitchFamily="2" charset="0"/>
                <a:cs typeface="Gotham Medium"/>
              </a:rPr>
              <a:t>PRECIO</a:t>
            </a:r>
            <a:endParaRPr lang="es-ES" sz="900" spc="20" dirty="0">
              <a:solidFill>
                <a:schemeClr val="tx1">
                  <a:lumMod val="50000"/>
                  <a:lumOff val="50000"/>
                </a:schemeClr>
              </a:solidFill>
              <a:latin typeface="Gotham Light" panose="02000603030000020004" pitchFamily="2" charset="0"/>
              <a:cs typeface="Gotham Medium"/>
            </a:endParaRPr>
          </a:p>
        </p:txBody>
      </p:sp>
      <p:pic>
        <p:nvPicPr>
          <p:cNvPr id="27" name="Imagen 26"/>
          <p:cNvPicPr>
            <a:picLocks noChangeAspect="1"/>
          </p:cNvPicPr>
          <p:nvPr/>
        </p:nvPicPr>
        <p:blipFill>
          <a:blip r:embed="rId5" r:link="rId6">
            <a:extLst>
              <a:ext uri="{28A0092B-C50C-407E-A947-70E740481C1C}">
                <a14:useLocalDpi xmlns:a14="http://schemas.microsoft.com/office/drawing/2010/main" val="0"/>
              </a:ext>
            </a:extLst>
          </a:blip>
          <a:srcRect l="15625" r="15625"/>
          <a:stretch>
            <a:fillRect/>
          </a:stretch>
        </p:blipFill>
        <p:spPr>
          <a:xfrm>
            <a:off x="554831" y="982662"/>
            <a:ext cx="3282950" cy="3581399"/>
          </a:xfrm>
          <a:prstGeom prst="rect">
            <a:avLst/>
          </a:prstGeom>
        </p:spPr>
      </p:pic>
    </p:spTree>
    <p:extLst>
      <p:ext uri="{BB962C8B-B14F-4D97-AF65-F5344CB8AC3E}">
        <p14:creationId xmlns:p14="http://schemas.microsoft.com/office/powerpoint/2010/main" val="1776661575"/>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aphicFrame>
        <p:nvGraphicFramePr>
          <p:cNvPr id="40" name="Gráfico 39"/>
          <p:cNvGraphicFramePr>
            <a:graphicFrameLocks/>
          </p:cNvGraphicFramePr>
          <p:nvPr>
            <p:extLst>
              <p:ext uri="{D42A27DB-BD31-4B8C-83A1-F6EECF244321}">
                <p14:modId xmlns:p14="http://schemas.microsoft.com/office/powerpoint/2010/main" val="959386537"/>
              </p:ext>
            </p:extLst>
          </p:nvPr>
        </p:nvGraphicFramePr>
        <p:xfrm>
          <a:off x="182800" y="784111"/>
          <a:ext cx="9748805" cy="4030999"/>
        </p:xfrm>
        <a:graphic>
          <a:graphicData uri="http://schemas.openxmlformats.org/drawingml/2006/chart">
            <c:chart xmlns:c="http://schemas.openxmlformats.org/drawingml/2006/chart" xmlns:r="http://schemas.openxmlformats.org/officeDocument/2006/relationships" r:id="rId3"/>
          </a:graphicData>
        </a:graphic>
      </p:graphicFrame>
      <p:sp>
        <p:nvSpPr>
          <p:cNvPr id="46" name="19 CuadroTexto"/>
          <p:cNvSpPr txBox="1"/>
          <p:nvPr/>
        </p:nvSpPr>
        <p:spPr>
          <a:xfrm>
            <a:off x="6372101" y="883166"/>
            <a:ext cx="3283591" cy="246221"/>
          </a:xfrm>
          <a:prstGeom prst="rect">
            <a:avLst/>
          </a:prstGeom>
          <a:noFill/>
        </p:spPr>
        <p:txBody>
          <a:bodyPr wrap="none" rtlCol="0" anchor="ctr">
            <a:spAutoFit/>
          </a:bodyPr>
          <a:lstStyle/>
          <a:p>
            <a:r>
              <a:rPr lang="es-ES" sz="1000" spc="20" dirty="0">
                <a:solidFill>
                  <a:schemeClr val="tx1">
                    <a:lumMod val="50000"/>
                    <a:lumOff val="50000"/>
                  </a:schemeClr>
                </a:solidFill>
                <a:latin typeface="Gotham Light" panose="02000603030000020004" pitchFamily="2" charset="0"/>
                <a:cs typeface="Gotham Medium"/>
              </a:rPr>
              <a:t>PRECIO MEDIO DE CADA BARRIO EN USD</a:t>
            </a:r>
            <a:r>
              <a:rPr lang="en-US" sz="1000" spc="20" dirty="0">
                <a:solidFill>
                  <a:schemeClr val="tx1">
                    <a:lumMod val="50000"/>
                    <a:lumOff val="50000"/>
                  </a:schemeClr>
                </a:solidFill>
                <a:latin typeface="Gotham Light" panose="02000603030000020004" pitchFamily="2" charset="0"/>
                <a:cs typeface="Gotham Medium"/>
              </a:rPr>
              <a:t>/M2</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7"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9" name="object 6"/>
          <p:cNvSpPr txBox="1">
            <a:spLocks/>
          </p:cNvSpPr>
          <p:nvPr/>
        </p:nvSpPr>
        <p:spPr>
          <a:xfrm>
            <a:off x="825019" y="159990"/>
            <a:ext cx="6517962" cy="571951"/>
          </a:xfrm>
          <a:prstGeom prst="rect">
            <a:avLst/>
          </a:prstGeom>
        </p:spPr>
        <p:txBody>
          <a:bodyPr vert="horz" wrap="square" lIns="0" tIns="17780" rIns="0" bIns="0" rtlCol="0">
            <a:spAutoFit/>
          </a:bodyPr>
          <a:lstStyle/>
          <a:p>
            <a:pPr lvl="0">
              <a:buClr>
                <a:srgbClr val="3F3F3F"/>
              </a:buClr>
              <a:buSzPct val="25000"/>
            </a:pPr>
            <a:r>
              <a:rPr lang="pt-BR" sz="2000" spc="20" dirty="0">
                <a:solidFill>
                  <a:srgbClr val="FE4D00"/>
                </a:solidFill>
                <a:latin typeface="Gotham Medium"/>
                <a:cs typeface="Gotham Medium"/>
                <a:sym typeface="Raleway"/>
              </a:rPr>
              <a:t>VENTA</a:t>
            </a:r>
          </a:p>
          <a:p>
            <a:pPr>
              <a:buClr>
                <a:srgbClr val="3F3F3F"/>
              </a:buClr>
              <a:buSzPct val="25000"/>
            </a:pPr>
            <a:r>
              <a:rPr lang="pt-BR" sz="1600" spc="20" dirty="0">
                <a:solidFill>
                  <a:srgbClr val="FF6600"/>
                </a:solidFill>
                <a:latin typeface="Gotham Light" panose="02000603030000020004" pitchFamily="2" charset="0"/>
                <a:cs typeface="Gotham Medium"/>
                <a:sym typeface="Raleway"/>
              </a:rPr>
              <a:t>PRECIO </a:t>
            </a:r>
            <a:r>
              <a:rPr lang="pt-BR" sz="1600" spc="20" dirty="0" smtClean="0">
                <a:solidFill>
                  <a:srgbClr val="FF6600"/>
                </a:solidFill>
                <a:latin typeface="Gotham Light" panose="02000603030000020004" pitchFamily="2" charset="0"/>
                <a:cs typeface="Gotham Medium"/>
                <a:sym typeface="Raleway"/>
              </a:rPr>
              <a:t>DE VENTA SEGÚN BARRIOS</a:t>
            </a:r>
            <a:endParaRPr lang="pt-BR" sz="1600" spc="20" dirty="0">
              <a:solidFill>
                <a:srgbClr val="FF6600"/>
              </a:solidFill>
              <a:latin typeface="Gotham Light" panose="02000603030000020004" pitchFamily="2" charset="0"/>
              <a:cs typeface="Gotham Medium"/>
              <a:sym typeface="Raleway"/>
            </a:endParaRPr>
          </a:p>
        </p:txBody>
      </p:sp>
      <p:sp>
        <p:nvSpPr>
          <p:cNvPr id="11" name="object 15"/>
          <p:cNvSpPr/>
          <p:nvPr/>
        </p:nvSpPr>
        <p:spPr>
          <a:xfrm>
            <a:off x="7872803" y="159990"/>
            <a:ext cx="1829997" cy="41231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932369761"/>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9" name="Imagen 38"/>
          <p:cNvPicPr>
            <a:picLocks noChangeAspect="1"/>
          </p:cNvPicPr>
          <p:nvPr/>
        </p:nvPicPr>
        <p:blipFill>
          <a:blip r:embed="rId3" r:link="rId4">
            <a:extLst>
              <a:ext uri="{28A0092B-C50C-407E-A947-70E740481C1C}">
                <a14:useLocalDpi xmlns:a14="http://schemas.microsoft.com/office/drawing/2010/main" val="0"/>
              </a:ext>
            </a:extLst>
          </a:blip>
          <a:srcRect l="15704" r="15704"/>
          <a:stretch>
            <a:fillRect/>
          </a:stretch>
        </p:blipFill>
        <p:spPr>
          <a:xfrm>
            <a:off x="561181" y="982662"/>
            <a:ext cx="3276600" cy="3582680"/>
          </a:xfrm>
          <a:prstGeom prst="rect">
            <a:avLst/>
          </a:prstGeom>
        </p:spPr>
      </p:pic>
      <p:graphicFrame>
        <p:nvGraphicFramePr>
          <p:cNvPr id="25" name="6 Gráfico"/>
          <p:cNvGraphicFramePr>
            <a:graphicFrameLocks/>
          </p:cNvGraphicFramePr>
          <p:nvPr>
            <p:extLst>
              <p:ext uri="{D42A27DB-BD31-4B8C-83A1-F6EECF244321}">
                <p14:modId xmlns:p14="http://schemas.microsoft.com/office/powerpoint/2010/main" val="1466124430"/>
              </p:ext>
            </p:extLst>
          </p:nvPr>
        </p:nvGraphicFramePr>
        <p:xfrm>
          <a:off x="5433826" y="816713"/>
          <a:ext cx="4388289" cy="3988954"/>
        </p:xfrm>
        <a:graphic>
          <a:graphicData uri="http://schemas.openxmlformats.org/drawingml/2006/chart">
            <c:chart xmlns:c="http://schemas.openxmlformats.org/drawingml/2006/chart" xmlns:r="http://schemas.openxmlformats.org/officeDocument/2006/relationships" r:id="rId5"/>
          </a:graphicData>
        </a:graphic>
      </p:graphicFrame>
      <p:sp>
        <p:nvSpPr>
          <p:cNvPr id="38" name="38 Rectángulo"/>
          <p:cNvSpPr/>
          <p:nvPr/>
        </p:nvSpPr>
        <p:spPr>
          <a:xfrm>
            <a:off x="2032645" y="4426042"/>
            <a:ext cx="199976" cy="159981"/>
          </a:xfrm>
          <a:prstGeom prst="rect">
            <a:avLst/>
          </a:prstGeom>
          <a:solidFill>
            <a:srgbClr val="E15383">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63"/>
          </a:p>
        </p:txBody>
      </p:sp>
      <p:cxnSp>
        <p:nvCxnSpPr>
          <p:cNvPr id="42" name="36 Conector recto"/>
          <p:cNvCxnSpPr>
            <a:stCxn id="52" idx="0"/>
          </p:cNvCxnSpPr>
          <p:nvPr/>
        </p:nvCxnSpPr>
        <p:spPr>
          <a:xfrm flipH="1">
            <a:off x="5114811" y="1281813"/>
            <a:ext cx="5850" cy="326030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5 Elipse"/>
          <p:cNvSpPr>
            <a:spLocks noChangeAspect="1"/>
          </p:cNvSpPr>
          <p:nvPr/>
        </p:nvSpPr>
        <p:spPr>
          <a:xfrm>
            <a:off x="5057775" y="1533841"/>
            <a:ext cx="125771" cy="125771"/>
          </a:xfrm>
          <a:prstGeom prst="ellipse">
            <a:avLst/>
          </a:prstGeom>
          <a:solidFill>
            <a:srgbClr val="E1538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44" name="7 Elipse"/>
          <p:cNvSpPr>
            <a:spLocks noChangeAspect="1"/>
          </p:cNvSpPr>
          <p:nvPr/>
        </p:nvSpPr>
        <p:spPr>
          <a:xfrm>
            <a:off x="5057775" y="2623427"/>
            <a:ext cx="125771" cy="125771"/>
          </a:xfrm>
          <a:prstGeom prst="ellipse">
            <a:avLst/>
          </a:prstGeom>
          <a:solidFill>
            <a:srgbClr val="E1538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45" name="8 Elipse"/>
          <p:cNvSpPr>
            <a:spLocks noChangeAspect="1"/>
          </p:cNvSpPr>
          <p:nvPr/>
        </p:nvSpPr>
        <p:spPr>
          <a:xfrm>
            <a:off x="5057775" y="2880016"/>
            <a:ext cx="125771" cy="125771"/>
          </a:xfrm>
          <a:prstGeom prst="ellipse">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46" name="9 Elipse"/>
          <p:cNvSpPr>
            <a:spLocks noChangeAspect="1"/>
          </p:cNvSpPr>
          <p:nvPr/>
        </p:nvSpPr>
        <p:spPr>
          <a:xfrm>
            <a:off x="5057775" y="3393195"/>
            <a:ext cx="125771" cy="125771"/>
          </a:xfrm>
          <a:prstGeom prst="ellipse">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47" name="10 Elipse"/>
          <p:cNvSpPr>
            <a:spLocks noChangeAspect="1"/>
          </p:cNvSpPr>
          <p:nvPr/>
        </p:nvSpPr>
        <p:spPr>
          <a:xfrm>
            <a:off x="5057775" y="3951014"/>
            <a:ext cx="125771" cy="125771"/>
          </a:xfrm>
          <a:prstGeom prst="ellipse">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48" name="11 Elipse"/>
          <p:cNvSpPr>
            <a:spLocks noChangeAspect="1"/>
          </p:cNvSpPr>
          <p:nvPr/>
        </p:nvSpPr>
        <p:spPr>
          <a:xfrm>
            <a:off x="5057775" y="4203042"/>
            <a:ext cx="125771" cy="125771"/>
          </a:xfrm>
          <a:prstGeom prst="ellipse">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49" name="7 Elipse"/>
          <p:cNvSpPr>
            <a:spLocks noChangeAspect="1"/>
          </p:cNvSpPr>
          <p:nvPr/>
        </p:nvSpPr>
        <p:spPr>
          <a:xfrm>
            <a:off x="5057775" y="2366838"/>
            <a:ext cx="125771" cy="125771"/>
          </a:xfrm>
          <a:prstGeom prst="ellipse">
            <a:avLst/>
          </a:prstGeom>
          <a:solidFill>
            <a:srgbClr val="E15383">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sz="2000" dirty="0"/>
          </a:p>
        </p:txBody>
      </p:sp>
      <p:sp>
        <p:nvSpPr>
          <p:cNvPr id="50" name="6 Elipse"/>
          <p:cNvSpPr>
            <a:spLocks noChangeAspect="1"/>
          </p:cNvSpPr>
          <p:nvPr/>
        </p:nvSpPr>
        <p:spPr>
          <a:xfrm>
            <a:off x="5057775" y="1785869"/>
            <a:ext cx="125771" cy="125771"/>
          </a:xfrm>
          <a:prstGeom prst="ellipse">
            <a:avLst/>
          </a:prstGeom>
          <a:solidFill>
            <a:srgbClr val="E1538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1" name="9 Elipse"/>
          <p:cNvSpPr>
            <a:spLocks noChangeAspect="1"/>
          </p:cNvSpPr>
          <p:nvPr/>
        </p:nvSpPr>
        <p:spPr>
          <a:xfrm>
            <a:off x="5057775" y="3136605"/>
            <a:ext cx="125771" cy="125771"/>
          </a:xfrm>
          <a:prstGeom prst="ellipse">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2" name="4 Elipse"/>
          <p:cNvSpPr>
            <a:spLocks noChangeAspect="1"/>
          </p:cNvSpPr>
          <p:nvPr/>
        </p:nvSpPr>
        <p:spPr>
          <a:xfrm>
            <a:off x="5057775" y="1281813"/>
            <a:ext cx="125771" cy="125771"/>
          </a:xfrm>
          <a:prstGeom prst="ellipse">
            <a:avLst/>
          </a:prstGeom>
          <a:solidFill>
            <a:srgbClr val="E1538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3" name="11 Elipse"/>
          <p:cNvSpPr>
            <a:spLocks noChangeAspect="1"/>
          </p:cNvSpPr>
          <p:nvPr/>
        </p:nvSpPr>
        <p:spPr>
          <a:xfrm>
            <a:off x="5057775" y="4455070"/>
            <a:ext cx="125771" cy="125771"/>
          </a:xfrm>
          <a:prstGeom prst="ellipse">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28"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31" name="object 6"/>
          <p:cNvSpPr txBox="1">
            <a:spLocks/>
          </p:cNvSpPr>
          <p:nvPr/>
        </p:nvSpPr>
        <p:spPr>
          <a:xfrm>
            <a:off x="5993085" y="782662"/>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BARRIO</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32" name="object 6"/>
          <p:cNvSpPr txBox="1">
            <a:spLocks/>
          </p:cNvSpPr>
          <p:nvPr/>
        </p:nvSpPr>
        <p:spPr>
          <a:xfrm>
            <a:off x="7145213" y="782662"/>
            <a:ext cx="2016224"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VARIACIÓN 12 MESES</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33" name="object 6"/>
          <p:cNvSpPr txBox="1">
            <a:spLocks/>
          </p:cNvSpPr>
          <p:nvPr/>
        </p:nvSpPr>
        <p:spPr>
          <a:xfrm>
            <a:off x="4748911" y="782662"/>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RANKING</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34" name="object 6"/>
          <p:cNvSpPr txBox="1">
            <a:spLocks/>
          </p:cNvSpPr>
          <p:nvPr/>
        </p:nvSpPr>
        <p:spPr>
          <a:xfrm>
            <a:off x="4264893" y="1465398"/>
            <a:ext cx="792088" cy="294953"/>
          </a:xfrm>
          <a:prstGeom prst="rect">
            <a:avLst/>
          </a:prstGeom>
        </p:spPr>
        <p:txBody>
          <a:bodyPr vert="horz" wrap="square" lIns="0" tIns="17780" rIns="0" bIns="0" rtlCol="0">
            <a:spAutoFit/>
          </a:bodyPr>
          <a:lstStyle/>
          <a:p>
            <a:pPr algn="ctr"/>
            <a:r>
              <a:rPr lang="es-ES" sz="900" spc="20" dirty="0" smtClean="0">
                <a:solidFill>
                  <a:schemeClr val="tx1">
                    <a:lumMod val="50000"/>
                    <a:lumOff val="50000"/>
                  </a:schemeClr>
                </a:solidFill>
                <a:latin typeface="Gotham Light" panose="02000603030000020004" pitchFamily="2" charset="0"/>
                <a:cs typeface="Gotham Medium"/>
              </a:rPr>
              <a:t>MAYOR</a:t>
            </a:r>
          </a:p>
          <a:p>
            <a:pPr algn="ctr"/>
            <a:r>
              <a:rPr lang="es-ES" sz="900" spc="20" dirty="0" smtClean="0">
                <a:solidFill>
                  <a:schemeClr val="tx1">
                    <a:lumMod val="50000"/>
                    <a:lumOff val="50000"/>
                  </a:schemeClr>
                </a:solidFill>
                <a:latin typeface="Gotham Light" panose="02000603030000020004" pitchFamily="2" charset="0"/>
                <a:cs typeface="Gotham Medium"/>
              </a:rPr>
              <a:t>SUBA</a:t>
            </a:r>
            <a:endParaRPr lang="es-ES" sz="900" spc="20" dirty="0">
              <a:solidFill>
                <a:schemeClr val="tx1">
                  <a:lumMod val="50000"/>
                  <a:lumOff val="50000"/>
                </a:schemeClr>
              </a:solidFill>
              <a:latin typeface="Gotham Light" panose="02000603030000020004" pitchFamily="2" charset="0"/>
              <a:cs typeface="Gotham Medium"/>
            </a:endParaRPr>
          </a:p>
        </p:txBody>
      </p:sp>
      <p:sp>
        <p:nvSpPr>
          <p:cNvPr id="35" name="object 6"/>
          <p:cNvSpPr txBox="1">
            <a:spLocks/>
          </p:cNvSpPr>
          <p:nvPr/>
        </p:nvSpPr>
        <p:spPr>
          <a:xfrm>
            <a:off x="4264893" y="2778512"/>
            <a:ext cx="792088" cy="294953"/>
          </a:xfrm>
          <a:prstGeom prst="rect">
            <a:avLst/>
          </a:prstGeom>
        </p:spPr>
        <p:txBody>
          <a:bodyPr vert="horz" wrap="square" lIns="0" tIns="17780" rIns="0" bIns="0" rtlCol="0">
            <a:spAutoFit/>
          </a:bodyPr>
          <a:lstStyle/>
          <a:p>
            <a:pPr algn="ctr"/>
            <a:r>
              <a:rPr lang="es-ES" sz="900" spc="20" dirty="0" smtClean="0">
                <a:solidFill>
                  <a:schemeClr val="tx1">
                    <a:lumMod val="50000"/>
                    <a:lumOff val="50000"/>
                  </a:schemeClr>
                </a:solidFill>
                <a:latin typeface="Gotham Light" panose="02000603030000020004" pitchFamily="2" charset="0"/>
                <a:cs typeface="Gotham Medium"/>
              </a:rPr>
              <a:t>ZONA</a:t>
            </a:r>
          </a:p>
          <a:p>
            <a:pPr algn="ctr"/>
            <a:r>
              <a:rPr lang="es-ES" sz="900" spc="20" dirty="0" smtClean="0">
                <a:solidFill>
                  <a:schemeClr val="tx1">
                    <a:lumMod val="50000"/>
                    <a:lumOff val="50000"/>
                  </a:schemeClr>
                </a:solidFill>
                <a:latin typeface="Gotham Light" panose="02000603030000020004" pitchFamily="2" charset="0"/>
                <a:cs typeface="Gotham Medium"/>
              </a:rPr>
              <a:t>MEDIA</a:t>
            </a:r>
            <a:endParaRPr lang="es-ES" sz="900" spc="20" dirty="0">
              <a:solidFill>
                <a:schemeClr val="tx1">
                  <a:lumMod val="50000"/>
                  <a:lumOff val="50000"/>
                </a:schemeClr>
              </a:solidFill>
              <a:latin typeface="Gotham Light" panose="02000603030000020004" pitchFamily="2" charset="0"/>
              <a:cs typeface="Gotham Medium"/>
            </a:endParaRPr>
          </a:p>
        </p:txBody>
      </p:sp>
      <p:sp>
        <p:nvSpPr>
          <p:cNvPr id="36" name="object 6"/>
          <p:cNvSpPr txBox="1">
            <a:spLocks/>
          </p:cNvSpPr>
          <p:nvPr/>
        </p:nvSpPr>
        <p:spPr>
          <a:xfrm>
            <a:off x="4264893" y="4093604"/>
            <a:ext cx="792088" cy="294953"/>
          </a:xfrm>
          <a:prstGeom prst="rect">
            <a:avLst/>
          </a:prstGeom>
        </p:spPr>
        <p:txBody>
          <a:bodyPr vert="horz" wrap="square" lIns="0" tIns="17780" rIns="0" bIns="0" rtlCol="0">
            <a:spAutoFit/>
          </a:bodyPr>
          <a:lstStyle/>
          <a:p>
            <a:pPr algn="ctr"/>
            <a:r>
              <a:rPr lang="es-ES" sz="900" spc="20" dirty="0" smtClean="0">
                <a:solidFill>
                  <a:schemeClr val="tx1">
                    <a:lumMod val="50000"/>
                    <a:lumOff val="50000"/>
                  </a:schemeClr>
                </a:solidFill>
                <a:latin typeface="Gotham Light" panose="02000603030000020004" pitchFamily="2" charset="0"/>
                <a:cs typeface="Gotham Medium"/>
              </a:rPr>
              <a:t>MAYOR</a:t>
            </a:r>
          </a:p>
          <a:p>
            <a:pPr algn="ctr"/>
            <a:r>
              <a:rPr lang="es-ES" sz="900" spc="20" dirty="0" smtClean="0">
                <a:solidFill>
                  <a:schemeClr val="tx1">
                    <a:lumMod val="50000"/>
                    <a:lumOff val="50000"/>
                  </a:schemeClr>
                </a:solidFill>
                <a:latin typeface="Gotham Light" panose="02000603030000020004" pitchFamily="2" charset="0"/>
                <a:cs typeface="Gotham Medium"/>
              </a:rPr>
              <a:t>BAJA</a:t>
            </a:r>
            <a:endParaRPr lang="es-ES" sz="900" spc="20" dirty="0">
              <a:solidFill>
                <a:schemeClr val="tx1">
                  <a:lumMod val="50000"/>
                  <a:lumOff val="50000"/>
                </a:schemeClr>
              </a:solidFill>
              <a:latin typeface="Gotham Light" panose="02000603030000020004" pitchFamily="2" charset="0"/>
              <a:cs typeface="Gotham Medium"/>
            </a:endParaRPr>
          </a:p>
        </p:txBody>
      </p:sp>
      <p:sp>
        <p:nvSpPr>
          <p:cNvPr id="30" name="object 6"/>
          <p:cNvSpPr txBox="1">
            <a:spLocks/>
          </p:cNvSpPr>
          <p:nvPr/>
        </p:nvSpPr>
        <p:spPr>
          <a:xfrm>
            <a:off x="825019" y="159990"/>
            <a:ext cx="6517962" cy="571951"/>
          </a:xfrm>
          <a:prstGeom prst="rect">
            <a:avLst/>
          </a:prstGeom>
        </p:spPr>
        <p:txBody>
          <a:bodyPr vert="horz" wrap="square" lIns="0" tIns="17780" rIns="0" bIns="0" rtlCol="0">
            <a:spAutoFit/>
          </a:bodyPr>
          <a:lstStyle/>
          <a:p>
            <a:pPr lvl="0">
              <a:buClr>
                <a:srgbClr val="3F3F3F"/>
              </a:buClr>
              <a:buSzPct val="25000"/>
            </a:pPr>
            <a:r>
              <a:rPr lang="pt-BR" sz="2000" spc="20" dirty="0">
                <a:solidFill>
                  <a:srgbClr val="FE4D00"/>
                </a:solidFill>
                <a:latin typeface="Gotham Medium"/>
                <a:cs typeface="Gotham Medium"/>
                <a:sym typeface="Raleway"/>
              </a:rPr>
              <a:t>VENTA</a:t>
            </a:r>
          </a:p>
          <a:p>
            <a:pPr>
              <a:buClr>
                <a:srgbClr val="3F3F3F"/>
              </a:buClr>
              <a:buSzPct val="25000"/>
            </a:pPr>
            <a:r>
              <a:rPr lang="pt-BR" sz="1600" spc="20" dirty="0" smtClean="0">
                <a:solidFill>
                  <a:srgbClr val="FF6600"/>
                </a:solidFill>
                <a:latin typeface="Gotham Light" panose="02000603030000020004" pitchFamily="2" charset="0"/>
                <a:cs typeface="Gotham Medium"/>
                <a:sym typeface="Raleway"/>
              </a:rPr>
              <a:t>HEAT MAP VARIACIÓN PRECIOS ANUAL</a:t>
            </a:r>
            <a:endParaRPr lang="pt-BR" sz="1600" spc="20" dirty="0">
              <a:solidFill>
                <a:srgbClr val="FF6600"/>
              </a:solidFill>
              <a:latin typeface="Gotham Light" panose="02000603030000020004" pitchFamily="2" charset="0"/>
              <a:cs typeface="Gotham Medium"/>
              <a:sym typeface="Raleway"/>
            </a:endParaRPr>
          </a:p>
        </p:txBody>
      </p:sp>
      <p:sp>
        <p:nvSpPr>
          <p:cNvPr id="37" name="object 15"/>
          <p:cNvSpPr/>
          <p:nvPr/>
        </p:nvSpPr>
        <p:spPr>
          <a:xfrm>
            <a:off x="7872803" y="159990"/>
            <a:ext cx="1829997" cy="412313"/>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9" name="object 4"/>
          <p:cNvSpPr/>
          <p:nvPr/>
        </p:nvSpPr>
        <p:spPr>
          <a:xfrm>
            <a:off x="0" y="4781550"/>
            <a:ext cx="10113963" cy="384174"/>
          </a:xfrm>
          <a:custGeom>
            <a:avLst/>
            <a:gdLst/>
            <a:ahLst/>
            <a:cxnLst/>
            <a:rect l="l" t="t" r="r" b="b"/>
            <a:pathLst>
              <a:path w="5231765" h="2670810">
                <a:moveTo>
                  <a:pt x="0" y="0"/>
                </a:moveTo>
                <a:lnTo>
                  <a:pt x="5231479" y="0"/>
                </a:lnTo>
                <a:lnTo>
                  <a:pt x="5231479" y="2670792"/>
                </a:lnTo>
                <a:lnTo>
                  <a:pt x="0" y="2670792"/>
                </a:lnTo>
                <a:lnTo>
                  <a:pt x="0" y="0"/>
                </a:lnTo>
                <a:close/>
              </a:path>
            </a:pathLst>
          </a:custGeom>
          <a:solidFill>
            <a:srgbClr val="CCCDCF">
              <a:alpha val="21000"/>
            </a:srgbClr>
          </a:solidFill>
        </p:spPr>
        <p:txBody>
          <a:bodyPr wrap="square" lIns="0" tIns="0" rIns="0" bIns="0" rtlCol="0" anchor="t"/>
          <a:lstStyle/>
          <a:p>
            <a:pPr algn="ctr">
              <a:lnSpc>
                <a:spcPts val="2443"/>
              </a:lnSpc>
            </a:pPr>
            <a:r>
              <a:rPr lang="es-ES" sz="1200" spc="20" dirty="0" smtClean="0">
                <a:solidFill>
                  <a:schemeClr val="tx1">
                    <a:lumMod val="75000"/>
                    <a:lumOff val="25000"/>
                  </a:schemeClr>
                </a:solidFill>
                <a:latin typeface="Gotham Light" panose="02000603030000020004" pitchFamily="2" charset="0"/>
                <a:cs typeface="Gotham Medium"/>
                <a:sym typeface="Roboto Slab"/>
              </a:rPr>
              <a:t>Eje Balvanera, Monserrat, San Nicolás, Constitución y Barracas registra elevado incremento de precio.</a:t>
            </a:r>
            <a:endParaRPr lang="es-ES" sz="1200" spc="20" dirty="0">
              <a:solidFill>
                <a:schemeClr val="tx1">
                  <a:lumMod val="75000"/>
                  <a:lumOff val="25000"/>
                </a:schemeClr>
              </a:solidFill>
              <a:latin typeface="Gotham Light" panose="02000603030000020004" pitchFamily="2" charset="0"/>
              <a:cs typeface="Gotham Medium"/>
            </a:endParaRPr>
          </a:p>
        </p:txBody>
      </p:sp>
      <p:sp>
        <p:nvSpPr>
          <p:cNvPr id="40" name="object 6"/>
          <p:cNvSpPr txBox="1">
            <a:spLocks/>
          </p:cNvSpPr>
          <p:nvPr/>
        </p:nvSpPr>
        <p:spPr>
          <a:xfrm>
            <a:off x="2191282" y="4351960"/>
            <a:ext cx="1844608" cy="294953"/>
          </a:xfrm>
          <a:prstGeom prst="rect">
            <a:avLst/>
          </a:prstGeom>
        </p:spPr>
        <p:txBody>
          <a:bodyPr vert="horz" wrap="square" lIns="0" tIns="17780" rIns="0" bIns="0" rtlCol="0">
            <a:spAutoFit/>
          </a:bodyPr>
          <a:lstStyle/>
          <a:p>
            <a:pPr algn="ctr"/>
            <a:r>
              <a:rPr lang="es-ES" sz="900" spc="20" dirty="0" smtClean="0">
                <a:solidFill>
                  <a:schemeClr val="tx1">
                    <a:lumMod val="50000"/>
                    <a:lumOff val="50000"/>
                  </a:schemeClr>
                </a:solidFill>
                <a:latin typeface="Gotham Light" panose="02000603030000020004" pitchFamily="2" charset="0"/>
                <a:cs typeface="Gotham Medium"/>
              </a:rPr>
              <a:t>BARRIOS CON MAYOR INCREMENTO DE PRECIO</a:t>
            </a:r>
            <a:endParaRPr lang="es-ES" sz="900" spc="20" dirty="0">
              <a:solidFill>
                <a:schemeClr val="tx1">
                  <a:lumMod val="50000"/>
                  <a:lumOff val="50000"/>
                </a:schemeClr>
              </a:solidFill>
              <a:latin typeface="Gotham Light" panose="02000603030000020004" pitchFamily="2" charset="0"/>
              <a:cs typeface="Gotham Medium"/>
            </a:endParaRPr>
          </a:p>
        </p:txBody>
      </p:sp>
    </p:spTree>
    <p:extLst>
      <p:ext uri="{BB962C8B-B14F-4D97-AF65-F5344CB8AC3E}">
        <p14:creationId xmlns:p14="http://schemas.microsoft.com/office/powerpoint/2010/main" val="4172227432"/>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grpSp>
        <p:nvGrpSpPr>
          <p:cNvPr id="7" name="Group 10"/>
          <p:cNvGrpSpPr/>
          <p:nvPr/>
        </p:nvGrpSpPr>
        <p:grpSpPr>
          <a:xfrm>
            <a:off x="3" y="1500239"/>
            <a:ext cx="10109200" cy="2684412"/>
            <a:chOff x="3" y="1500239"/>
            <a:chExt cx="10109200" cy="2684412"/>
          </a:xfrm>
        </p:grpSpPr>
        <p:sp>
          <p:nvSpPr>
            <p:cNvPr id="8" name="object 4"/>
            <p:cNvSpPr/>
            <p:nvPr/>
          </p:nvSpPr>
          <p:spPr>
            <a:xfrm>
              <a:off x="3874424" y="1500239"/>
              <a:ext cx="6234779" cy="2670810"/>
            </a:xfrm>
            <a:custGeom>
              <a:avLst/>
              <a:gdLst/>
              <a:ahLst/>
              <a:cxnLst/>
              <a:rect l="l" t="t" r="r" b="b"/>
              <a:pathLst>
                <a:path w="5231765" h="2670810">
                  <a:moveTo>
                    <a:pt x="0" y="0"/>
                  </a:moveTo>
                  <a:lnTo>
                    <a:pt x="5231479" y="0"/>
                  </a:lnTo>
                  <a:lnTo>
                    <a:pt x="5231479" y="2670792"/>
                  </a:lnTo>
                  <a:lnTo>
                    <a:pt x="0" y="2670792"/>
                  </a:lnTo>
                  <a:lnTo>
                    <a:pt x="0" y="0"/>
                  </a:lnTo>
                  <a:close/>
                </a:path>
              </a:pathLst>
            </a:custGeom>
            <a:solidFill>
              <a:srgbClr val="CCCDCF">
                <a:alpha val="23000"/>
              </a:srgbClr>
            </a:solidFill>
          </p:spPr>
          <p:txBody>
            <a:bodyPr wrap="square" lIns="0" tIns="0" rIns="0" bIns="0" rtlCol="0"/>
            <a:lstStyle/>
            <a:p>
              <a:endParaRPr/>
            </a:p>
          </p:txBody>
        </p:sp>
        <p:sp>
          <p:nvSpPr>
            <p:cNvPr id="9" name="object 5"/>
            <p:cNvSpPr/>
            <p:nvPr/>
          </p:nvSpPr>
          <p:spPr>
            <a:xfrm>
              <a:off x="4279" y="1509598"/>
              <a:ext cx="3891076" cy="266515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7"/>
            <p:cNvSpPr/>
            <p:nvPr/>
          </p:nvSpPr>
          <p:spPr>
            <a:xfrm>
              <a:off x="3" y="1513841"/>
              <a:ext cx="3887471" cy="2670810"/>
            </a:xfrm>
            <a:custGeom>
              <a:avLst/>
              <a:gdLst/>
              <a:ahLst/>
              <a:cxnLst/>
              <a:rect l="l" t="t" r="r" b="b"/>
              <a:pathLst>
                <a:path w="3887470" h="2670810">
                  <a:moveTo>
                    <a:pt x="0" y="0"/>
                  </a:moveTo>
                  <a:lnTo>
                    <a:pt x="0" y="2670289"/>
                  </a:lnTo>
                  <a:lnTo>
                    <a:pt x="3887114" y="2670289"/>
                  </a:lnTo>
                  <a:lnTo>
                    <a:pt x="3887114" y="0"/>
                  </a:lnTo>
                  <a:lnTo>
                    <a:pt x="0" y="0"/>
                  </a:lnTo>
                  <a:close/>
                </a:path>
              </a:pathLst>
            </a:custGeom>
            <a:solidFill>
              <a:srgbClr val="FE4D00">
                <a:alpha val="55000"/>
              </a:srgbClr>
            </a:solidFill>
          </p:spPr>
          <p:txBody>
            <a:bodyPr wrap="square" lIns="0" tIns="0" rIns="0" bIns="0" rtlCol="0"/>
            <a:lstStyle/>
            <a:p>
              <a:endParaRPr/>
            </a:p>
          </p:txBody>
        </p:sp>
        <p:sp>
          <p:nvSpPr>
            <p:cNvPr id="11" name="object 8"/>
            <p:cNvSpPr txBox="1"/>
            <p:nvPr/>
          </p:nvSpPr>
          <p:spPr>
            <a:xfrm>
              <a:off x="1455604" y="2287833"/>
              <a:ext cx="1059815" cy="1091965"/>
            </a:xfrm>
            <a:prstGeom prst="rect">
              <a:avLst/>
            </a:prstGeom>
          </p:spPr>
          <p:txBody>
            <a:bodyPr vert="horz" wrap="square" lIns="0" tIns="14604" rIns="0" bIns="0" rtlCol="0">
              <a:spAutoFit/>
            </a:bodyPr>
            <a:lstStyle/>
            <a:p>
              <a:pPr marL="12700">
                <a:lnSpc>
                  <a:spcPct val="100000"/>
                </a:lnSpc>
                <a:spcBef>
                  <a:spcPts val="114"/>
                </a:spcBef>
              </a:pPr>
              <a:r>
                <a:rPr sz="7000" b="1" spc="10" dirty="0" smtClean="0">
                  <a:solidFill>
                    <a:srgbClr val="FFFFFF"/>
                  </a:solidFill>
                  <a:latin typeface="Lato"/>
                  <a:cs typeface="Lato"/>
                </a:rPr>
                <a:t>0</a:t>
              </a:r>
              <a:r>
                <a:rPr lang="es-AR" sz="7000" b="1" spc="10" dirty="0" smtClean="0">
                  <a:solidFill>
                    <a:srgbClr val="FFFFFF"/>
                  </a:solidFill>
                  <a:latin typeface="Lato"/>
                  <a:cs typeface="Lato"/>
                </a:rPr>
                <a:t>2</a:t>
              </a:r>
              <a:endParaRPr sz="7000" dirty="0">
                <a:latin typeface="Lato"/>
                <a:cs typeface="Lato"/>
              </a:endParaRPr>
            </a:p>
          </p:txBody>
        </p:sp>
      </p:grpSp>
      <p:sp>
        <p:nvSpPr>
          <p:cNvPr id="14" name="object 6"/>
          <p:cNvSpPr txBox="1">
            <a:spLocks/>
          </p:cNvSpPr>
          <p:nvPr/>
        </p:nvSpPr>
        <p:spPr>
          <a:xfrm>
            <a:off x="4264893" y="2069183"/>
            <a:ext cx="5797882" cy="1125949"/>
          </a:xfrm>
          <a:prstGeom prst="rect">
            <a:avLst/>
          </a:prstGeom>
        </p:spPr>
        <p:txBody>
          <a:bodyPr vert="horz" wrap="square" lIns="0" tIns="17780" rIns="0" bIns="0" rtlCol="0">
            <a:spAutoFit/>
          </a:bodyPr>
          <a:lstStyle/>
          <a:p>
            <a:pPr>
              <a:buClr>
                <a:srgbClr val="3F3F3F"/>
              </a:buClr>
              <a:buSzPct val="25000"/>
            </a:pPr>
            <a:r>
              <a:rPr lang="es-AR" sz="3800" spc="20" dirty="0" smtClean="0">
                <a:solidFill>
                  <a:schemeClr val="tx1"/>
                </a:solidFill>
                <a:latin typeface="Gotham Medium"/>
                <a:cs typeface="Gotham Medium"/>
                <a:sym typeface="Raleway"/>
              </a:rPr>
              <a:t>PRECIOS ALQUILER</a:t>
            </a:r>
          </a:p>
          <a:p>
            <a:pPr>
              <a:buClr>
                <a:srgbClr val="3F3F3F"/>
              </a:buClr>
              <a:buSzPct val="25000"/>
            </a:pPr>
            <a:r>
              <a:rPr lang="es-AR" sz="1700" spc="20" dirty="0" smtClean="0">
                <a:solidFill>
                  <a:schemeClr val="tx1"/>
                </a:solidFill>
                <a:latin typeface="Gotham Medium"/>
                <a:cs typeface="Gotham Medium"/>
                <a:sym typeface="Raleway"/>
              </a:rPr>
              <a:t>Precio de alquiler mensual de un departamento de 2 ambientes y 50 m2 de superficie cubierta</a:t>
            </a:r>
          </a:p>
        </p:txBody>
      </p:sp>
      <p:pic>
        <p:nvPicPr>
          <p:cNvPr id="15" name="Picture 11" descr="02_ZP_index-29.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7800" y="1160582"/>
            <a:ext cx="3511296" cy="3767328"/>
          </a:xfrm>
          <a:prstGeom prst="rect">
            <a:avLst/>
          </a:prstGeom>
        </p:spPr>
      </p:pic>
      <p:sp>
        <p:nvSpPr>
          <p:cNvPr id="12" name="object 15"/>
          <p:cNvSpPr/>
          <p:nvPr/>
        </p:nvSpPr>
        <p:spPr>
          <a:xfrm>
            <a:off x="7872803" y="159990"/>
            <a:ext cx="1829997" cy="412313"/>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44310806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37" name="object 4"/>
          <p:cNvSpPr/>
          <p:nvPr/>
        </p:nvSpPr>
        <p:spPr>
          <a:xfrm>
            <a:off x="0" y="4311054"/>
            <a:ext cx="10113963" cy="854670"/>
          </a:xfrm>
          <a:custGeom>
            <a:avLst/>
            <a:gdLst/>
            <a:ahLst/>
            <a:cxnLst/>
            <a:rect l="l" t="t" r="r" b="b"/>
            <a:pathLst>
              <a:path w="5231765" h="2670810">
                <a:moveTo>
                  <a:pt x="0" y="0"/>
                </a:moveTo>
                <a:lnTo>
                  <a:pt x="5231479" y="0"/>
                </a:lnTo>
                <a:lnTo>
                  <a:pt x="5231479" y="2670792"/>
                </a:lnTo>
                <a:lnTo>
                  <a:pt x="0" y="2670792"/>
                </a:lnTo>
                <a:lnTo>
                  <a:pt x="0" y="0"/>
                </a:lnTo>
                <a:close/>
              </a:path>
            </a:pathLst>
          </a:custGeom>
          <a:solidFill>
            <a:srgbClr val="CCCDCF">
              <a:alpha val="21000"/>
            </a:srgbClr>
          </a:solidFill>
        </p:spPr>
        <p:txBody>
          <a:bodyPr wrap="square" lIns="0" tIns="0" rIns="0" bIns="0" rtlCol="0" anchor="ctr"/>
          <a:lstStyle/>
          <a:p>
            <a:pPr algn="ctr">
              <a:lnSpc>
                <a:spcPts val="2443"/>
              </a:lnSpc>
            </a:pPr>
            <a:r>
              <a:rPr lang="es-ES" sz="1200" spc="20" dirty="0">
                <a:solidFill>
                  <a:schemeClr val="tx1"/>
                </a:solidFill>
                <a:latin typeface="Gotham Light" panose="02000603030000020004" pitchFamily="2" charset="0"/>
                <a:cs typeface="Gotham Medium"/>
                <a:sym typeface="Roboto Slab"/>
              </a:rPr>
              <a:t>El departamento medio de dos ambientes y 50 m2 </a:t>
            </a:r>
            <a:r>
              <a:rPr lang="es-ES" sz="1200" spc="20" dirty="0" smtClean="0">
                <a:solidFill>
                  <a:schemeClr val="tx1"/>
                </a:solidFill>
                <a:latin typeface="Gotham Light" panose="02000603030000020004" pitchFamily="2" charset="0"/>
                <a:cs typeface="Gotham Medium"/>
                <a:sym typeface="Roboto Slab"/>
              </a:rPr>
              <a:t>se </a:t>
            </a:r>
            <a:r>
              <a:rPr lang="es-ES" sz="1200" spc="20" dirty="0">
                <a:solidFill>
                  <a:schemeClr val="tx1"/>
                </a:solidFill>
                <a:latin typeface="Gotham Light" panose="02000603030000020004" pitchFamily="2" charset="0"/>
                <a:cs typeface="Gotham Medium"/>
                <a:sym typeface="Roboto Slab"/>
              </a:rPr>
              <a:t>alquila por </a:t>
            </a:r>
            <a:r>
              <a:rPr lang="es-ES" sz="1200" spc="20" dirty="0" smtClean="0">
                <a:solidFill>
                  <a:schemeClr val="tx1"/>
                </a:solidFill>
                <a:latin typeface="Gotham Light" panose="02000603030000020004" pitchFamily="2" charset="0"/>
                <a:cs typeface="Gotham Medium"/>
                <a:sym typeface="Roboto Slab"/>
              </a:rPr>
              <a:t>15.355 </a:t>
            </a:r>
            <a:r>
              <a:rPr lang="es-ES" sz="1200" spc="20" dirty="0">
                <a:solidFill>
                  <a:schemeClr val="tx1"/>
                </a:solidFill>
                <a:latin typeface="Gotham Light" panose="02000603030000020004" pitchFamily="2" charset="0"/>
                <a:cs typeface="Gotham Medium"/>
                <a:sym typeface="Roboto Slab"/>
              </a:rPr>
              <a:t>pesos por mes. </a:t>
            </a:r>
          </a:p>
          <a:p>
            <a:pPr algn="ctr">
              <a:lnSpc>
                <a:spcPts val="2443"/>
              </a:lnSpc>
            </a:pPr>
            <a:r>
              <a:rPr lang="es-ES" sz="1200" spc="20" dirty="0">
                <a:solidFill>
                  <a:schemeClr val="tx1"/>
                </a:solidFill>
                <a:latin typeface="Gotham Light" panose="02000603030000020004" pitchFamily="2" charset="0"/>
                <a:cs typeface="Gotham Medium"/>
                <a:sym typeface="Roboto Slab"/>
              </a:rPr>
              <a:t>Los deptos. de 3 ambientes y 70 m2 se </a:t>
            </a:r>
            <a:r>
              <a:rPr lang="es-ES" sz="1200" spc="20" dirty="0" smtClean="0">
                <a:solidFill>
                  <a:schemeClr val="tx1"/>
                </a:solidFill>
                <a:latin typeface="Gotham Light" panose="02000603030000020004" pitchFamily="2" charset="0"/>
                <a:cs typeface="Gotham Medium"/>
                <a:sym typeface="Roboto Slab"/>
              </a:rPr>
              <a:t>alquilan </a:t>
            </a:r>
            <a:r>
              <a:rPr lang="es-ES" sz="1200" spc="20" dirty="0">
                <a:solidFill>
                  <a:schemeClr val="tx1"/>
                </a:solidFill>
                <a:latin typeface="Gotham Light" panose="02000603030000020004" pitchFamily="2" charset="0"/>
                <a:cs typeface="Gotham Medium"/>
                <a:sym typeface="Roboto Slab"/>
              </a:rPr>
              <a:t>por </a:t>
            </a:r>
            <a:r>
              <a:rPr lang="es-ES" sz="1200" spc="20" dirty="0" smtClean="0">
                <a:solidFill>
                  <a:schemeClr val="tx1"/>
                </a:solidFill>
                <a:latin typeface="Gotham Light" panose="02000603030000020004" pitchFamily="2" charset="0"/>
                <a:cs typeface="Gotham Medium"/>
                <a:sym typeface="Roboto Slab"/>
              </a:rPr>
              <a:t>21.497 </a:t>
            </a:r>
            <a:r>
              <a:rPr lang="es-ES" sz="1200" spc="20" dirty="0">
                <a:solidFill>
                  <a:schemeClr val="tx1"/>
                </a:solidFill>
                <a:latin typeface="Gotham Light" panose="02000603030000020004" pitchFamily="2" charset="0"/>
                <a:cs typeface="Gotham Medium"/>
                <a:sym typeface="Roboto Slab"/>
              </a:rPr>
              <a:t>pesos por mes.</a:t>
            </a:r>
            <a:endParaRPr lang="es-ES" sz="1200" spc="20" dirty="0">
              <a:solidFill>
                <a:schemeClr val="tx1"/>
              </a:solidFill>
              <a:latin typeface="Gotham Light" panose="02000603030000020004" pitchFamily="2" charset="0"/>
              <a:cs typeface="Gotham Medium"/>
            </a:endParaRPr>
          </a:p>
        </p:txBody>
      </p:sp>
      <p:pic>
        <p:nvPicPr>
          <p:cNvPr id="7" name="Shape 117" descr="building-icon.png"/>
          <p:cNvPicPr preferRelativeResize="0"/>
          <p:nvPr/>
        </p:nvPicPr>
        <p:blipFill>
          <a:blip r:embed="rId3">
            <a:alphaModFix/>
          </a:blip>
          <a:stretch>
            <a:fillRect/>
          </a:stretch>
        </p:blipFill>
        <p:spPr>
          <a:xfrm>
            <a:off x="1599917" y="1429485"/>
            <a:ext cx="1873457" cy="1873457"/>
          </a:xfrm>
          <a:prstGeom prst="rect">
            <a:avLst/>
          </a:prstGeom>
          <a:noFill/>
          <a:ln>
            <a:noFill/>
          </a:ln>
        </p:spPr>
      </p:pic>
      <p:pic>
        <p:nvPicPr>
          <p:cNvPr id="8" name="Shape 121" descr="building-icon.png"/>
          <p:cNvPicPr preferRelativeResize="0"/>
          <p:nvPr/>
        </p:nvPicPr>
        <p:blipFill>
          <a:blip r:embed="rId3">
            <a:alphaModFix/>
          </a:blip>
          <a:stretch>
            <a:fillRect/>
          </a:stretch>
        </p:blipFill>
        <p:spPr>
          <a:xfrm>
            <a:off x="6474713" y="1429485"/>
            <a:ext cx="1873457" cy="1873457"/>
          </a:xfrm>
          <a:prstGeom prst="rect">
            <a:avLst/>
          </a:prstGeom>
          <a:noFill/>
          <a:ln>
            <a:noFill/>
          </a:ln>
        </p:spPr>
      </p:pic>
      <p:sp>
        <p:nvSpPr>
          <p:cNvPr id="10" name="Shape 122"/>
          <p:cNvSpPr txBox="1"/>
          <p:nvPr/>
        </p:nvSpPr>
        <p:spPr>
          <a:xfrm>
            <a:off x="868442" y="2986920"/>
            <a:ext cx="3302726" cy="1453605"/>
          </a:xfrm>
          <a:prstGeom prst="rect">
            <a:avLst/>
          </a:prstGeom>
          <a:noFill/>
          <a:ln>
            <a:noFill/>
          </a:ln>
        </p:spPr>
        <p:txBody>
          <a:bodyPr lIns="101560" tIns="101560" rIns="101560" bIns="101560" anchor="ctr" anchorCtr="0">
            <a:noAutofit/>
          </a:bodyPr>
          <a:lstStyle/>
          <a:p>
            <a:pPr indent="-77591" algn="ctr">
              <a:lnSpc>
                <a:spcPct val="200000"/>
              </a:lnSpc>
              <a:buClr>
                <a:srgbClr val="000000"/>
              </a:buClr>
              <a:buSzPct val="110000"/>
            </a:pPr>
            <a:r>
              <a:rPr lang="pt-BR" sz="1000" spc="20" dirty="0">
                <a:solidFill>
                  <a:schemeClr val="tx1"/>
                </a:solidFill>
                <a:latin typeface="Gotham Light" panose="02000603030000020004" pitchFamily="2" charset="0"/>
                <a:cs typeface="Gotham Medium"/>
                <a:sym typeface="Montserrat"/>
              </a:rPr>
              <a:t>SUP. CUBIERTA 50 M2, DOS AMBIENTES</a:t>
            </a:r>
          </a:p>
          <a:p>
            <a:pPr indent="-77591" algn="ctr">
              <a:lnSpc>
                <a:spcPct val="200000"/>
              </a:lnSpc>
              <a:buClr>
                <a:srgbClr val="000000"/>
              </a:buClr>
              <a:buSzPct val="110000"/>
            </a:pPr>
            <a:r>
              <a:rPr lang="pt-BR" sz="1000" spc="20" dirty="0">
                <a:solidFill>
                  <a:schemeClr val="tx1"/>
                </a:solidFill>
                <a:latin typeface="Gotham Light" panose="02000603030000020004" pitchFamily="2" charset="0"/>
                <a:cs typeface="Gotham Medium"/>
                <a:sym typeface="Montserrat"/>
              </a:rPr>
              <a:t>BALCÓN 5  M2</a:t>
            </a:r>
          </a:p>
          <a:p>
            <a:pPr indent="-77591" algn="ctr">
              <a:lnSpc>
                <a:spcPct val="200000"/>
              </a:lnSpc>
              <a:buClr>
                <a:srgbClr val="000000"/>
              </a:buClr>
              <a:buSzPct val="100000"/>
            </a:pPr>
            <a:r>
              <a:rPr lang="pt-BR" sz="1000" spc="20" dirty="0">
                <a:solidFill>
                  <a:schemeClr val="tx1"/>
                </a:solidFill>
                <a:latin typeface="Gotham Light" panose="02000603030000020004" pitchFamily="2" charset="0"/>
                <a:cs typeface="Gotham Medium"/>
                <a:sym typeface="Montserrat"/>
              </a:rPr>
              <a:t>PRECIO </a:t>
            </a:r>
            <a:r>
              <a:rPr lang="pt-BR" sz="1000" spc="20" dirty="0" smtClean="0">
                <a:solidFill>
                  <a:schemeClr val="tx1"/>
                </a:solidFill>
                <a:latin typeface="Gotham Light" panose="02000603030000020004" pitchFamily="2" charset="0"/>
                <a:cs typeface="Gotham Medium"/>
                <a:sym typeface="Montserrat"/>
              </a:rPr>
              <a:t>307 </a:t>
            </a:r>
            <a:r>
              <a:rPr lang="pt-BR" sz="1000" spc="20" dirty="0">
                <a:solidFill>
                  <a:schemeClr val="tx1"/>
                </a:solidFill>
                <a:latin typeface="Gotham Light" panose="02000603030000020004" pitchFamily="2" charset="0"/>
                <a:cs typeface="Gotham Medium"/>
                <a:sym typeface="Montserrat"/>
              </a:rPr>
              <a:t>$/M2</a:t>
            </a:r>
            <a:r>
              <a:rPr lang="en-US" sz="1000" spc="20" dirty="0">
                <a:solidFill>
                  <a:schemeClr val="tx1"/>
                </a:solidFill>
                <a:latin typeface="Gotham Light" panose="02000603030000020004" pitchFamily="2" charset="0"/>
                <a:cs typeface="Gotham Medium"/>
                <a:sym typeface="Montserrat"/>
              </a:rPr>
              <a:t>/MES</a:t>
            </a:r>
            <a:endParaRPr lang="pt-BR" sz="1000" spc="20" dirty="0">
              <a:solidFill>
                <a:schemeClr val="tx1"/>
              </a:solidFill>
              <a:latin typeface="Gotham Light" panose="02000603030000020004" pitchFamily="2" charset="0"/>
              <a:cs typeface="Gotham Medium"/>
              <a:sym typeface="Montserrat"/>
            </a:endParaRPr>
          </a:p>
        </p:txBody>
      </p:sp>
      <p:sp>
        <p:nvSpPr>
          <p:cNvPr id="11" name="Shape 123"/>
          <p:cNvSpPr/>
          <p:nvPr/>
        </p:nvSpPr>
        <p:spPr>
          <a:xfrm rot="-468812">
            <a:off x="1585532" y="1915655"/>
            <a:ext cx="1902227" cy="396271"/>
          </a:xfrm>
          <a:prstGeom prst="roundRect">
            <a:avLst>
              <a:gd name="adj" fmla="val 16667"/>
            </a:avLst>
          </a:prstGeom>
          <a:solidFill>
            <a:srgbClr val="FF6600"/>
          </a:solidFill>
          <a:ln w="19050" cap="flat" cmpd="sng">
            <a:solidFill>
              <a:srgbClr val="FFFFFF"/>
            </a:solidFill>
            <a:prstDash val="solid"/>
            <a:round/>
            <a:headEnd type="none" w="med" len="med"/>
            <a:tailEnd type="none" w="med" len="med"/>
          </a:ln>
        </p:spPr>
        <p:txBody>
          <a:bodyPr lIns="101560" tIns="101560" rIns="101560" bIns="101560" anchor="ctr" anchorCtr="0">
            <a:noAutofit/>
          </a:bodyPr>
          <a:lstStyle/>
          <a:p>
            <a:pPr algn="ctr"/>
            <a:r>
              <a:rPr lang="pt-BR" spc="20" dirty="0" smtClean="0">
                <a:solidFill>
                  <a:schemeClr val="bg1"/>
                </a:solidFill>
                <a:latin typeface="Gotham Light" panose="02000603030000020004" pitchFamily="2" charset="0"/>
                <a:cs typeface="Gotham Medium"/>
                <a:sym typeface="Montserrat"/>
              </a:rPr>
              <a:t>AR$ 15.355/</a:t>
            </a:r>
            <a:r>
              <a:rPr lang="pt-BR" spc="20" dirty="0" err="1" smtClean="0">
                <a:solidFill>
                  <a:schemeClr val="bg1"/>
                </a:solidFill>
                <a:latin typeface="Gotham Light" panose="02000603030000020004" pitchFamily="2" charset="0"/>
                <a:cs typeface="Gotham Medium"/>
                <a:sym typeface="Montserrat"/>
              </a:rPr>
              <a:t>mes</a:t>
            </a:r>
            <a:endParaRPr lang="pt-BR" spc="20" dirty="0">
              <a:solidFill>
                <a:schemeClr val="bg1"/>
              </a:solidFill>
              <a:latin typeface="Gotham Light" panose="02000603030000020004" pitchFamily="2" charset="0"/>
              <a:cs typeface="Gotham Medium"/>
              <a:sym typeface="Montserrat"/>
            </a:endParaRPr>
          </a:p>
        </p:txBody>
      </p:sp>
      <p:sp>
        <p:nvSpPr>
          <p:cNvPr id="12" name="Shape 124"/>
          <p:cNvSpPr/>
          <p:nvPr/>
        </p:nvSpPr>
        <p:spPr>
          <a:xfrm rot="-468812">
            <a:off x="6460328" y="1915655"/>
            <a:ext cx="1902227" cy="396271"/>
          </a:xfrm>
          <a:prstGeom prst="roundRect">
            <a:avLst>
              <a:gd name="adj" fmla="val 16667"/>
            </a:avLst>
          </a:prstGeom>
          <a:solidFill>
            <a:srgbClr val="FF6600"/>
          </a:solidFill>
          <a:ln w="19050" cap="flat" cmpd="sng">
            <a:solidFill>
              <a:srgbClr val="FFFFFF"/>
            </a:solidFill>
            <a:prstDash val="solid"/>
            <a:round/>
            <a:headEnd type="none" w="med" len="med"/>
            <a:tailEnd type="none" w="med" len="med"/>
          </a:ln>
        </p:spPr>
        <p:txBody>
          <a:bodyPr lIns="101560" tIns="101560" rIns="101560" bIns="101560" anchor="ctr" anchorCtr="0">
            <a:noAutofit/>
          </a:bodyPr>
          <a:lstStyle/>
          <a:p>
            <a:pPr algn="ctr"/>
            <a:r>
              <a:rPr lang="pt-BR" spc="20" dirty="0" smtClean="0">
                <a:solidFill>
                  <a:schemeClr val="bg1"/>
                </a:solidFill>
                <a:latin typeface="Gotham Light" panose="02000603030000020004" pitchFamily="2" charset="0"/>
                <a:cs typeface="Gotham Medium"/>
                <a:sym typeface="Montserrat"/>
              </a:rPr>
              <a:t>AR$ 21.497/</a:t>
            </a:r>
            <a:r>
              <a:rPr lang="pt-BR" spc="20" dirty="0" err="1" smtClean="0">
                <a:solidFill>
                  <a:schemeClr val="bg1"/>
                </a:solidFill>
                <a:latin typeface="Gotham Light" panose="02000603030000020004" pitchFamily="2" charset="0"/>
                <a:cs typeface="Gotham Medium"/>
                <a:sym typeface="Montserrat"/>
              </a:rPr>
              <a:t>mes</a:t>
            </a:r>
            <a:endParaRPr lang="pt-BR" spc="20" dirty="0">
              <a:solidFill>
                <a:schemeClr val="bg1"/>
              </a:solidFill>
              <a:latin typeface="Gotham Light" panose="02000603030000020004" pitchFamily="2" charset="0"/>
              <a:cs typeface="Gotham Medium"/>
              <a:sym typeface="Montserrat"/>
            </a:endParaRPr>
          </a:p>
        </p:txBody>
      </p:sp>
      <p:sp>
        <p:nvSpPr>
          <p:cNvPr id="22" name="Shape 122"/>
          <p:cNvSpPr txBox="1"/>
          <p:nvPr/>
        </p:nvSpPr>
        <p:spPr>
          <a:xfrm>
            <a:off x="5757068" y="2982816"/>
            <a:ext cx="3444296" cy="1453605"/>
          </a:xfrm>
          <a:prstGeom prst="rect">
            <a:avLst/>
          </a:prstGeom>
          <a:noFill/>
          <a:ln>
            <a:noFill/>
          </a:ln>
        </p:spPr>
        <p:txBody>
          <a:bodyPr lIns="101560" tIns="101560" rIns="101560" bIns="101560" anchor="ctr" anchorCtr="0">
            <a:noAutofit/>
          </a:bodyPr>
          <a:lstStyle>
            <a:defPPr marR="0" lvl="0" algn="l" rtl="0">
              <a:lnSpc>
                <a:spcPct val="100000"/>
              </a:lnSpc>
              <a:spcBef>
                <a:spcPts val="0"/>
              </a:spcBef>
              <a:spcAft>
                <a:spcPts val="0"/>
              </a:spcAft>
            </a:defPPr>
            <a:lvl1pPr indent="-77591" algn="ctr">
              <a:lnSpc>
                <a:spcPct val="200000"/>
              </a:lnSpc>
              <a:buClr>
                <a:srgbClr val="000000"/>
              </a:buClr>
              <a:buSzPct val="110000"/>
              <a:defRPr sz="1000" spc="20">
                <a:solidFill>
                  <a:schemeClr val="tx1"/>
                </a:solidFill>
                <a:latin typeface="Gotham Light" panose="02000603030000020004" pitchFamily="2" charset="0"/>
                <a:cs typeface="Gotham Medium"/>
              </a:defRPr>
            </a:lvl1pPr>
          </a:lstStyle>
          <a:p>
            <a:r>
              <a:rPr lang="pt-BR" dirty="0">
                <a:sym typeface="Montserrat"/>
              </a:rPr>
              <a:t>SUP. CUBIERTA 70 M2, TRES AMBIENTES</a:t>
            </a:r>
          </a:p>
          <a:p>
            <a:r>
              <a:rPr lang="pt-BR" dirty="0">
                <a:sym typeface="Montserrat"/>
              </a:rPr>
              <a:t>BALCÓN 7  M2</a:t>
            </a:r>
          </a:p>
          <a:p>
            <a:pPr>
              <a:buSzPct val="100000"/>
            </a:pPr>
            <a:r>
              <a:rPr lang="pt-BR" dirty="0">
                <a:sym typeface="Montserrat"/>
              </a:rPr>
              <a:t>PRECIO </a:t>
            </a:r>
            <a:r>
              <a:rPr lang="pt-BR" dirty="0" smtClean="0">
                <a:sym typeface="Montserrat"/>
              </a:rPr>
              <a:t>290 </a:t>
            </a:r>
            <a:r>
              <a:rPr lang="pt-BR" dirty="0">
                <a:sym typeface="Montserrat"/>
              </a:rPr>
              <a:t>$/M2</a:t>
            </a:r>
            <a:r>
              <a:rPr lang="en-US" dirty="0">
                <a:sym typeface="Montserrat"/>
              </a:rPr>
              <a:t>/MES</a:t>
            </a:r>
            <a:endParaRPr lang="pt-BR" dirty="0">
              <a:sym typeface="Montserrat"/>
            </a:endParaRPr>
          </a:p>
        </p:txBody>
      </p:sp>
      <p:cxnSp>
        <p:nvCxnSpPr>
          <p:cNvPr id="30" name="Shape 126"/>
          <p:cNvCxnSpPr/>
          <p:nvPr/>
        </p:nvCxnSpPr>
        <p:spPr>
          <a:xfrm>
            <a:off x="746723" y="3898426"/>
            <a:ext cx="3579844" cy="0"/>
          </a:xfrm>
          <a:prstGeom prst="straightConnector1">
            <a:avLst/>
          </a:prstGeom>
          <a:noFill/>
          <a:ln w="9525" cap="flat" cmpd="sng">
            <a:solidFill>
              <a:srgbClr val="999999"/>
            </a:solidFill>
            <a:prstDash val="dot"/>
            <a:round/>
            <a:headEnd type="none" w="lg" len="lg"/>
            <a:tailEnd type="none" w="lg" len="lg"/>
          </a:ln>
        </p:spPr>
      </p:cxnSp>
      <p:cxnSp>
        <p:nvCxnSpPr>
          <p:cNvPr id="32" name="Shape 129"/>
          <p:cNvCxnSpPr/>
          <p:nvPr/>
        </p:nvCxnSpPr>
        <p:spPr>
          <a:xfrm>
            <a:off x="746723" y="3560606"/>
            <a:ext cx="3579844" cy="0"/>
          </a:xfrm>
          <a:prstGeom prst="straightConnector1">
            <a:avLst/>
          </a:prstGeom>
          <a:noFill/>
          <a:ln w="9525" cap="flat" cmpd="sng">
            <a:solidFill>
              <a:srgbClr val="999999"/>
            </a:solidFill>
            <a:prstDash val="dot"/>
            <a:round/>
            <a:headEnd type="none" w="lg" len="lg"/>
            <a:tailEnd type="none" w="lg" len="lg"/>
          </a:ln>
        </p:spPr>
      </p:cxnSp>
      <p:cxnSp>
        <p:nvCxnSpPr>
          <p:cNvPr id="34" name="Shape 132"/>
          <p:cNvCxnSpPr/>
          <p:nvPr/>
        </p:nvCxnSpPr>
        <p:spPr>
          <a:xfrm>
            <a:off x="5621519" y="3898426"/>
            <a:ext cx="3579844" cy="0"/>
          </a:xfrm>
          <a:prstGeom prst="straightConnector1">
            <a:avLst/>
          </a:prstGeom>
          <a:noFill/>
          <a:ln w="9525" cap="flat" cmpd="sng">
            <a:solidFill>
              <a:srgbClr val="999999"/>
            </a:solidFill>
            <a:prstDash val="dot"/>
            <a:round/>
            <a:headEnd type="none" w="lg" len="lg"/>
            <a:tailEnd type="none" w="lg" len="lg"/>
          </a:ln>
        </p:spPr>
      </p:cxnSp>
      <p:cxnSp>
        <p:nvCxnSpPr>
          <p:cNvPr id="36" name="Shape 135"/>
          <p:cNvCxnSpPr/>
          <p:nvPr/>
        </p:nvCxnSpPr>
        <p:spPr>
          <a:xfrm>
            <a:off x="5621519" y="3560606"/>
            <a:ext cx="3579844" cy="0"/>
          </a:xfrm>
          <a:prstGeom prst="straightConnector1">
            <a:avLst/>
          </a:prstGeom>
          <a:noFill/>
          <a:ln w="9525" cap="flat" cmpd="sng">
            <a:solidFill>
              <a:srgbClr val="999999"/>
            </a:solidFill>
            <a:prstDash val="dot"/>
            <a:round/>
            <a:headEnd type="none" w="lg" len="lg"/>
            <a:tailEnd type="none" w="lg" len="lg"/>
          </a:ln>
        </p:spPr>
      </p:cxnSp>
      <p:sp>
        <p:nvSpPr>
          <p:cNvPr id="23" name="22 Rectángulo"/>
          <p:cNvSpPr/>
          <p:nvPr/>
        </p:nvSpPr>
        <p:spPr>
          <a:xfrm>
            <a:off x="2136639" y="1126034"/>
            <a:ext cx="800012" cy="4104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spc="20" dirty="0">
                <a:solidFill>
                  <a:schemeClr val="bg1"/>
                </a:solidFill>
                <a:latin typeface="Gotham Light" panose="02000603030000020004" pitchFamily="2" charset="0"/>
                <a:ea typeface="Arial"/>
                <a:cs typeface="Gotham Medium"/>
              </a:rPr>
              <a:t>2 AMB</a:t>
            </a:r>
          </a:p>
        </p:txBody>
      </p:sp>
      <p:sp>
        <p:nvSpPr>
          <p:cNvPr id="25" name="24 Rectángulo"/>
          <p:cNvSpPr/>
          <p:nvPr/>
        </p:nvSpPr>
        <p:spPr>
          <a:xfrm>
            <a:off x="7011435" y="1126034"/>
            <a:ext cx="800012" cy="4104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spc="20" dirty="0" smtClean="0">
                <a:solidFill>
                  <a:schemeClr val="bg1"/>
                </a:solidFill>
                <a:latin typeface="Gotham Light" panose="02000603030000020004" pitchFamily="2" charset="0"/>
                <a:ea typeface="Arial"/>
                <a:cs typeface="Gotham Medium"/>
              </a:rPr>
              <a:t>3 </a:t>
            </a:r>
            <a:r>
              <a:rPr lang="es-AR" sz="1200" spc="20" dirty="0">
                <a:solidFill>
                  <a:schemeClr val="bg1"/>
                </a:solidFill>
                <a:latin typeface="Gotham Light" panose="02000603030000020004" pitchFamily="2" charset="0"/>
                <a:ea typeface="Arial"/>
                <a:cs typeface="Gotham Medium"/>
              </a:rPr>
              <a:t>AMB</a:t>
            </a:r>
          </a:p>
        </p:txBody>
      </p:sp>
      <p:sp>
        <p:nvSpPr>
          <p:cNvPr id="24"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18" name="object 6"/>
          <p:cNvSpPr txBox="1">
            <a:spLocks/>
          </p:cNvSpPr>
          <p:nvPr/>
        </p:nvSpPr>
        <p:spPr>
          <a:xfrm>
            <a:off x="825019" y="159990"/>
            <a:ext cx="6517962" cy="571951"/>
          </a:xfrm>
          <a:prstGeom prst="rect">
            <a:avLst/>
          </a:prstGeom>
        </p:spPr>
        <p:txBody>
          <a:bodyPr vert="horz" wrap="square" lIns="0" tIns="17780" rIns="0" bIns="0" rtlCol="0">
            <a:spAutoFit/>
          </a:bodyPr>
          <a:lstStyle/>
          <a:p>
            <a:pPr lvl="0">
              <a:buClr>
                <a:srgbClr val="3F3F3F"/>
              </a:buClr>
              <a:buSzPct val="25000"/>
            </a:pPr>
            <a:r>
              <a:rPr lang="pt-BR" sz="2000" spc="20" dirty="0" smtClean="0">
                <a:solidFill>
                  <a:srgbClr val="FE4D00"/>
                </a:solidFill>
                <a:latin typeface="Gotham Medium"/>
                <a:cs typeface="Gotham Medium"/>
                <a:sym typeface="Raleway"/>
              </a:rPr>
              <a:t>ALQUILER</a:t>
            </a:r>
            <a:endParaRPr lang="pt-BR" sz="2000" spc="20" dirty="0">
              <a:solidFill>
                <a:srgbClr val="FE4D00"/>
              </a:solidFill>
              <a:latin typeface="Gotham Medium"/>
              <a:cs typeface="Gotham Medium"/>
              <a:sym typeface="Raleway"/>
            </a:endParaRPr>
          </a:p>
          <a:p>
            <a:pPr lvl="0">
              <a:buClr>
                <a:srgbClr val="3F3F3F"/>
              </a:buClr>
              <a:buSzPct val="25000"/>
            </a:pPr>
            <a:r>
              <a:rPr lang="pt-BR" sz="1600" spc="20" dirty="0">
                <a:solidFill>
                  <a:srgbClr val="FF6600"/>
                </a:solidFill>
                <a:latin typeface="Gotham Light" panose="02000603030000020004" pitchFamily="2" charset="0"/>
                <a:cs typeface="Gotham Medium"/>
                <a:sym typeface="Raleway"/>
              </a:rPr>
              <a:t>UNIDAD MEDIA. PRECIO Y SUPERFICIE</a:t>
            </a:r>
          </a:p>
        </p:txBody>
      </p:sp>
      <p:sp>
        <p:nvSpPr>
          <p:cNvPr id="19" name="object 15"/>
          <p:cNvSpPr/>
          <p:nvPr/>
        </p:nvSpPr>
        <p:spPr>
          <a:xfrm>
            <a:off x="7872803" y="159990"/>
            <a:ext cx="1829997" cy="41231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4113200277"/>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aphicFrame>
        <p:nvGraphicFramePr>
          <p:cNvPr id="17" name="3 Gráfico"/>
          <p:cNvGraphicFramePr>
            <a:graphicFrameLocks/>
          </p:cNvGraphicFramePr>
          <p:nvPr>
            <p:extLst>
              <p:ext uri="{D42A27DB-BD31-4B8C-83A1-F6EECF244321}">
                <p14:modId xmlns:p14="http://schemas.microsoft.com/office/powerpoint/2010/main" val="3759489846"/>
              </p:ext>
            </p:extLst>
          </p:nvPr>
        </p:nvGraphicFramePr>
        <p:xfrm>
          <a:off x="7136735" y="1303016"/>
          <a:ext cx="2719677" cy="29367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1 Gráfico"/>
          <p:cNvGraphicFramePr>
            <a:graphicFrameLocks/>
          </p:cNvGraphicFramePr>
          <p:nvPr>
            <p:extLst>
              <p:ext uri="{D42A27DB-BD31-4B8C-83A1-F6EECF244321}">
                <p14:modId xmlns:p14="http://schemas.microsoft.com/office/powerpoint/2010/main" val="3753273593"/>
              </p:ext>
            </p:extLst>
          </p:nvPr>
        </p:nvGraphicFramePr>
        <p:xfrm>
          <a:off x="417533" y="1147873"/>
          <a:ext cx="6079280" cy="3019165"/>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18 Conector recto"/>
          <p:cNvCxnSpPr/>
          <p:nvPr/>
        </p:nvCxnSpPr>
        <p:spPr>
          <a:xfrm>
            <a:off x="6816772" y="903062"/>
            <a:ext cx="0" cy="3614246"/>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24" name="object 6"/>
          <p:cNvSpPr txBox="1">
            <a:spLocks/>
          </p:cNvSpPr>
          <p:nvPr/>
        </p:nvSpPr>
        <p:spPr>
          <a:xfrm>
            <a:off x="848235" y="1045278"/>
            <a:ext cx="2696577" cy="202620"/>
          </a:xfrm>
          <a:prstGeom prst="rect">
            <a:avLst/>
          </a:prstGeom>
        </p:spPr>
        <p:txBody>
          <a:bodyPr vert="horz" wrap="square" lIns="0" tIns="17780" rIns="0" bIns="0" rtlCol="0">
            <a:spAutoFit/>
          </a:bodyPr>
          <a:lstStyle/>
          <a:p>
            <a:pPr>
              <a:buClr>
                <a:srgbClr val="3F3F3F"/>
              </a:buClr>
              <a:buSzPct val="25000"/>
            </a:pPr>
            <a:r>
              <a:rPr lang="pt-BR" sz="1200" spc="20" dirty="0">
                <a:solidFill>
                  <a:schemeClr val="tx1">
                    <a:lumMod val="50000"/>
                    <a:lumOff val="50000"/>
                  </a:schemeClr>
                </a:solidFill>
                <a:latin typeface="Gotham Light" panose="02000603030000020004" pitchFamily="2" charset="0"/>
                <a:cs typeface="Gotham Medium"/>
                <a:sym typeface="Raleway"/>
              </a:rPr>
              <a:t>EVOLUCIÓN MENSUAL. </a:t>
            </a:r>
            <a:r>
              <a:rPr lang="pt-BR" sz="1200" spc="20" dirty="0" smtClean="0">
                <a:solidFill>
                  <a:schemeClr val="tx1">
                    <a:lumMod val="50000"/>
                    <a:lumOff val="50000"/>
                  </a:schemeClr>
                </a:solidFill>
                <a:latin typeface="Gotham Light" panose="02000603030000020004" pitchFamily="2" charset="0"/>
                <a:cs typeface="Gotham Medium"/>
                <a:sym typeface="Raleway"/>
              </a:rPr>
              <a:t>AR$/MES</a:t>
            </a:r>
            <a:endParaRPr lang="pt-BR" sz="1200" spc="20" dirty="0">
              <a:solidFill>
                <a:schemeClr val="tx1">
                  <a:lumMod val="50000"/>
                  <a:lumOff val="50000"/>
                </a:schemeClr>
              </a:solidFill>
              <a:latin typeface="Gotham Light" panose="02000603030000020004" pitchFamily="2" charset="0"/>
              <a:cs typeface="Gotham Medium"/>
              <a:sym typeface="Raleway"/>
            </a:endParaRPr>
          </a:p>
        </p:txBody>
      </p:sp>
      <p:sp>
        <p:nvSpPr>
          <p:cNvPr id="25" name="object 6"/>
          <p:cNvSpPr txBox="1">
            <a:spLocks/>
          </p:cNvSpPr>
          <p:nvPr/>
        </p:nvSpPr>
        <p:spPr>
          <a:xfrm>
            <a:off x="7342981" y="1045278"/>
            <a:ext cx="2250504" cy="202620"/>
          </a:xfrm>
          <a:prstGeom prst="rect">
            <a:avLst/>
          </a:prstGeom>
        </p:spPr>
        <p:txBody>
          <a:bodyPr vert="horz" wrap="square" lIns="0" tIns="17780" rIns="0" bIns="0" rtlCol="0">
            <a:spAutoFit/>
          </a:bodyPr>
          <a:lstStyle/>
          <a:p>
            <a:pPr>
              <a:buClr>
                <a:srgbClr val="3F3F3F"/>
              </a:buClr>
              <a:buSzPct val="25000"/>
            </a:pPr>
            <a:r>
              <a:rPr lang="pt-BR" sz="1200" spc="20" dirty="0" smtClean="0">
                <a:solidFill>
                  <a:schemeClr val="tx1">
                    <a:lumMod val="50000"/>
                    <a:lumOff val="50000"/>
                  </a:schemeClr>
                </a:solidFill>
                <a:latin typeface="Gotham Light" panose="02000603030000020004" pitchFamily="2" charset="0"/>
                <a:cs typeface="Gotham Medium"/>
                <a:sym typeface="Raleway"/>
              </a:rPr>
              <a:t>VARIACIÓN EN EL AÑO</a:t>
            </a:r>
            <a:endParaRPr lang="pt-BR" sz="1200" spc="20" dirty="0">
              <a:solidFill>
                <a:schemeClr val="tx1">
                  <a:lumMod val="50000"/>
                  <a:lumOff val="50000"/>
                </a:schemeClr>
              </a:solidFill>
              <a:latin typeface="Gotham Light" panose="02000603030000020004" pitchFamily="2" charset="0"/>
              <a:cs typeface="Gotham Medium"/>
              <a:sym typeface="Raleway"/>
            </a:endParaRPr>
          </a:p>
        </p:txBody>
      </p:sp>
      <p:sp>
        <p:nvSpPr>
          <p:cNvPr id="28" name="object 4"/>
          <p:cNvSpPr/>
          <p:nvPr/>
        </p:nvSpPr>
        <p:spPr>
          <a:xfrm>
            <a:off x="0" y="4311054"/>
            <a:ext cx="10113963" cy="854670"/>
          </a:xfrm>
          <a:custGeom>
            <a:avLst/>
            <a:gdLst/>
            <a:ahLst/>
            <a:cxnLst/>
            <a:rect l="l" t="t" r="r" b="b"/>
            <a:pathLst>
              <a:path w="5231765" h="2670810">
                <a:moveTo>
                  <a:pt x="0" y="0"/>
                </a:moveTo>
                <a:lnTo>
                  <a:pt x="5231479" y="0"/>
                </a:lnTo>
                <a:lnTo>
                  <a:pt x="5231479" y="2670792"/>
                </a:lnTo>
                <a:lnTo>
                  <a:pt x="0" y="2670792"/>
                </a:lnTo>
                <a:lnTo>
                  <a:pt x="0" y="0"/>
                </a:lnTo>
                <a:close/>
              </a:path>
            </a:pathLst>
          </a:custGeom>
          <a:solidFill>
            <a:srgbClr val="CCCDCF">
              <a:alpha val="21000"/>
            </a:srgbClr>
          </a:solidFill>
        </p:spPr>
        <p:txBody>
          <a:bodyPr wrap="square" lIns="0" tIns="0" rIns="0" bIns="0" rtlCol="0" anchor="ctr"/>
          <a:lstStyle/>
          <a:p>
            <a:pPr algn="ctr">
              <a:lnSpc>
                <a:spcPts val="2443"/>
              </a:lnSpc>
            </a:pPr>
            <a:r>
              <a:rPr lang="es-AR" sz="1200" spc="20" dirty="0">
                <a:solidFill>
                  <a:schemeClr val="tx1"/>
                </a:solidFill>
                <a:latin typeface="Gotham Light" panose="02000603030000020004" pitchFamily="2" charset="0"/>
                <a:cs typeface="Gotham Medium"/>
                <a:sym typeface="Roboto Slab"/>
              </a:rPr>
              <a:t>El alquiler promedio de un 2 ambientes en la ciudad sube </a:t>
            </a:r>
            <a:r>
              <a:rPr lang="es-AR" sz="1200" spc="20" dirty="0" smtClean="0">
                <a:solidFill>
                  <a:schemeClr val="tx1"/>
                </a:solidFill>
                <a:latin typeface="Gotham Light" panose="02000603030000020004" pitchFamily="2" charset="0"/>
                <a:cs typeface="Gotham Medium"/>
                <a:sym typeface="Roboto Slab"/>
              </a:rPr>
              <a:t>2.2% </a:t>
            </a:r>
            <a:r>
              <a:rPr lang="es-AR" sz="1200" spc="20" dirty="0">
                <a:solidFill>
                  <a:schemeClr val="tx1"/>
                </a:solidFill>
                <a:latin typeface="Gotham Light" panose="02000603030000020004" pitchFamily="2" charset="0"/>
                <a:cs typeface="Gotham Medium"/>
                <a:sym typeface="Roboto Slab"/>
              </a:rPr>
              <a:t>en el mes y se ubica en $ </a:t>
            </a:r>
            <a:r>
              <a:rPr lang="es-AR" sz="1200" spc="20" dirty="0" smtClean="0">
                <a:solidFill>
                  <a:schemeClr val="tx1"/>
                </a:solidFill>
                <a:latin typeface="Gotham Light" panose="02000603030000020004" pitchFamily="2" charset="0"/>
                <a:cs typeface="Gotham Medium"/>
                <a:sym typeface="Roboto Slab"/>
              </a:rPr>
              <a:t>15.355 </a:t>
            </a:r>
            <a:r>
              <a:rPr lang="es-AR" sz="1200" spc="20" dirty="0">
                <a:solidFill>
                  <a:schemeClr val="tx1"/>
                </a:solidFill>
                <a:latin typeface="Gotham Light" panose="02000603030000020004" pitchFamily="2" charset="0"/>
                <a:cs typeface="Gotham Medium"/>
                <a:sym typeface="Roboto Slab"/>
              </a:rPr>
              <a:t>por mes. </a:t>
            </a:r>
            <a:endParaRPr lang="es-AR" sz="1200" spc="20" dirty="0" smtClean="0">
              <a:solidFill>
                <a:schemeClr val="tx1"/>
              </a:solidFill>
              <a:latin typeface="Gotham Light" panose="02000603030000020004" pitchFamily="2" charset="0"/>
              <a:cs typeface="Gotham Medium"/>
              <a:sym typeface="Roboto Slab"/>
            </a:endParaRPr>
          </a:p>
          <a:p>
            <a:pPr algn="ctr">
              <a:lnSpc>
                <a:spcPts val="2443"/>
              </a:lnSpc>
            </a:pPr>
            <a:r>
              <a:rPr lang="es-AR" sz="1200" spc="20" dirty="0" smtClean="0">
                <a:solidFill>
                  <a:schemeClr val="tx1"/>
                </a:solidFill>
                <a:latin typeface="Gotham Light" panose="02000603030000020004" pitchFamily="2" charset="0"/>
                <a:cs typeface="Gotham Medium"/>
                <a:sym typeface="Roboto Slab"/>
              </a:rPr>
              <a:t>En 2019 acumula incremento de 14.6%.</a:t>
            </a:r>
            <a:endParaRPr lang="es-AR" sz="1200" spc="20" dirty="0">
              <a:solidFill>
                <a:schemeClr val="tx1"/>
              </a:solidFill>
              <a:latin typeface="Gotham Light" panose="02000603030000020004" pitchFamily="2" charset="0"/>
              <a:cs typeface="Gotham Medium"/>
              <a:sym typeface="Roboto Slab"/>
            </a:endParaRPr>
          </a:p>
        </p:txBody>
      </p:sp>
      <p:sp>
        <p:nvSpPr>
          <p:cNvPr id="11" name="object 6"/>
          <p:cNvSpPr txBox="1">
            <a:spLocks/>
          </p:cNvSpPr>
          <p:nvPr/>
        </p:nvSpPr>
        <p:spPr>
          <a:xfrm>
            <a:off x="825019" y="159990"/>
            <a:ext cx="6517962" cy="571951"/>
          </a:xfrm>
          <a:prstGeom prst="rect">
            <a:avLst/>
          </a:prstGeom>
        </p:spPr>
        <p:txBody>
          <a:bodyPr vert="horz" wrap="square" lIns="0" tIns="17780" rIns="0" bIns="0" rtlCol="0">
            <a:spAutoFit/>
          </a:bodyPr>
          <a:lstStyle/>
          <a:p>
            <a:pPr lvl="0">
              <a:buClr>
                <a:srgbClr val="3F3F3F"/>
              </a:buClr>
              <a:buSzPct val="25000"/>
            </a:pPr>
            <a:r>
              <a:rPr lang="pt-BR" sz="2000" spc="20" dirty="0" smtClean="0">
                <a:solidFill>
                  <a:srgbClr val="FE4D00"/>
                </a:solidFill>
                <a:latin typeface="Gotham Medium"/>
                <a:cs typeface="Gotham Medium"/>
                <a:sym typeface="Raleway"/>
              </a:rPr>
              <a:t>ALQUILER</a:t>
            </a:r>
            <a:endParaRPr lang="pt-BR" sz="2000" spc="20" dirty="0">
              <a:solidFill>
                <a:srgbClr val="FE4D00"/>
              </a:solidFill>
              <a:latin typeface="Gotham Medium"/>
              <a:cs typeface="Gotham Medium"/>
              <a:sym typeface="Raleway"/>
            </a:endParaRPr>
          </a:p>
          <a:p>
            <a:pPr lvl="0">
              <a:buClr>
                <a:srgbClr val="3F3F3F"/>
              </a:buClr>
              <a:buSzPct val="25000"/>
            </a:pPr>
            <a:r>
              <a:rPr lang="pt-BR" sz="1600" spc="20" dirty="0" smtClean="0">
                <a:solidFill>
                  <a:srgbClr val="FF6600"/>
                </a:solidFill>
                <a:latin typeface="Gotham Light" panose="02000603030000020004" pitchFamily="2" charset="0"/>
                <a:cs typeface="Gotham Medium"/>
                <a:sym typeface="Raleway"/>
              </a:rPr>
              <a:t>PRECIO MEDIO DE LA CIUDAD. EVOLUCIÓN</a:t>
            </a:r>
            <a:endParaRPr lang="pt-BR" sz="1600" spc="20" dirty="0">
              <a:solidFill>
                <a:srgbClr val="FF6600"/>
              </a:solidFill>
              <a:latin typeface="Gotham Light" panose="02000603030000020004" pitchFamily="2" charset="0"/>
              <a:cs typeface="Gotham Medium"/>
              <a:sym typeface="Raleway"/>
            </a:endParaRPr>
          </a:p>
        </p:txBody>
      </p:sp>
      <p:sp>
        <p:nvSpPr>
          <p:cNvPr id="12" name="object 15"/>
          <p:cNvSpPr/>
          <p:nvPr/>
        </p:nvSpPr>
        <p:spPr>
          <a:xfrm>
            <a:off x="7872803" y="159990"/>
            <a:ext cx="1829997" cy="412313"/>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133541982"/>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4" name="Grupo 3"/>
          <p:cNvGrpSpPr/>
          <p:nvPr/>
        </p:nvGrpSpPr>
        <p:grpSpPr>
          <a:xfrm>
            <a:off x="775393" y="1053876"/>
            <a:ext cx="4846077" cy="3025800"/>
            <a:chOff x="929452" y="1366931"/>
            <a:chExt cx="4362470" cy="2723847"/>
          </a:xfrm>
        </p:grpSpPr>
        <p:sp>
          <p:nvSpPr>
            <p:cNvPr id="28" name="18 Rectángulo"/>
            <p:cNvSpPr/>
            <p:nvPr/>
          </p:nvSpPr>
          <p:spPr>
            <a:xfrm>
              <a:off x="4766921" y="1714514"/>
              <a:ext cx="325504" cy="237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63"/>
            </a:p>
          </p:txBody>
        </p:sp>
        <p:sp>
          <p:nvSpPr>
            <p:cNvPr id="24" name="18 Rectángulo"/>
            <p:cNvSpPr/>
            <p:nvPr/>
          </p:nvSpPr>
          <p:spPr>
            <a:xfrm>
              <a:off x="4214873" y="1707654"/>
              <a:ext cx="72008" cy="237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63"/>
            </a:p>
          </p:txBody>
        </p:sp>
        <p:sp>
          <p:nvSpPr>
            <p:cNvPr id="2" name="1 Rectángulo"/>
            <p:cNvSpPr/>
            <p:nvPr/>
          </p:nvSpPr>
          <p:spPr>
            <a:xfrm>
              <a:off x="1302900" y="1707654"/>
              <a:ext cx="72008" cy="237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63"/>
            </a:p>
          </p:txBody>
        </p:sp>
        <p:sp>
          <p:nvSpPr>
            <p:cNvPr id="19" name="18 Rectángulo"/>
            <p:cNvSpPr/>
            <p:nvPr/>
          </p:nvSpPr>
          <p:spPr>
            <a:xfrm>
              <a:off x="2811861" y="1707654"/>
              <a:ext cx="72008" cy="237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63"/>
            </a:p>
          </p:txBody>
        </p:sp>
        <p:sp>
          <p:nvSpPr>
            <p:cNvPr id="3" name="2 CuadroTexto"/>
            <p:cNvSpPr txBox="1"/>
            <p:nvPr/>
          </p:nvSpPr>
          <p:spPr>
            <a:xfrm>
              <a:off x="929452" y="1492210"/>
              <a:ext cx="782896" cy="206608"/>
            </a:xfrm>
            <a:prstGeom prst="rect">
              <a:avLst/>
            </a:prstGeom>
            <a:noFill/>
          </p:spPr>
          <p:txBody>
            <a:bodyPr wrap="none" rtlCol="0">
              <a:spAutoFit/>
            </a:bodyPr>
            <a:lstStyle/>
            <a:p>
              <a:r>
                <a:rPr lang="es-AR" sz="889" dirty="0">
                  <a:solidFill>
                    <a:schemeClr val="bg1">
                      <a:lumMod val="65000"/>
                    </a:schemeClr>
                  </a:solidFill>
                  <a:latin typeface="Calibri" pitchFamily="34" charset="0"/>
                  <a:cs typeface="Calibri" pitchFamily="34" charset="0"/>
                </a:rPr>
                <a:t>DEVALUACION</a:t>
              </a:r>
            </a:p>
          </p:txBody>
        </p:sp>
        <p:sp>
          <p:nvSpPr>
            <p:cNvPr id="20" name="19 CuadroTexto"/>
            <p:cNvSpPr txBox="1"/>
            <p:nvPr/>
          </p:nvSpPr>
          <p:spPr>
            <a:xfrm>
              <a:off x="2444193" y="1491630"/>
              <a:ext cx="782896" cy="206608"/>
            </a:xfrm>
            <a:prstGeom prst="rect">
              <a:avLst/>
            </a:prstGeom>
            <a:noFill/>
          </p:spPr>
          <p:txBody>
            <a:bodyPr wrap="none" rtlCol="0">
              <a:spAutoFit/>
            </a:bodyPr>
            <a:lstStyle/>
            <a:p>
              <a:r>
                <a:rPr lang="es-AR" sz="889" dirty="0">
                  <a:solidFill>
                    <a:schemeClr val="bg1">
                      <a:lumMod val="65000"/>
                    </a:schemeClr>
                  </a:solidFill>
                  <a:latin typeface="Calibri" pitchFamily="34" charset="0"/>
                  <a:cs typeface="Calibri" pitchFamily="34" charset="0"/>
                </a:rPr>
                <a:t>DEVALUACION</a:t>
              </a:r>
            </a:p>
          </p:txBody>
        </p:sp>
        <p:sp>
          <p:nvSpPr>
            <p:cNvPr id="29" name="19 CuadroTexto"/>
            <p:cNvSpPr txBox="1"/>
            <p:nvPr/>
          </p:nvSpPr>
          <p:spPr>
            <a:xfrm>
              <a:off x="3911808" y="1366931"/>
              <a:ext cx="678547" cy="329738"/>
            </a:xfrm>
            <a:prstGeom prst="rect">
              <a:avLst/>
            </a:prstGeom>
            <a:noFill/>
          </p:spPr>
          <p:txBody>
            <a:bodyPr wrap="none" rtlCol="0">
              <a:spAutoFit/>
            </a:bodyPr>
            <a:lstStyle/>
            <a:p>
              <a:pPr algn="ctr"/>
              <a:r>
                <a:rPr lang="es-AR" sz="889" dirty="0">
                  <a:solidFill>
                    <a:schemeClr val="bg1">
                      <a:lumMod val="65000"/>
                    </a:schemeClr>
                  </a:solidFill>
                  <a:latin typeface="Calibri" pitchFamily="34" charset="0"/>
                  <a:cs typeface="Calibri" pitchFamily="34" charset="0"/>
                </a:rPr>
                <a:t>LEY </a:t>
              </a:r>
            </a:p>
            <a:p>
              <a:pPr algn="ctr"/>
              <a:r>
                <a:rPr lang="es-AR" sz="889" dirty="0">
                  <a:solidFill>
                    <a:schemeClr val="bg1">
                      <a:lumMod val="65000"/>
                    </a:schemeClr>
                  </a:solidFill>
                  <a:latin typeface="Calibri" pitchFamily="34" charset="0"/>
                  <a:cs typeface="Calibri" pitchFamily="34" charset="0"/>
                </a:rPr>
                <a:t>ALQUILERES</a:t>
              </a:r>
            </a:p>
          </p:txBody>
        </p:sp>
        <p:sp>
          <p:nvSpPr>
            <p:cNvPr id="32" name="19 CuadroTexto"/>
            <p:cNvSpPr txBox="1"/>
            <p:nvPr/>
          </p:nvSpPr>
          <p:spPr>
            <a:xfrm>
              <a:off x="4509026" y="1484393"/>
              <a:ext cx="782896" cy="206608"/>
            </a:xfrm>
            <a:prstGeom prst="rect">
              <a:avLst/>
            </a:prstGeom>
            <a:noFill/>
          </p:spPr>
          <p:txBody>
            <a:bodyPr wrap="none" rtlCol="0">
              <a:spAutoFit/>
            </a:bodyPr>
            <a:lstStyle/>
            <a:p>
              <a:r>
                <a:rPr lang="es-AR" sz="889" dirty="0">
                  <a:solidFill>
                    <a:schemeClr val="bg1">
                      <a:lumMod val="65000"/>
                    </a:schemeClr>
                  </a:solidFill>
                  <a:latin typeface="Calibri" pitchFamily="34" charset="0"/>
                  <a:cs typeface="Calibri" pitchFamily="34" charset="0"/>
                </a:rPr>
                <a:t>DEVALUACION</a:t>
              </a:r>
            </a:p>
          </p:txBody>
        </p:sp>
      </p:grpSp>
      <p:graphicFrame>
        <p:nvGraphicFramePr>
          <p:cNvPr id="18" name="1 Gráfico"/>
          <p:cNvGraphicFramePr>
            <a:graphicFrameLocks/>
          </p:cNvGraphicFramePr>
          <p:nvPr>
            <p:extLst>
              <p:ext uri="{D42A27DB-BD31-4B8C-83A1-F6EECF244321}">
                <p14:modId xmlns:p14="http://schemas.microsoft.com/office/powerpoint/2010/main" val="3328894113"/>
              </p:ext>
            </p:extLst>
          </p:nvPr>
        </p:nvGraphicFramePr>
        <p:xfrm>
          <a:off x="396238" y="3069641"/>
          <a:ext cx="5839306" cy="1169382"/>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22 Conector recto"/>
          <p:cNvCxnSpPr/>
          <p:nvPr/>
        </p:nvCxnSpPr>
        <p:spPr>
          <a:xfrm>
            <a:off x="6816772" y="903062"/>
            <a:ext cx="0" cy="3614246"/>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106528" y="3421852"/>
            <a:ext cx="823302" cy="338554"/>
          </a:xfrm>
          <a:prstGeom prst="rect">
            <a:avLst/>
          </a:prstGeom>
          <a:noFill/>
        </p:spPr>
        <p:txBody>
          <a:bodyPr wrap="none" rtlCol="0">
            <a:spAutoFit/>
          </a:bodyPr>
          <a:lstStyle/>
          <a:p>
            <a:r>
              <a:rPr lang="es-ES" sz="800" spc="20" dirty="0">
                <a:solidFill>
                  <a:schemeClr val="tx1">
                    <a:lumMod val="50000"/>
                    <a:lumOff val="50000"/>
                  </a:schemeClr>
                </a:solidFill>
                <a:latin typeface="Gotham Light" panose="02000603030000020004" pitchFamily="2" charset="0"/>
                <a:cs typeface="Gotham Medium"/>
              </a:rPr>
              <a:t>VARIACION</a:t>
            </a:r>
          </a:p>
          <a:p>
            <a:r>
              <a:rPr lang="es-ES" sz="800" spc="20" dirty="0">
                <a:solidFill>
                  <a:schemeClr val="tx1">
                    <a:lumMod val="50000"/>
                    <a:lumOff val="50000"/>
                  </a:schemeClr>
                </a:solidFill>
                <a:latin typeface="Gotham Light" panose="02000603030000020004" pitchFamily="2" charset="0"/>
                <a:cs typeface="Gotham Medium"/>
              </a:rPr>
              <a:t>MENSUAL</a:t>
            </a:r>
          </a:p>
        </p:txBody>
      </p:sp>
      <p:sp>
        <p:nvSpPr>
          <p:cNvPr id="25" name="24 CuadroTexto"/>
          <p:cNvSpPr txBox="1"/>
          <p:nvPr/>
        </p:nvSpPr>
        <p:spPr>
          <a:xfrm>
            <a:off x="83250" y="2524756"/>
            <a:ext cx="941283" cy="461665"/>
          </a:xfrm>
          <a:prstGeom prst="rect">
            <a:avLst/>
          </a:prstGeom>
          <a:noFill/>
        </p:spPr>
        <p:txBody>
          <a:bodyPr wrap="none" rtlCol="0">
            <a:spAutoFit/>
          </a:bodyPr>
          <a:lstStyle/>
          <a:p>
            <a:r>
              <a:rPr lang="es-ES" sz="800" spc="20" dirty="0">
                <a:solidFill>
                  <a:schemeClr val="tx1">
                    <a:lumMod val="50000"/>
                    <a:lumOff val="50000"/>
                  </a:schemeClr>
                </a:solidFill>
                <a:latin typeface="Gotham Light" panose="02000603030000020004" pitchFamily="2" charset="0"/>
                <a:cs typeface="Gotham Medium"/>
              </a:rPr>
              <a:t>VARIACION</a:t>
            </a:r>
          </a:p>
          <a:p>
            <a:r>
              <a:rPr lang="es-ES" sz="800" spc="20" dirty="0">
                <a:solidFill>
                  <a:schemeClr val="tx1">
                    <a:lumMod val="50000"/>
                    <a:lumOff val="50000"/>
                  </a:schemeClr>
                </a:solidFill>
                <a:latin typeface="Gotham Light" panose="02000603030000020004" pitchFamily="2" charset="0"/>
                <a:cs typeface="Gotham Medium"/>
              </a:rPr>
              <a:t>SEMESTRAL</a:t>
            </a:r>
          </a:p>
          <a:p>
            <a:r>
              <a:rPr lang="es-ES" sz="800" spc="20" dirty="0">
                <a:solidFill>
                  <a:schemeClr val="tx1">
                    <a:lumMod val="50000"/>
                    <a:lumOff val="50000"/>
                  </a:schemeClr>
                </a:solidFill>
                <a:latin typeface="Gotham Light" panose="02000603030000020004" pitchFamily="2" charset="0"/>
                <a:cs typeface="Gotham Medium"/>
              </a:rPr>
              <a:t>ANUALIZADA</a:t>
            </a:r>
          </a:p>
        </p:txBody>
      </p:sp>
      <p:graphicFrame>
        <p:nvGraphicFramePr>
          <p:cNvPr id="26" name="4 Gráfico"/>
          <p:cNvGraphicFramePr>
            <a:graphicFrameLocks/>
          </p:cNvGraphicFramePr>
          <p:nvPr>
            <p:extLst>
              <p:ext uri="{D42A27DB-BD31-4B8C-83A1-F6EECF244321}">
                <p14:modId xmlns:p14="http://schemas.microsoft.com/office/powerpoint/2010/main" val="2689847052"/>
              </p:ext>
            </p:extLst>
          </p:nvPr>
        </p:nvGraphicFramePr>
        <p:xfrm>
          <a:off x="7138930" y="1679525"/>
          <a:ext cx="2617451" cy="11363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4 Gráfico"/>
          <p:cNvGraphicFramePr>
            <a:graphicFrameLocks/>
          </p:cNvGraphicFramePr>
          <p:nvPr>
            <p:extLst>
              <p:ext uri="{D42A27DB-BD31-4B8C-83A1-F6EECF244321}">
                <p14:modId xmlns:p14="http://schemas.microsoft.com/office/powerpoint/2010/main" val="905634025"/>
              </p:ext>
            </p:extLst>
          </p:nvPr>
        </p:nvGraphicFramePr>
        <p:xfrm>
          <a:off x="7138930" y="3210529"/>
          <a:ext cx="2617451" cy="1136317"/>
        </p:xfrm>
        <a:graphic>
          <a:graphicData uri="http://schemas.openxmlformats.org/drawingml/2006/chart">
            <c:chart xmlns:c="http://schemas.openxmlformats.org/drawingml/2006/chart" xmlns:r="http://schemas.openxmlformats.org/officeDocument/2006/relationships" r:id="rId5"/>
          </a:graphicData>
        </a:graphic>
      </p:graphicFrame>
      <p:sp>
        <p:nvSpPr>
          <p:cNvPr id="33"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36" name="object 6"/>
          <p:cNvSpPr txBox="1">
            <a:spLocks/>
          </p:cNvSpPr>
          <p:nvPr/>
        </p:nvSpPr>
        <p:spPr>
          <a:xfrm>
            <a:off x="848235" y="854670"/>
            <a:ext cx="4341866" cy="202620"/>
          </a:xfrm>
          <a:prstGeom prst="rect">
            <a:avLst/>
          </a:prstGeom>
        </p:spPr>
        <p:txBody>
          <a:bodyPr vert="horz" wrap="square" lIns="0" tIns="17780" rIns="0" bIns="0" rtlCol="0">
            <a:spAutoFit/>
          </a:bodyPr>
          <a:lstStyle/>
          <a:p>
            <a:pPr>
              <a:buClr>
                <a:srgbClr val="3F3F3F"/>
              </a:buClr>
              <a:buSzPct val="25000"/>
            </a:pPr>
            <a:r>
              <a:rPr lang="pt-BR" sz="1200" spc="20" dirty="0" smtClean="0">
                <a:solidFill>
                  <a:schemeClr val="tx1">
                    <a:lumMod val="50000"/>
                    <a:lumOff val="50000"/>
                  </a:schemeClr>
                </a:solidFill>
                <a:latin typeface="Gotham Light" panose="02000603030000020004" pitchFamily="2" charset="0"/>
                <a:cs typeface="Gotham Medium"/>
                <a:sym typeface="Raleway"/>
              </a:rPr>
              <a:t>VELOCIDAD DE AJUSTE. 6 MESES ANUALIZADA</a:t>
            </a:r>
            <a:endParaRPr lang="pt-BR" sz="1200" spc="20" dirty="0">
              <a:solidFill>
                <a:schemeClr val="tx1">
                  <a:lumMod val="50000"/>
                  <a:lumOff val="50000"/>
                </a:schemeClr>
              </a:solidFill>
              <a:latin typeface="Gotham Light" panose="02000603030000020004" pitchFamily="2" charset="0"/>
              <a:cs typeface="Gotham Medium"/>
              <a:sym typeface="Raleway"/>
            </a:endParaRPr>
          </a:p>
        </p:txBody>
      </p:sp>
      <p:sp>
        <p:nvSpPr>
          <p:cNvPr id="40" name="object 6"/>
          <p:cNvSpPr txBox="1">
            <a:spLocks/>
          </p:cNvSpPr>
          <p:nvPr/>
        </p:nvSpPr>
        <p:spPr>
          <a:xfrm>
            <a:off x="6938736" y="950535"/>
            <a:ext cx="3050969" cy="510396"/>
          </a:xfrm>
          <a:prstGeom prst="rect">
            <a:avLst/>
          </a:prstGeom>
        </p:spPr>
        <p:txBody>
          <a:bodyPr vert="horz" wrap="square" lIns="0" tIns="17780" rIns="0" bIns="0" rtlCol="0">
            <a:spAutoFit/>
          </a:bodyPr>
          <a:lstStyle/>
          <a:p>
            <a:pPr algn="ctr">
              <a:buClr>
                <a:srgbClr val="3F3F3F"/>
              </a:buClr>
              <a:buSzPct val="25000"/>
            </a:pPr>
            <a:r>
              <a:rPr lang="pt-BR" sz="800" spc="20" dirty="0" smtClean="0">
                <a:solidFill>
                  <a:schemeClr val="tx1">
                    <a:lumMod val="50000"/>
                    <a:lumOff val="50000"/>
                  </a:schemeClr>
                </a:solidFill>
                <a:latin typeface="Gotham Light" panose="02000603030000020004" pitchFamily="2" charset="0"/>
                <a:cs typeface="Gotham Medium"/>
                <a:sym typeface="Raleway"/>
              </a:rPr>
              <a:t>ALQUILER VS. UVA</a:t>
            </a:r>
          </a:p>
          <a:p>
            <a:pPr algn="ctr">
              <a:buClr>
                <a:srgbClr val="3F3F3F"/>
              </a:buClr>
              <a:buSzPct val="25000"/>
            </a:pPr>
            <a:r>
              <a:rPr lang="pt-BR" sz="800" spc="20" dirty="0" smtClean="0">
                <a:solidFill>
                  <a:schemeClr val="tx1">
                    <a:lumMod val="50000"/>
                    <a:lumOff val="50000"/>
                  </a:schemeClr>
                </a:solidFill>
                <a:latin typeface="Gotham Light" panose="02000603030000020004" pitchFamily="2" charset="0"/>
                <a:cs typeface="Gotham Medium"/>
                <a:sym typeface="Raleway"/>
              </a:rPr>
              <a:t>UVA= UNIDAD DE VALOR ADQUISITIVO DEL BCRA</a:t>
            </a:r>
          </a:p>
          <a:p>
            <a:pPr algn="ctr">
              <a:buClr>
                <a:srgbClr val="3F3F3F"/>
              </a:buClr>
              <a:buSzPct val="25000"/>
            </a:pPr>
            <a:endParaRPr lang="pt-BR" sz="800" spc="20" dirty="0">
              <a:solidFill>
                <a:schemeClr val="tx1">
                  <a:lumMod val="50000"/>
                  <a:lumOff val="50000"/>
                </a:schemeClr>
              </a:solidFill>
              <a:latin typeface="Gotham Light" panose="02000603030000020004" pitchFamily="2" charset="0"/>
              <a:cs typeface="Gotham Medium"/>
              <a:sym typeface="Raleway"/>
            </a:endParaRPr>
          </a:p>
          <a:p>
            <a:pPr algn="ctr">
              <a:buClr>
                <a:srgbClr val="3F3F3F"/>
              </a:buClr>
              <a:buSzPct val="25000"/>
            </a:pPr>
            <a:r>
              <a:rPr lang="pt-BR" sz="800" spc="20" dirty="0" smtClean="0">
                <a:solidFill>
                  <a:schemeClr val="tx1">
                    <a:lumMod val="50000"/>
                    <a:lumOff val="50000"/>
                  </a:schemeClr>
                </a:solidFill>
                <a:latin typeface="Gotham Light" panose="02000603030000020004" pitchFamily="2" charset="0"/>
                <a:cs typeface="Gotham Medium"/>
                <a:sym typeface="Raleway"/>
              </a:rPr>
              <a:t>VARIACIÓN DESDE ABRIL 2016</a:t>
            </a:r>
            <a:endParaRPr lang="pt-BR" sz="800" spc="20" dirty="0">
              <a:solidFill>
                <a:schemeClr val="tx1">
                  <a:lumMod val="50000"/>
                  <a:lumOff val="50000"/>
                </a:schemeClr>
              </a:solidFill>
              <a:latin typeface="Gotham Light" panose="02000603030000020004" pitchFamily="2" charset="0"/>
              <a:cs typeface="Gotham Medium"/>
              <a:sym typeface="Raleway"/>
            </a:endParaRPr>
          </a:p>
        </p:txBody>
      </p:sp>
      <p:sp>
        <p:nvSpPr>
          <p:cNvPr id="42" name="object 6"/>
          <p:cNvSpPr txBox="1">
            <a:spLocks/>
          </p:cNvSpPr>
          <p:nvPr/>
        </p:nvSpPr>
        <p:spPr>
          <a:xfrm>
            <a:off x="6938736" y="2953654"/>
            <a:ext cx="3050969" cy="141064"/>
          </a:xfrm>
          <a:prstGeom prst="rect">
            <a:avLst/>
          </a:prstGeom>
        </p:spPr>
        <p:txBody>
          <a:bodyPr vert="horz" wrap="square" lIns="0" tIns="17780" rIns="0" bIns="0" rtlCol="0">
            <a:spAutoFit/>
          </a:bodyPr>
          <a:lstStyle/>
          <a:p>
            <a:pPr algn="ctr">
              <a:buClr>
                <a:srgbClr val="3F3F3F"/>
              </a:buClr>
              <a:buSzPct val="25000"/>
            </a:pPr>
            <a:r>
              <a:rPr lang="pt-BR" sz="800" spc="20" dirty="0" smtClean="0">
                <a:solidFill>
                  <a:schemeClr val="tx1">
                    <a:lumMod val="50000"/>
                    <a:lumOff val="50000"/>
                  </a:schemeClr>
                </a:solidFill>
                <a:latin typeface="Gotham Light" panose="02000603030000020004" pitchFamily="2" charset="0"/>
                <a:cs typeface="Gotham Medium"/>
                <a:sym typeface="Raleway"/>
              </a:rPr>
              <a:t>VARIACIÓN DURANTE 2019</a:t>
            </a:r>
            <a:endParaRPr lang="pt-BR" sz="800" spc="20" dirty="0">
              <a:solidFill>
                <a:schemeClr val="tx1">
                  <a:lumMod val="50000"/>
                  <a:lumOff val="50000"/>
                </a:schemeClr>
              </a:solidFill>
              <a:latin typeface="Gotham Light" panose="02000603030000020004" pitchFamily="2" charset="0"/>
              <a:cs typeface="Gotham Medium"/>
              <a:sym typeface="Raleway"/>
            </a:endParaRPr>
          </a:p>
        </p:txBody>
      </p:sp>
      <p:sp>
        <p:nvSpPr>
          <p:cNvPr id="43" name="object 4"/>
          <p:cNvSpPr/>
          <p:nvPr/>
        </p:nvSpPr>
        <p:spPr>
          <a:xfrm>
            <a:off x="0" y="4434402"/>
            <a:ext cx="10113963" cy="731321"/>
          </a:xfrm>
          <a:custGeom>
            <a:avLst/>
            <a:gdLst/>
            <a:ahLst/>
            <a:cxnLst/>
            <a:rect l="l" t="t" r="r" b="b"/>
            <a:pathLst>
              <a:path w="5231765" h="2670810">
                <a:moveTo>
                  <a:pt x="0" y="0"/>
                </a:moveTo>
                <a:lnTo>
                  <a:pt x="5231479" y="0"/>
                </a:lnTo>
                <a:lnTo>
                  <a:pt x="5231479" y="2670792"/>
                </a:lnTo>
                <a:lnTo>
                  <a:pt x="0" y="2670792"/>
                </a:lnTo>
                <a:lnTo>
                  <a:pt x="0" y="0"/>
                </a:lnTo>
                <a:close/>
              </a:path>
            </a:pathLst>
          </a:custGeom>
          <a:solidFill>
            <a:srgbClr val="CCCDCF">
              <a:alpha val="21000"/>
            </a:srgbClr>
          </a:solidFill>
        </p:spPr>
        <p:txBody>
          <a:bodyPr wrap="square" lIns="0" tIns="0" rIns="0" bIns="0" rtlCol="0" anchor="ctr"/>
          <a:lstStyle/>
          <a:p>
            <a:pPr algn="ctr">
              <a:lnSpc>
                <a:spcPct val="150000"/>
              </a:lnSpc>
            </a:pPr>
            <a:r>
              <a:rPr lang="es-AR" sz="1000" spc="20" dirty="0" smtClean="0">
                <a:solidFill>
                  <a:schemeClr val="tx1">
                    <a:lumMod val="75000"/>
                    <a:lumOff val="25000"/>
                  </a:schemeClr>
                </a:solidFill>
                <a:latin typeface="Gotham Light" panose="02000603030000020004" pitchFamily="2" charset="0"/>
                <a:cs typeface="Gotham Medium"/>
                <a:sym typeface="Roboto Slab"/>
              </a:rPr>
              <a:t>Alquileres aumentan 2.2% en el mes y acumulan 34% en los últimos doce meses. Sin embargo el anualizado de los últimos meses disminuye </a:t>
            </a:r>
          </a:p>
          <a:p>
            <a:pPr algn="ctr">
              <a:lnSpc>
                <a:spcPct val="150000"/>
              </a:lnSpc>
            </a:pPr>
            <a:r>
              <a:rPr lang="es-AR" sz="1000" spc="20" dirty="0" smtClean="0">
                <a:solidFill>
                  <a:schemeClr val="tx1">
                    <a:lumMod val="75000"/>
                    <a:lumOff val="25000"/>
                  </a:schemeClr>
                </a:solidFill>
                <a:latin typeface="Gotham Light" panose="02000603030000020004" pitchFamily="2" charset="0"/>
                <a:cs typeface="Gotham Medium"/>
                <a:sym typeface="Roboto Slab"/>
              </a:rPr>
              <a:t>la velocidad a 31% anual. Cuotas de créditos UVA aumentan 22.6% en 2019, por encima del incremento de los alquileres 14.6%</a:t>
            </a:r>
            <a:endParaRPr lang="es-AR" sz="1000" spc="20" dirty="0">
              <a:solidFill>
                <a:schemeClr val="tx1">
                  <a:lumMod val="75000"/>
                  <a:lumOff val="25000"/>
                </a:schemeClr>
              </a:solidFill>
              <a:latin typeface="Gotham Light" panose="02000603030000020004" pitchFamily="2" charset="0"/>
              <a:cs typeface="Gotham Medium"/>
              <a:sym typeface="Roboto Slab"/>
            </a:endParaRPr>
          </a:p>
        </p:txBody>
      </p:sp>
      <p:sp>
        <p:nvSpPr>
          <p:cNvPr id="27" name="object 6"/>
          <p:cNvSpPr txBox="1">
            <a:spLocks/>
          </p:cNvSpPr>
          <p:nvPr/>
        </p:nvSpPr>
        <p:spPr>
          <a:xfrm>
            <a:off x="825019" y="159990"/>
            <a:ext cx="6517962" cy="571951"/>
          </a:xfrm>
          <a:prstGeom prst="rect">
            <a:avLst/>
          </a:prstGeom>
        </p:spPr>
        <p:txBody>
          <a:bodyPr vert="horz" wrap="square" lIns="0" tIns="17780" rIns="0" bIns="0" rtlCol="0">
            <a:spAutoFit/>
          </a:bodyPr>
          <a:lstStyle/>
          <a:p>
            <a:pPr lvl="0">
              <a:buClr>
                <a:srgbClr val="3F3F3F"/>
              </a:buClr>
              <a:buSzPct val="25000"/>
            </a:pPr>
            <a:r>
              <a:rPr lang="pt-BR" sz="2000" spc="20" dirty="0" smtClean="0">
                <a:solidFill>
                  <a:srgbClr val="FE4D00"/>
                </a:solidFill>
                <a:latin typeface="Gotham Medium"/>
                <a:cs typeface="Gotham Medium"/>
                <a:sym typeface="Raleway"/>
              </a:rPr>
              <a:t>ALQUILER</a:t>
            </a:r>
            <a:endParaRPr lang="pt-BR" sz="2000" spc="20" dirty="0">
              <a:solidFill>
                <a:srgbClr val="FE4D00"/>
              </a:solidFill>
              <a:latin typeface="Gotham Medium"/>
              <a:cs typeface="Gotham Medium"/>
              <a:sym typeface="Raleway"/>
            </a:endParaRPr>
          </a:p>
          <a:p>
            <a:pPr lvl="0">
              <a:buClr>
                <a:srgbClr val="3F3F3F"/>
              </a:buClr>
              <a:buSzPct val="25000"/>
            </a:pPr>
            <a:r>
              <a:rPr lang="pt-BR" sz="1600" spc="20" dirty="0" smtClean="0">
                <a:solidFill>
                  <a:srgbClr val="FF6600"/>
                </a:solidFill>
                <a:latin typeface="Gotham Light" panose="02000603030000020004" pitchFamily="2" charset="0"/>
                <a:cs typeface="Gotham Medium"/>
                <a:sym typeface="Raleway"/>
              </a:rPr>
              <a:t>PRECIO MEDIO DE LA CIUDAD. EVOLUCIÓN</a:t>
            </a:r>
            <a:endParaRPr lang="pt-BR" sz="1600" spc="20" dirty="0">
              <a:solidFill>
                <a:srgbClr val="FF6600"/>
              </a:solidFill>
              <a:latin typeface="Gotham Light" panose="02000603030000020004" pitchFamily="2" charset="0"/>
              <a:cs typeface="Gotham Medium"/>
              <a:sym typeface="Raleway"/>
            </a:endParaRPr>
          </a:p>
        </p:txBody>
      </p:sp>
      <p:sp>
        <p:nvSpPr>
          <p:cNvPr id="31" name="object 15"/>
          <p:cNvSpPr/>
          <p:nvPr/>
        </p:nvSpPr>
        <p:spPr>
          <a:xfrm>
            <a:off x="7872803" y="159990"/>
            <a:ext cx="1829997" cy="412313"/>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aphicFrame>
        <p:nvGraphicFramePr>
          <p:cNvPr id="15" name="1 Gráfico"/>
          <p:cNvGraphicFramePr>
            <a:graphicFrameLocks/>
          </p:cNvGraphicFramePr>
          <p:nvPr>
            <p:extLst>
              <p:ext uri="{D42A27DB-BD31-4B8C-83A1-F6EECF244321}">
                <p14:modId xmlns:p14="http://schemas.microsoft.com/office/powerpoint/2010/main" val="2544735518"/>
              </p:ext>
            </p:extLst>
          </p:nvPr>
        </p:nvGraphicFramePr>
        <p:xfrm>
          <a:off x="400787" y="1057704"/>
          <a:ext cx="5829970" cy="331952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181092940"/>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aphicFrame>
        <p:nvGraphicFramePr>
          <p:cNvPr id="29" name="3 Gráfico"/>
          <p:cNvGraphicFramePr>
            <a:graphicFrameLocks/>
          </p:cNvGraphicFramePr>
          <p:nvPr>
            <p:extLst>
              <p:ext uri="{D42A27DB-BD31-4B8C-83A1-F6EECF244321}">
                <p14:modId xmlns:p14="http://schemas.microsoft.com/office/powerpoint/2010/main" val="3816647531"/>
              </p:ext>
            </p:extLst>
          </p:nvPr>
        </p:nvGraphicFramePr>
        <p:xfrm>
          <a:off x="4963223" y="936021"/>
          <a:ext cx="3435993" cy="4422702"/>
        </p:xfrm>
        <a:graphic>
          <a:graphicData uri="http://schemas.openxmlformats.org/drawingml/2006/chart">
            <c:chart xmlns:c="http://schemas.openxmlformats.org/drawingml/2006/chart" xmlns:r="http://schemas.openxmlformats.org/officeDocument/2006/relationships" r:id="rId3"/>
          </a:graphicData>
        </a:graphic>
      </p:graphicFrame>
      <p:sp>
        <p:nvSpPr>
          <p:cNvPr id="63" name="62 CuadroTexto"/>
          <p:cNvSpPr txBox="1"/>
          <p:nvPr/>
        </p:nvSpPr>
        <p:spPr>
          <a:xfrm>
            <a:off x="6477940" y="4883641"/>
            <a:ext cx="391535" cy="263642"/>
          </a:xfrm>
          <a:prstGeom prst="rect">
            <a:avLst/>
          </a:prstGeom>
          <a:noFill/>
        </p:spPr>
        <p:txBody>
          <a:bodyPr wrap="none" rtlCol="0">
            <a:spAutoFit/>
          </a:bodyPr>
          <a:lstStyle/>
          <a:p>
            <a:r>
              <a:rPr lang="es-ES" sz="1111" i="1" dirty="0">
                <a:solidFill>
                  <a:schemeClr val="bg1">
                    <a:lumMod val="50000"/>
                  </a:schemeClr>
                </a:solidFill>
                <a:latin typeface="Calibri" pitchFamily="34" charset="0"/>
                <a:cs typeface="Calibri" pitchFamily="34" charset="0"/>
              </a:rPr>
              <a:t>S/D</a:t>
            </a:r>
          </a:p>
        </p:txBody>
      </p:sp>
      <p:cxnSp>
        <p:nvCxnSpPr>
          <p:cNvPr id="90" name="89 Conector recto"/>
          <p:cNvCxnSpPr/>
          <p:nvPr/>
        </p:nvCxnSpPr>
        <p:spPr>
          <a:xfrm>
            <a:off x="4709997" y="1272714"/>
            <a:ext cx="0" cy="375617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1" name="4 Elipse"/>
          <p:cNvSpPr>
            <a:spLocks noChangeAspect="1"/>
          </p:cNvSpPr>
          <p:nvPr/>
        </p:nvSpPr>
        <p:spPr>
          <a:xfrm>
            <a:off x="4636014" y="1272206"/>
            <a:ext cx="147966" cy="147966"/>
          </a:xfrm>
          <a:prstGeom prst="ellipse">
            <a:avLst/>
          </a:prstGeom>
          <a:solidFill>
            <a:srgbClr val="009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92" name="5 Elipse"/>
          <p:cNvSpPr>
            <a:spLocks noChangeAspect="1"/>
          </p:cNvSpPr>
          <p:nvPr/>
        </p:nvSpPr>
        <p:spPr>
          <a:xfrm>
            <a:off x="4636014" y="1726004"/>
            <a:ext cx="147966" cy="147966"/>
          </a:xfrm>
          <a:prstGeom prst="ellipse">
            <a:avLst/>
          </a:prstGeom>
          <a:solidFill>
            <a:srgbClr val="216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93" name="6 Elipse"/>
          <p:cNvSpPr>
            <a:spLocks noChangeAspect="1"/>
          </p:cNvSpPr>
          <p:nvPr/>
        </p:nvSpPr>
        <p:spPr>
          <a:xfrm>
            <a:off x="4636014" y="2179802"/>
            <a:ext cx="147966" cy="147966"/>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94" name="7 Elipse"/>
          <p:cNvSpPr>
            <a:spLocks noChangeAspect="1"/>
          </p:cNvSpPr>
          <p:nvPr/>
        </p:nvSpPr>
        <p:spPr>
          <a:xfrm>
            <a:off x="4636014" y="3087398"/>
            <a:ext cx="147966" cy="147966"/>
          </a:xfrm>
          <a:prstGeom prst="ellipse">
            <a:avLst/>
          </a:prstGeom>
          <a:solidFill>
            <a:srgbClr val="4CA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95" name="8 Elipse"/>
          <p:cNvSpPr>
            <a:spLocks noChangeAspect="1"/>
          </p:cNvSpPr>
          <p:nvPr/>
        </p:nvSpPr>
        <p:spPr>
          <a:xfrm>
            <a:off x="4636014" y="3541195"/>
            <a:ext cx="147966" cy="147966"/>
          </a:xfrm>
          <a:prstGeom prst="ellipse">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96" name="9 Elipse"/>
          <p:cNvSpPr>
            <a:spLocks noChangeAspect="1"/>
          </p:cNvSpPr>
          <p:nvPr/>
        </p:nvSpPr>
        <p:spPr>
          <a:xfrm>
            <a:off x="4636014" y="3994994"/>
            <a:ext cx="147966" cy="147966"/>
          </a:xfrm>
          <a:prstGeom prst="ellipse">
            <a:avLst/>
          </a:prstGeom>
          <a:solidFill>
            <a:srgbClr val="9C2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97" name="10 Elipse"/>
          <p:cNvSpPr>
            <a:spLocks noChangeAspect="1"/>
          </p:cNvSpPr>
          <p:nvPr/>
        </p:nvSpPr>
        <p:spPr>
          <a:xfrm>
            <a:off x="4636014" y="4448791"/>
            <a:ext cx="147966" cy="147966"/>
          </a:xfrm>
          <a:prstGeom prst="ellipse">
            <a:avLst/>
          </a:prstGeom>
          <a:solidFill>
            <a:srgbClr val="FFE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98" name="11 Elipse"/>
          <p:cNvSpPr>
            <a:spLocks noChangeAspect="1"/>
          </p:cNvSpPr>
          <p:nvPr/>
        </p:nvSpPr>
        <p:spPr>
          <a:xfrm>
            <a:off x="4636014" y="4902587"/>
            <a:ext cx="147966" cy="147966"/>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99" name="7 Elipse"/>
          <p:cNvSpPr>
            <a:spLocks noChangeAspect="1"/>
          </p:cNvSpPr>
          <p:nvPr/>
        </p:nvSpPr>
        <p:spPr>
          <a:xfrm>
            <a:off x="4636014" y="2633600"/>
            <a:ext cx="147966" cy="147966"/>
          </a:xfrm>
          <a:prstGeom prst="ellipse">
            <a:avLst/>
          </a:prstGeom>
          <a:solidFill>
            <a:srgbClr val="E9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85" y="1011715"/>
            <a:ext cx="3202251" cy="3520800"/>
          </a:xfrm>
          <a:prstGeom prst="rect">
            <a:avLst/>
          </a:prstGeom>
        </p:spPr>
      </p:pic>
      <p:sp>
        <p:nvSpPr>
          <p:cNvPr id="30"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33" name="object 6"/>
          <p:cNvSpPr txBox="1">
            <a:spLocks/>
          </p:cNvSpPr>
          <p:nvPr/>
        </p:nvSpPr>
        <p:spPr>
          <a:xfrm>
            <a:off x="5705053" y="970860"/>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REGIÓN</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34" name="object 6"/>
          <p:cNvSpPr txBox="1">
            <a:spLocks/>
          </p:cNvSpPr>
          <p:nvPr/>
        </p:nvSpPr>
        <p:spPr>
          <a:xfrm>
            <a:off x="6425133" y="970860"/>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ARS/MES</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35" name="object 6"/>
          <p:cNvSpPr txBox="1">
            <a:spLocks/>
          </p:cNvSpPr>
          <p:nvPr/>
        </p:nvSpPr>
        <p:spPr>
          <a:xfrm>
            <a:off x="8278985" y="970860"/>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MES</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36" name="object 6"/>
          <p:cNvSpPr txBox="1">
            <a:spLocks/>
          </p:cNvSpPr>
          <p:nvPr/>
        </p:nvSpPr>
        <p:spPr>
          <a:xfrm>
            <a:off x="9017421" y="970860"/>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12 MESES</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37" name="object 6"/>
          <p:cNvSpPr txBox="1">
            <a:spLocks/>
          </p:cNvSpPr>
          <p:nvPr/>
        </p:nvSpPr>
        <p:spPr>
          <a:xfrm>
            <a:off x="8369349" y="782662"/>
            <a:ext cx="1408211"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VARIACIÓN</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28" name="object 6"/>
          <p:cNvSpPr txBox="1">
            <a:spLocks/>
          </p:cNvSpPr>
          <p:nvPr/>
        </p:nvSpPr>
        <p:spPr>
          <a:xfrm>
            <a:off x="825019" y="159990"/>
            <a:ext cx="6517962" cy="571951"/>
          </a:xfrm>
          <a:prstGeom prst="rect">
            <a:avLst/>
          </a:prstGeom>
        </p:spPr>
        <p:txBody>
          <a:bodyPr vert="horz" wrap="square" lIns="0" tIns="17780" rIns="0" bIns="0" rtlCol="0">
            <a:spAutoFit/>
          </a:bodyPr>
          <a:lstStyle/>
          <a:p>
            <a:pPr lvl="0">
              <a:buClr>
                <a:srgbClr val="3F3F3F"/>
              </a:buClr>
              <a:buSzPct val="25000"/>
            </a:pPr>
            <a:r>
              <a:rPr lang="pt-BR" sz="2000" spc="20" dirty="0" smtClean="0">
                <a:solidFill>
                  <a:srgbClr val="FE4D00"/>
                </a:solidFill>
                <a:latin typeface="Gotham Medium"/>
                <a:cs typeface="Gotham Medium"/>
                <a:sym typeface="Raleway"/>
              </a:rPr>
              <a:t>ALQUILER</a:t>
            </a:r>
            <a:endParaRPr lang="pt-BR" sz="2000" spc="20" dirty="0">
              <a:solidFill>
                <a:srgbClr val="FE4D00"/>
              </a:solidFill>
              <a:latin typeface="Gotham Medium"/>
              <a:cs typeface="Gotham Medium"/>
              <a:sym typeface="Raleway"/>
            </a:endParaRPr>
          </a:p>
          <a:p>
            <a:pPr>
              <a:buClr>
                <a:srgbClr val="3F3F3F"/>
              </a:buClr>
              <a:buSzPct val="25000"/>
            </a:pPr>
            <a:r>
              <a:rPr lang="pt-BR" sz="1600" spc="20" dirty="0">
                <a:solidFill>
                  <a:srgbClr val="FF6600"/>
                </a:solidFill>
                <a:latin typeface="Gotham Light" panose="02000603030000020004" pitchFamily="2" charset="0"/>
                <a:cs typeface="Gotham Medium"/>
                <a:sym typeface="Raleway"/>
              </a:rPr>
              <a:t>PRECIO </a:t>
            </a:r>
            <a:r>
              <a:rPr lang="pt-BR" sz="1600" spc="20" dirty="0" smtClean="0">
                <a:solidFill>
                  <a:srgbClr val="FF6600"/>
                </a:solidFill>
                <a:latin typeface="Gotham Light" panose="02000603030000020004" pitchFamily="2" charset="0"/>
                <a:cs typeface="Gotham Medium"/>
                <a:sym typeface="Raleway"/>
              </a:rPr>
              <a:t>SEGÚN ZONAS DE LA CIUDAD</a:t>
            </a:r>
            <a:endParaRPr lang="pt-BR" sz="1600" spc="20" dirty="0">
              <a:solidFill>
                <a:srgbClr val="FF6600"/>
              </a:solidFill>
              <a:latin typeface="Gotham Light" panose="02000603030000020004" pitchFamily="2" charset="0"/>
              <a:cs typeface="Gotham Medium"/>
              <a:sym typeface="Raleway"/>
            </a:endParaRPr>
          </a:p>
        </p:txBody>
      </p:sp>
      <p:sp>
        <p:nvSpPr>
          <p:cNvPr id="38" name="object 15"/>
          <p:cNvSpPr/>
          <p:nvPr/>
        </p:nvSpPr>
        <p:spPr>
          <a:xfrm>
            <a:off x="7872803" y="159990"/>
            <a:ext cx="1829997" cy="412313"/>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2" name="Imagen 1"/>
          <p:cNvPicPr/>
          <p:nvPr>
            <p:extLst>
              <p:ext uri="{D42A27DB-BD31-4B8C-83A1-F6EECF244321}">
                <p14:modId xmlns:p14="http://schemas.microsoft.com/office/powerpoint/2010/main" val="1655948642"/>
              </p:ext>
            </p:extLst>
          </p:nvPr>
        </p:nvPicPr>
        <p:blipFill>
          <a:blip r:embed="rId6"/>
          <a:stretch>
            <a:fillRect/>
          </a:stretch>
        </p:blipFill>
        <p:spPr>
          <a:xfrm>
            <a:off x="8385175" y="1084263"/>
            <a:ext cx="1304925" cy="3743325"/>
          </a:xfrm>
          <a:prstGeom prst="rect">
            <a:avLst/>
          </a:prstGeom>
        </p:spPr>
      </p:pic>
    </p:spTree>
    <p:extLst>
      <p:ext uri="{BB962C8B-B14F-4D97-AF65-F5344CB8AC3E}">
        <p14:creationId xmlns:p14="http://schemas.microsoft.com/office/powerpoint/2010/main" val="2997616908"/>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aphicFrame>
        <p:nvGraphicFramePr>
          <p:cNvPr id="15" name="7 Gráfico"/>
          <p:cNvGraphicFramePr>
            <a:graphicFrameLocks/>
          </p:cNvGraphicFramePr>
          <p:nvPr>
            <p:extLst>
              <p:ext uri="{D42A27DB-BD31-4B8C-83A1-F6EECF244321}">
                <p14:modId xmlns:p14="http://schemas.microsoft.com/office/powerpoint/2010/main" val="1054210011"/>
              </p:ext>
            </p:extLst>
          </p:nvPr>
        </p:nvGraphicFramePr>
        <p:xfrm>
          <a:off x="5220440" y="1029763"/>
          <a:ext cx="4085013" cy="3798443"/>
        </p:xfrm>
        <a:graphic>
          <a:graphicData uri="http://schemas.openxmlformats.org/drawingml/2006/chart">
            <c:chart xmlns:c="http://schemas.openxmlformats.org/drawingml/2006/chart" xmlns:r="http://schemas.openxmlformats.org/officeDocument/2006/relationships" r:id="rId3"/>
          </a:graphicData>
        </a:graphic>
      </p:graphicFrame>
      <p:sp>
        <p:nvSpPr>
          <p:cNvPr id="27"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41" name="object 6"/>
          <p:cNvSpPr txBox="1">
            <a:spLocks/>
          </p:cNvSpPr>
          <p:nvPr/>
        </p:nvSpPr>
        <p:spPr>
          <a:xfrm>
            <a:off x="5993085" y="782662"/>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BARRIO</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42" name="object 6"/>
          <p:cNvSpPr txBox="1">
            <a:spLocks/>
          </p:cNvSpPr>
          <p:nvPr/>
        </p:nvSpPr>
        <p:spPr>
          <a:xfrm>
            <a:off x="6713165" y="782662"/>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ARS/MES</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43" name="object 6"/>
          <p:cNvSpPr txBox="1">
            <a:spLocks/>
          </p:cNvSpPr>
          <p:nvPr/>
        </p:nvSpPr>
        <p:spPr>
          <a:xfrm>
            <a:off x="4748911" y="782662"/>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RANKING</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48" name="object 6"/>
          <p:cNvSpPr txBox="1">
            <a:spLocks/>
          </p:cNvSpPr>
          <p:nvPr/>
        </p:nvSpPr>
        <p:spPr>
          <a:xfrm>
            <a:off x="825019" y="159990"/>
            <a:ext cx="6517962" cy="571951"/>
          </a:xfrm>
          <a:prstGeom prst="rect">
            <a:avLst/>
          </a:prstGeom>
        </p:spPr>
        <p:txBody>
          <a:bodyPr vert="horz" wrap="square" lIns="0" tIns="17780" rIns="0" bIns="0" rtlCol="0">
            <a:spAutoFit/>
          </a:bodyPr>
          <a:lstStyle/>
          <a:p>
            <a:pPr lvl="0">
              <a:buClr>
                <a:srgbClr val="3F3F3F"/>
              </a:buClr>
              <a:buSzPct val="25000"/>
            </a:pPr>
            <a:r>
              <a:rPr lang="pt-BR" sz="2000" spc="20" dirty="0" smtClean="0">
                <a:solidFill>
                  <a:srgbClr val="FE4D00"/>
                </a:solidFill>
                <a:latin typeface="Gotham Medium"/>
                <a:cs typeface="Gotham Medium"/>
                <a:sym typeface="Raleway"/>
              </a:rPr>
              <a:t>ALQUILER</a:t>
            </a:r>
            <a:endParaRPr lang="pt-BR" sz="2000" spc="20" dirty="0">
              <a:solidFill>
                <a:srgbClr val="FE4D00"/>
              </a:solidFill>
              <a:latin typeface="Gotham Medium"/>
              <a:cs typeface="Gotham Medium"/>
              <a:sym typeface="Raleway"/>
            </a:endParaRPr>
          </a:p>
          <a:p>
            <a:pPr>
              <a:buClr>
                <a:srgbClr val="3F3F3F"/>
              </a:buClr>
              <a:buSzPct val="25000"/>
            </a:pPr>
            <a:r>
              <a:rPr lang="pt-BR" sz="1600" spc="20" dirty="0" smtClean="0">
                <a:solidFill>
                  <a:srgbClr val="FF6600"/>
                </a:solidFill>
                <a:latin typeface="Gotham Light" panose="02000603030000020004" pitchFamily="2" charset="0"/>
                <a:cs typeface="Gotham Medium"/>
                <a:sym typeface="Raleway"/>
              </a:rPr>
              <a:t>HEAT MAP DE PRECIOS</a:t>
            </a:r>
            <a:endParaRPr lang="pt-BR" sz="1600" spc="20" dirty="0">
              <a:solidFill>
                <a:srgbClr val="FF6600"/>
              </a:solidFill>
              <a:latin typeface="Gotham Light" panose="02000603030000020004" pitchFamily="2" charset="0"/>
              <a:cs typeface="Gotham Medium"/>
              <a:sym typeface="Raleway"/>
            </a:endParaRPr>
          </a:p>
        </p:txBody>
      </p:sp>
      <p:sp>
        <p:nvSpPr>
          <p:cNvPr id="49" name="object 15"/>
          <p:cNvSpPr/>
          <p:nvPr/>
        </p:nvSpPr>
        <p:spPr>
          <a:xfrm>
            <a:off x="7872803" y="159990"/>
            <a:ext cx="1829997" cy="41231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cxnSp>
        <p:nvCxnSpPr>
          <p:cNvPr id="51" name="36 Conector recto"/>
          <p:cNvCxnSpPr/>
          <p:nvPr/>
        </p:nvCxnSpPr>
        <p:spPr>
          <a:xfrm flipH="1">
            <a:off x="5114810" y="1117233"/>
            <a:ext cx="11700" cy="356400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5 Elipse"/>
          <p:cNvSpPr>
            <a:spLocks noChangeAspect="1"/>
          </p:cNvSpPr>
          <p:nvPr/>
        </p:nvSpPr>
        <p:spPr>
          <a:xfrm>
            <a:off x="5057775" y="1484983"/>
            <a:ext cx="125771" cy="125771"/>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3" name="7 Elipse"/>
          <p:cNvSpPr>
            <a:spLocks noChangeAspect="1"/>
          </p:cNvSpPr>
          <p:nvPr/>
        </p:nvSpPr>
        <p:spPr>
          <a:xfrm>
            <a:off x="5057775" y="2601107"/>
            <a:ext cx="125771" cy="125771"/>
          </a:xfrm>
          <a:prstGeom prst="ellipse">
            <a:avLst/>
          </a:prstGeom>
          <a:solidFill>
            <a:srgbClr val="C86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4" name="8 Elipse"/>
          <p:cNvSpPr>
            <a:spLocks noChangeAspect="1"/>
          </p:cNvSpPr>
          <p:nvPr/>
        </p:nvSpPr>
        <p:spPr>
          <a:xfrm>
            <a:off x="5057775" y="2889139"/>
            <a:ext cx="125771" cy="125771"/>
          </a:xfrm>
          <a:prstGeom prst="ellipse">
            <a:avLst/>
          </a:prstGeom>
          <a:solidFill>
            <a:srgbClr val="EA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5" name="9 Elipse"/>
          <p:cNvSpPr>
            <a:spLocks noChangeAspect="1"/>
          </p:cNvSpPr>
          <p:nvPr/>
        </p:nvSpPr>
        <p:spPr>
          <a:xfrm>
            <a:off x="5057775" y="3465203"/>
            <a:ext cx="125771" cy="125771"/>
          </a:xfrm>
          <a:prstGeom prst="ellipse">
            <a:avLst/>
          </a:prstGeom>
          <a:solidFill>
            <a:srgbClr val="FED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6" name="10 Elipse"/>
          <p:cNvSpPr>
            <a:spLocks noChangeAspect="1"/>
          </p:cNvSpPr>
          <p:nvPr/>
        </p:nvSpPr>
        <p:spPr>
          <a:xfrm>
            <a:off x="5057775" y="3951014"/>
            <a:ext cx="125771" cy="125771"/>
          </a:xfrm>
          <a:prstGeom prst="ellipse">
            <a:avLst/>
          </a:prstGeom>
          <a:solidFill>
            <a:srgbClr val="FE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7" name="11 Elipse"/>
          <p:cNvSpPr>
            <a:spLocks noChangeAspect="1"/>
          </p:cNvSpPr>
          <p:nvPr/>
        </p:nvSpPr>
        <p:spPr>
          <a:xfrm>
            <a:off x="5057775" y="4203042"/>
            <a:ext cx="125771" cy="125771"/>
          </a:xfrm>
          <a:prstGeom prst="ellipse">
            <a:avLst/>
          </a:prstGeom>
          <a:solidFill>
            <a:srgbClr val="FFF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8" name="7 Elipse"/>
          <p:cNvSpPr>
            <a:spLocks noChangeAspect="1"/>
          </p:cNvSpPr>
          <p:nvPr/>
        </p:nvSpPr>
        <p:spPr>
          <a:xfrm>
            <a:off x="5057775" y="2313075"/>
            <a:ext cx="125771" cy="125771"/>
          </a:xfrm>
          <a:prstGeom prst="ellipse">
            <a:avLst/>
          </a:prstGeom>
          <a:solidFill>
            <a:srgbClr val="B849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sz="2000" dirty="0"/>
          </a:p>
        </p:txBody>
      </p:sp>
      <p:sp>
        <p:nvSpPr>
          <p:cNvPr id="59" name="6 Elipse"/>
          <p:cNvSpPr>
            <a:spLocks noChangeAspect="1"/>
          </p:cNvSpPr>
          <p:nvPr/>
        </p:nvSpPr>
        <p:spPr>
          <a:xfrm>
            <a:off x="5057775" y="1737011"/>
            <a:ext cx="125771" cy="125771"/>
          </a:xfrm>
          <a:prstGeom prst="ellipse">
            <a:avLst/>
          </a:prstGeom>
          <a:solidFill>
            <a:srgbClr val="8E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60" name="9 Elipse"/>
          <p:cNvSpPr>
            <a:spLocks noChangeAspect="1"/>
          </p:cNvSpPr>
          <p:nvPr/>
        </p:nvSpPr>
        <p:spPr>
          <a:xfrm>
            <a:off x="5057775" y="3177171"/>
            <a:ext cx="125771" cy="125771"/>
          </a:xfrm>
          <a:prstGeom prst="ellipse">
            <a:avLst/>
          </a:prstGeom>
          <a:solidFill>
            <a:srgbClr val="FFB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61" name="4 Elipse"/>
          <p:cNvSpPr>
            <a:spLocks noChangeAspect="1"/>
          </p:cNvSpPr>
          <p:nvPr/>
        </p:nvSpPr>
        <p:spPr>
          <a:xfrm>
            <a:off x="5057775" y="1232955"/>
            <a:ext cx="125771" cy="125771"/>
          </a:xfrm>
          <a:prstGeom prst="ellipse">
            <a:avLst/>
          </a:prstGeom>
          <a:solidFill>
            <a:srgbClr val="80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62" name="11 Elipse"/>
          <p:cNvSpPr>
            <a:spLocks noChangeAspect="1"/>
          </p:cNvSpPr>
          <p:nvPr/>
        </p:nvSpPr>
        <p:spPr>
          <a:xfrm>
            <a:off x="5057775" y="4455070"/>
            <a:ext cx="125771" cy="125771"/>
          </a:xfrm>
          <a:prstGeom prst="ellipse">
            <a:avLst/>
          </a:prstGeom>
          <a:solidFill>
            <a:srgbClr val="FFF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26" name="object 4"/>
          <p:cNvSpPr/>
          <p:nvPr/>
        </p:nvSpPr>
        <p:spPr>
          <a:xfrm>
            <a:off x="0" y="4791074"/>
            <a:ext cx="10113963" cy="374649"/>
          </a:xfrm>
          <a:custGeom>
            <a:avLst/>
            <a:gdLst/>
            <a:ahLst/>
            <a:cxnLst/>
            <a:rect l="l" t="t" r="r" b="b"/>
            <a:pathLst>
              <a:path w="5231765" h="2670810">
                <a:moveTo>
                  <a:pt x="0" y="0"/>
                </a:moveTo>
                <a:lnTo>
                  <a:pt x="5231479" y="0"/>
                </a:lnTo>
                <a:lnTo>
                  <a:pt x="5231479" y="2670792"/>
                </a:lnTo>
                <a:lnTo>
                  <a:pt x="0" y="2670792"/>
                </a:lnTo>
                <a:lnTo>
                  <a:pt x="0" y="0"/>
                </a:lnTo>
                <a:close/>
              </a:path>
            </a:pathLst>
          </a:custGeom>
          <a:solidFill>
            <a:srgbClr val="CCCDCF">
              <a:alpha val="21000"/>
            </a:srgbClr>
          </a:solidFill>
        </p:spPr>
        <p:txBody>
          <a:bodyPr wrap="square" lIns="0" tIns="0" rIns="0" bIns="0" rtlCol="0" anchor="t"/>
          <a:lstStyle/>
          <a:p>
            <a:pPr algn="ctr">
              <a:lnSpc>
                <a:spcPts val="2443"/>
              </a:lnSpc>
            </a:pPr>
            <a:r>
              <a:rPr lang="es-ES" sz="1200" spc="20" dirty="0">
                <a:solidFill>
                  <a:schemeClr val="tx1">
                    <a:lumMod val="75000"/>
                    <a:lumOff val="25000"/>
                  </a:schemeClr>
                </a:solidFill>
                <a:latin typeface="Gotham Light" panose="02000603030000020004" pitchFamily="2" charset="0"/>
                <a:cs typeface="Gotham Medium"/>
                <a:sym typeface="Roboto Slab"/>
              </a:rPr>
              <a:t>80% de los barrios registran alquiler de 2 ambientes entre </a:t>
            </a:r>
            <a:r>
              <a:rPr lang="es-ES" sz="1200" spc="20" dirty="0" smtClean="0">
                <a:solidFill>
                  <a:schemeClr val="tx1">
                    <a:lumMod val="75000"/>
                    <a:lumOff val="25000"/>
                  </a:schemeClr>
                </a:solidFill>
                <a:latin typeface="Gotham Light" panose="02000603030000020004" pitchFamily="2" charset="0"/>
                <a:cs typeface="Gotham Medium"/>
                <a:sym typeface="Roboto Slab"/>
              </a:rPr>
              <a:t>14.100 </a:t>
            </a:r>
            <a:r>
              <a:rPr lang="es-ES" sz="1200" spc="20" dirty="0">
                <a:solidFill>
                  <a:schemeClr val="tx1">
                    <a:lumMod val="75000"/>
                    <a:lumOff val="25000"/>
                  </a:schemeClr>
                </a:solidFill>
                <a:latin typeface="Gotham Light" panose="02000603030000020004" pitchFamily="2" charset="0"/>
                <a:cs typeface="Gotham Medium"/>
                <a:sym typeface="Roboto Slab"/>
              </a:rPr>
              <a:t>y </a:t>
            </a:r>
            <a:r>
              <a:rPr lang="es-ES" sz="1200" spc="20" dirty="0" smtClean="0">
                <a:solidFill>
                  <a:schemeClr val="tx1">
                    <a:lumMod val="75000"/>
                    <a:lumOff val="25000"/>
                  </a:schemeClr>
                </a:solidFill>
                <a:latin typeface="Gotham Light" panose="02000603030000020004" pitchFamily="2" charset="0"/>
                <a:cs typeface="Gotham Medium"/>
                <a:sym typeface="Roboto Slab"/>
              </a:rPr>
              <a:t>16.600 </a:t>
            </a:r>
            <a:r>
              <a:rPr lang="es-ES" sz="1200" spc="20" dirty="0">
                <a:solidFill>
                  <a:schemeClr val="tx1">
                    <a:lumMod val="75000"/>
                    <a:lumOff val="25000"/>
                  </a:schemeClr>
                </a:solidFill>
                <a:latin typeface="Gotham Light" panose="02000603030000020004" pitchFamily="2" charset="0"/>
                <a:cs typeface="Gotham Medium"/>
                <a:sym typeface="Roboto Slab"/>
              </a:rPr>
              <a:t>pesos por mes</a:t>
            </a:r>
            <a:endParaRPr lang="es-ES" sz="1200" spc="20" dirty="0">
              <a:solidFill>
                <a:schemeClr val="tx1">
                  <a:lumMod val="75000"/>
                  <a:lumOff val="25000"/>
                </a:schemeClr>
              </a:solidFill>
              <a:latin typeface="Gotham Light" panose="02000603030000020004" pitchFamily="2" charset="0"/>
              <a:cs typeface="Gotham Medium"/>
            </a:endParaRPr>
          </a:p>
        </p:txBody>
      </p:sp>
      <p:sp>
        <p:nvSpPr>
          <p:cNvPr id="28" name="object 6"/>
          <p:cNvSpPr txBox="1">
            <a:spLocks/>
          </p:cNvSpPr>
          <p:nvPr/>
        </p:nvSpPr>
        <p:spPr>
          <a:xfrm>
            <a:off x="4264893" y="1375145"/>
            <a:ext cx="792088" cy="294953"/>
          </a:xfrm>
          <a:prstGeom prst="rect">
            <a:avLst/>
          </a:prstGeom>
        </p:spPr>
        <p:txBody>
          <a:bodyPr vert="horz" wrap="square" lIns="0" tIns="17780" rIns="0" bIns="0" rtlCol="0">
            <a:spAutoFit/>
          </a:bodyPr>
          <a:lstStyle/>
          <a:p>
            <a:pPr algn="ctr"/>
            <a:r>
              <a:rPr lang="es-ES" sz="900" spc="20" dirty="0" smtClean="0">
                <a:solidFill>
                  <a:schemeClr val="tx1">
                    <a:lumMod val="50000"/>
                    <a:lumOff val="50000"/>
                  </a:schemeClr>
                </a:solidFill>
                <a:latin typeface="Gotham Light" panose="02000603030000020004" pitchFamily="2" charset="0"/>
                <a:cs typeface="Gotham Medium"/>
              </a:rPr>
              <a:t>MAYOR</a:t>
            </a:r>
          </a:p>
          <a:p>
            <a:pPr algn="ctr"/>
            <a:r>
              <a:rPr lang="es-ES" sz="900" spc="20" dirty="0" smtClean="0">
                <a:solidFill>
                  <a:schemeClr val="tx1">
                    <a:lumMod val="50000"/>
                    <a:lumOff val="50000"/>
                  </a:schemeClr>
                </a:solidFill>
                <a:latin typeface="Gotham Light" panose="02000603030000020004" pitchFamily="2" charset="0"/>
                <a:cs typeface="Gotham Medium"/>
              </a:rPr>
              <a:t>PRECIO</a:t>
            </a:r>
            <a:endParaRPr lang="es-ES" sz="900" spc="20" dirty="0">
              <a:solidFill>
                <a:schemeClr val="tx1">
                  <a:lumMod val="50000"/>
                  <a:lumOff val="50000"/>
                </a:schemeClr>
              </a:solidFill>
              <a:latin typeface="Gotham Light" panose="02000603030000020004" pitchFamily="2" charset="0"/>
              <a:cs typeface="Gotham Medium"/>
            </a:endParaRPr>
          </a:p>
        </p:txBody>
      </p:sp>
      <p:sp>
        <p:nvSpPr>
          <p:cNvPr id="29" name="object 6"/>
          <p:cNvSpPr txBox="1">
            <a:spLocks/>
          </p:cNvSpPr>
          <p:nvPr/>
        </p:nvSpPr>
        <p:spPr>
          <a:xfrm>
            <a:off x="4264893" y="2778512"/>
            <a:ext cx="792088" cy="294953"/>
          </a:xfrm>
          <a:prstGeom prst="rect">
            <a:avLst/>
          </a:prstGeom>
        </p:spPr>
        <p:txBody>
          <a:bodyPr vert="horz" wrap="square" lIns="0" tIns="17780" rIns="0" bIns="0" rtlCol="0">
            <a:spAutoFit/>
          </a:bodyPr>
          <a:lstStyle/>
          <a:p>
            <a:pPr algn="ctr"/>
            <a:r>
              <a:rPr lang="es-ES" sz="900" spc="20" dirty="0" smtClean="0">
                <a:solidFill>
                  <a:schemeClr val="tx1">
                    <a:lumMod val="50000"/>
                    <a:lumOff val="50000"/>
                  </a:schemeClr>
                </a:solidFill>
                <a:latin typeface="Gotham Light" panose="02000603030000020004" pitchFamily="2" charset="0"/>
                <a:cs typeface="Gotham Medium"/>
              </a:rPr>
              <a:t>ZONA</a:t>
            </a:r>
          </a:p>
          <a:p>
            <a:pPr algn="ctr"/>
            <a:r>
              <a:rPr lang="es-ES" sz="900" spc="20" dirty="0" smtClean="0">
                <a:solidFill>
                  <a:schemeClr val="tx1">
                    <a:lumMod val="50000"/>
                    <a:lumOff val="50000"/>
                  </a:schemeClr>
                </a:solidFill>
                <a:latin typeface="Gotham Light" panose="02000603030000020004" pitchFamily="2" charset="0"/>
                <a:cs typeface="Gotham Medium"/>
              </a:rPr>
              <a:t>MEDIA</a:t>
            </a:r>
            <a:endParaRPr lang="es-ES" sz="900" spc="20" dirty="0">
              <a:solidFill>
                <a:schemeClr val="tx1">
                  <a:lumMod val="50000"/>
                  <a:lumOff val="50000"/>
                </a:schemeClr>
              </a:solidFill>
              <a:latin typeface="Gotham Light" panose="02000603030000020004" pitchFamily="2" charset="0"/>
              <a:cs typeface="Gotham Medium"/>
            </a:endParaRPr>
          </a:p>
        </p:txBody>
      </p:sp>
      <p:sp>
        <p:nvSpPr>
          <p:cNvPr id="30" name="object 6"/>
          <p:cNvSpPr txBox="1">
            <a:spLocks/>
          </p:cNvSpPr>
          <p:nvPr/>
        </p:nvSpPr>
        <p:spPr>
          <a:xfrm>
            <a:off x="4264893" y="4091626"/>
            <a:ext cx="792088" cy="294953"/>
          </a:xfrm>
          <a:prstGeom prst="rect">
            <a:avLst/>
          </a:prstGeom>
        </p:spPr>
        <p:txBody>
          <a:bodyPr vert="horz" wrap="square" lIns="0" tIns="17780" rIns="0" bIns="0" rtlCol="0">
            <a:spAutoFit/>
          </a:bodyPr>
          <a:lstStyle/>
          <a:p>
            <a:pPr algn="ctr"/>
            <a:r>
              <a:rPr lang="es-ES" sz="900" spc="20" dirty="0" smtClean="0">
                <a:solidFill>
                  <a:schemeClr val="tx1">
                    <a:lumMod val="50000"/>
                    <a:lumOff val="50000"/>
                  </a:schemeClr>
                </a:solidFill>
                <a:latin typeface="Gotham Light" panose="02000603030000020004" pitchFamily="2" charset="0"/>
                <a:cs typeface="Gotham Medium"/>
              </a:rPr>
              <a:t>MENOR</a:t>
            </a:r>
          </a:p>
          <a:p>
            <a:pPr algn="ctr"/>
            <a:r>
              <a:rPr lang="es-ES" sz="900" spc="20" dirty="0" smtClean="0">
                <a:solidFill>
                  <a:schemeClr val="tx1">
                    <a:lumMod val="50000"/>
                    <a:lumOff val="50000"/>
                  </a:schemeClr>
                </a:solidFill>
                <a:latin typeface="Gotham Light" panose="02000603030000020004" pitchFamily="2" charset="0"/>
                <a:cs typeface="Gotham Medium"/>
              </a:rPr>
              <a:t>PRECIO</a:t>
            </a:r>
            <a:endParaRPr lang="es-ES" sz="900" spc="20" dirty="0">
              <a:solidFill>
                <a:schemeClr val="tx1">
                  <a:lumMod val="50000"/>
                  <a:lumOff val="50000"/>
                </a:schemeClr>
              </a:solidFill>
              <a:latin typeface="Gotham Light" panose="02000603030000020004" pitchFamily="2" charset="0"/>
              <a:cs typeface="Gotham Medium"/>
            </a:endParaRPr>
          </a:p>
        </p:txBody>
      </p:sp>
      <p:pic>
        <p:nvPicPr>
          <p:cNvPr id="31" name="Imagen 30"/>
          <p:cNvPicPr>
            <a:picLocks noChangeAspect="1"/>
          </p:cNvPicPr>
          <p:nvPr/>
        </p:nvPicPr>
        <p:blipFill>
          <a:blip r:embed="rId5" r:link="rId6">
            <a:extLst>
              <a:ext uri="{28A0092B-C50C-407E-A947-70E740481C1C}">
                <a14:useLocalDpi xmlns:a14="http://schemas.microsoft.com/office/drawing/2010/main" val="0"/>
              </a:ext>
            </a:extLst>
          </a:blip>
          <a:srcRect l="15704" r="16810"/>
          <a:stretch>
            <a:fillRect/>
          </a:stretch>
        </p:blipFill>
        <p:spPr>
          <a:xfrm>
            <a:off x="561181" y="982662"/>
            <a:ext cx="3214965" cy="3572916"/>
          </a:xfrm>
          <a:prstGeom prst="rect">
            <a:avLst/>
          </a:prstGeom>
        </p:spPr>
      </p:pic>
    </p:spTree>
    <p:extLst>
      <p:ext uri="{BB962C8B-B14F-4D97-AF65-F5344CB8AC3E}">
        <p14:creationId xmlns:p14="http://schemas.microsoft.com/office/powerpoint/2010/main" val="1887076346"/>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1" name="Imagen 30"/>
          <p:cNvPicPr>
            <a:picLocks noChangeAspect="1"/>
          </p:cNvPicPr>
          <p:nvPr/>
        </p:nvPicPr>
        <p:blipFill>
          <a:blip r:embed="rId3" r:link="rId4">
            <a:extLst>
              <a:ext uri="{28A0092B-C50C-407E-A947-70E740481C1C}">
                <a14:useLocalDpi xmlns:a14="http://schemas.microsoft.com/office/drawing/2010/main" val="0"/>
              </a:ext>
            </a:extLst>
          </a:blip>
          <a:srcRect l="15704" r="16810"/>
          <a:stretch>
            <a:fillRect/>
          </a:stretch>
        </p:blipFill>
        <p:spPr>
          <a:xfrm>
            <a:off x="571500" y="980702"/>
            <a:ext cx="3190081" cy="3545261"/>
          </a:xfrm>
          <a:prstGeom prst="rect">
            <a:avLst/>
          </a:prstGeom>
        </p:spPr>
      </p:pic>
      <p:cxnSp>
        <p:nvCxnSpPr>
          <p:cNvPr id="38" name="36 Conector recto"/>
          <p:cNvCxnSpPr/>
          <p:nvPr/>
        </p:nvCxnSpPr>
        <p:spPr>
          <a:xfrm flipH="1">
            <a:off x="5114810" y="1117233"/>
            <a:ext cx="11700" cy="356400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5" name="7 Gráfico"/>
          <p:cNvGraphicFramePr>
            <a:graphicFrameLocks/>
          </p:cNvGraphicFramePr>
          <p:nvPr>
            <p:extLst>
              <p:ext uri="{D42A27DB-BD31-4B8C-83A1-F6EECF244321}">
                <p14:modId xmlns:p14="http://schemas.microsoft.com/office/powerpoint/2010/main" val="710545339"/>
              </p:ext>
            </p:extLst>
          </p:nvPr>
        </p:nvGraphicFramePr>
        <p:xfrm>
          <a:off x="5329924" y="1025309"/>
          <a:ext cx="3948861" cy="3798443"/>
        </p:xfrm>
        <a:graphic>
          <a:graphicData uri="http://schemas.openxmlformats.org/drawingml/2006/chart">
            <c:chart xmlns:c="http://schemas.openxmlformats.org/drawingml/2006/chart" xmlns:r="http://schemas.openxmlformats.org/officeDocument/2006/relationships" r:id="rId5"/>
          </a:graphicData>
        </a:graphic>
      </p:graphicFrame>
      <p:sp>
        <p:nvSpPr>
          <p:cNvPr id="37"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41" name="object 6"/>
          <p:cNvSpPr txBox="1">
            <a:spLocks/>
          </p:cNvSpPr>
          <p:nvPr/>
        </p:nvSpPr>
        <p:spPr>
          <a:xfrm>
            <a:off x="5993085" y="782662"/>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BARRIO</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42" name="object 6"/>
          <p:cNvSpPr txBox="1">
            <a:spLocks/>
          </p:cNvSpPr>
          <p:nvPr/>
        </p:nvSpPr>
        <p:spPr>
          <a:xfrm>
            <a:off x="7073205" y="782662"/>
            <a:ext cx="2016224"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VARIACIÓN ANUAL</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43" name="object 6"/>
          <p:cNvSpPr txBox="1">
            <a:spLocks/>
          </p:cNvSpPr>
          <p:nvPr/>
        </p:nvSpPr>
        <p:spPr>
          <a:xfrm>
            <a:off x="4748911" y="782662"/>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RANKING</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44" name="38 Rectángulo"/>
          <p:cNvSpPr/>
          <p:nvPr/>
        </p:nvSpPr>
        <p:spPr>
          <a:xfrm>
            <a:off x="2032645" y="4426042"/>
            <a:ext cx="199976" cy="159981"/>
          </a:xfrm>
          <a:prstGeom prst="rect">
            <a:avLst/>
          </a:prstGeom>
          <a:solidFill>
            <a:srgbClr val="E15383">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63"/>
          </a:p>
        </p:txBody>
      </p:sp>
      <p:sp>
        <p:nvSpPr>
          <p:cNvPr id="48" name="object 6"/>
          <p:cNvSpPr txBox="1">
            <a:spLocks/>
          </p:cNvSpPr>
          <p:nvPr/>
        </p:nvSpPr>
        <p:spPr>
          <a:xfrm>
            <a:off x="2191282" y="4351960"/>
            <a:ext cx="1844608" cy="294953"/>
          </a:xfrm>
          <a:prstGeom prst="rect">
            <a:avLst/>
          </a:prstGeom>
        </p:spPr>
        <p:txBody>
          <a:bodyPr vert="horz" wrap="square" lIns="0" tIns="17780" rIns="0" bIns="0" rtlCol="0">
            <a:spAutoFit/>
          </a:bodyPr>
          <a:lstStyle/>
          <a:p>
            <a:pPr algn="ctr"/>
            <a:r>
              <a:rPr lang="es-ES" sz="900" spc="20" dirty="0" smtClean="0">
                <a:solidFill>
                  <a:schemeClr val="tx1">
                    <a:lumMod val="50000"/>
                    <a:lumOff val="50000"/>
                  </a:schemeClr>
                </a:solidFill>
                <a:latin typeface="Gotham Light" panose="02000603030000020004" pitchFamily="2" charset="0"/>
                <a:cs typeface="Gotham Medium"/>
              </a:rPr>
              <a:t>BARRIOS CON MAYOR INCREMENTO DE PRECIO</a:t>
            </a:r>
            <a:endParaRPr lang="es-ES" sz="900" spc="20" dirty="0">
              <a:solidFill>
                <a:schemeClr val="tx1">
                  <a:lumMod val="50000"/>
                  <a:lumOff val="50000"/>
                </a:schemeClr>
              </a:solidFill>
              <a:latin typeface="Gotham Light" panose="02000603030000020004" pitchFamily="2" charset="0"/>
              <a:cs typeface="Gotham Medium"/>
            </a:endParaRPr>
          </a:p>
        </p:txBody>
      </p:sp>
      <p:sp>
        <p:nvSpPr>
          <p:cNvPr id="29" name="object 6"/>
          <p:cNvSpPr txBox="1">
            <a:spLocks/>
          </p:cNvSpPr>
          <p:nvPr/>
        </p:nvSpPr>
        <p:spPr>
          <a:xfrm>
            <a:off x="825019" y="159990"/>
            <a:ext cx="6517962" cy="571951"/>
          </a:xfrm>
          <a:prstGeom prst="rect">
            <a:avLst/>
          </a:prstGeom>
        </p:spPr>
        <p:txBody>
          <a:bodyPr vert="horz" wrap="square" lIns="0" tIns="17780" rIns="0" bIns="0" rtlCol="0">
            <a:spAutoFit/>
          </a:bodyPr>
          <a:lstStyle/>
          <a:p>
            <a:pPr lvl="0">
              <a:buClr>
                <a:srgbClr val="3F3F3F"/>
              </a:buClr>
              <a:buSzPct val="25000"/>
            </a:pPr>
            <a:r>
              <a:rPr lang="pt-BR" sz="2000" spc="20" dirty="0" smtClean="0">
                <a:solidFill>
                  <a:srgbClr val="FE4D00"/>
                </a:solidFill>
                <a:latin typeface="Gotham Medium"/>
                <a:cs typeface="Gotham Medium"/>
                <a:sym typeface="Raleway"/>
              </a:rPr>
              <a:t>ALQUILER</a:t>
            </a:r>
            <a:endParaRPr lang="pt-BR" sz="2000" spc="20" dirty="0">
              <a:solidFill>
                <a:srgbClr val="FE4D00"/>
              </a:solidFill>
              <a:latin typeface="Gotham Medium"/>
              <a:cs typeface="Gotham Medium"/>
              <a:sym typeface="Raleway"/>
            </a:endParaRPr>
          </a:p>
          <a:p>
            <a:pPr>
              <a:buClr>
                <a:srgbClr val="3F3F3F"/>
              </a:buClr>
              <a:buSzPct val="25000"/>
            </a:pPr>
            <a:r>
              <a:rPr lang="pt-BR" sz="1600" spc="20" dirty="0" smtClean="0">
                <a:solidFill>
                  <a:srgbClr val="FF6600"/>
                </a:solidFill>
                <a:latin typeface="Gotham Light" panose="02000603030000020004" pitchFamily="2" charset="0"/>
                <a:cs typeface="Gotham Medium"/>
                <a:sym typeface="Raleway"/>
              </a:rPr>
              <a:t>HEAT MAP VARIACIÓN PRECIOS ANUAL</a:t>
            </a:r>
            <a:endParaRPr lang="pt-BR" sz="1600" spc="20" dirty="0">
              <a:solidFill>
                <a:srgbClr val="FF6600"/>
              </a:solidFill>
              <a:latin typeface="Gotham Light" panose="02000603030000020004" pitchFamily="2" charset="0"/>
              <a:cs typeface="Gotham Medium"/>
              <a:sym typeface="Raleway"/>
            </a:endParaRPr>
          </a:p>
        </p:txBody>
      </p:sp>
      <p:sp>
        <p:nvSpPr>
          <p:cNvPr id="30" name="object 15"/>
          <p:cNvSpPr/>
          <p:nvPr/>
        </p:nvSpPr>
        <p:spPr>
          <a:xfrm>
            <a:off x="7872803" y="159990"/>
            <a:ext cx="1829997" cy="412313"/>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9" name="5 Elipse"/>
          <p:cNvSpPr>
            <a:spLocks noChangeAspect="1"/>
          </p:cNvSpPr>
          <p:nvPr/>
        </p:nvSpPr>
        <p:spPr>
          <a:xfrm>
            <a:off x="5057775" y="1484983"/>
            <a:ext cx="125771" cy="125771"/>
          </a:xfrm>
          <a:prstGeom prst="ellipse">
            <a:avLst/>
          </a:prstGeom>
          <a:solidFill>
            <a:srgbClr val="E1538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7" name="7 Elipse"/>
          <p:cNvSpPr>
            <a:spLocks noChangeAspect="1"/>
          </p:cNvSpPr>
          <p:nvPr/>
        </p:nvSpPr>
        <p:spPr>
          <a:xfrm>
            <a:off x="5057775" y="2601107"/>
            <a:ext cx="125771" cy="125771"/>
          </a:xfrm>
          <a:prstGeom prst="ellipse">
            <a:avLst/>
          </a:prstGeom>
          <a:solidFill>
            <a:srgbClr val="E1538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8" name="8 Elipse"/>
          <p:cNvSpPr>
            <a:spLocks noChangeAspect="1"/>
          </p:cNvSpPr>
          <p:nvPr/>
        </p:nvSpPr>
        <p:spPr>
          <a:xfrm>
            <a:off x="5057775" y="2889139"/>
            <a:ext cx="125771" cy="125771"/>
          </a:xfrm>
          <a:prstGeom prst="ellipse">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9" name="9 Elipse"/>
          <p:cNvSpPr>
            <a:spLocks noChangeAspect="1"/>
          </p:cNvSpPr>
          <p:nvPr/>
        </p:nvSpPr>
        <p:spPr>
          <a:xfrm>
            <a:off x="5057775" y="3465203"/>
            <a:ext cx="125771" cy="125771"/>
          </a:xfrm>
          <a:prstGeom prst="ellipse">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60" name="10 Elipse"/>
          <p:cNvSpPr>
            <a:spLocks noChangeAspect="1"/>
          </p:cNvSpPr>
          <p:nvPr/>
        </p:nvSpPr>
        <p:spPr>
          <a:xfrm>
            <a:off x="5057775" y="3951014"/>
            <a:ext cx="125771" cy="125771"/>
          </a:xfrm>
          <a:prstGeom prst="ellipse">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61" name="11 Elipse"/>
          <p:cNvSpPr>
            <a:spLocks noChangeAspect="1"/>
          </p:cNvSpPr>
          <p:nvPr/>
        </p:nvSpPr>
        <p:spPr>
          <a:xfrm>
            <a:off x="5057775" y="4203042"/>
            <a:ext cx="125771" cy="125771"/>
          </a:xfrm>
          <a:prstGeom prst="ellipse">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62" name="7 Elipse"/>
          <p:cNvSpPr>
            <a:spLocks noChangeAspect="1"/>
          </p:cNvSpPr>
          <p:nvPr/>
        </p:nvSpPr>
        <p:spPr>
          <a:xfrm>
            <a:off x="5057775" y="2313075"/>
            <a:ext cx="125771" cy="125771"/>
          </a:xfrm>
          <a:prstGeom prst="ellipse">
            <a:avLst/>
          </a:prstGeom>
          <a:solidFill>
            <a:srgbClr val="E15383">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sz="2000" dirty="0"/>
          </a:p>
        </p:txBody>
      </p:sp>
      <p:sp>
        <p:nvSpPr>
          <p:cNvPr id="63" name="6 Elipse"/>
          <p:cNvSpPr>
            <a:spLocks noChangeAspect="1"/>
          </p:cNvSpPr>
          <p:nvPr/>
        </p:nvSpPr>
        <p:spPr>
          <a:xfrm>
            <a:off x="5057775" y="1737011"/>
            <a:ext cx="125771" cy="125771"/>
          </a:xfrm>
          <a:prstGeom prst="ellipse">
            <a:avLst/>
          </a:prstGeom>
          <a:solidFill>
            <a:srgbClr val="E1538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64" name="9 Elipse"/>
          <p:cNvSpPr>
            <a:spLocks noChangeAspect="1"/>
          </p:cNvSpPr>
          <p:nvPr/>
        </p:nvSpPr>
        <p:spPr>
          <a:xfrm>
            <a:off x="5057775" y="3177171"/>
            <a:ext cx="125771" cy="125771"/>
          </a:xfrm>
          <a:prstGeom prst="ellipse">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65" name="4 Elipse"/>
          <p:cNvSpPr>
            <a:spLocks noChangeAspect="1"/>
          </p:cNvSpPr>
          <p:nvPr/>
        </p:nvSpPr>
        <p:spPr>
          <a:xfrm>
            <a:off x="5057775" y="1232955"/>
            <a:ext cx="125771" cy="125771"/>
          </a:xfrm>
          <a:prstGeom prst="ellipse">
            <a:avLst/>
          </a:prstGeom>
          <a:solidFill>
            <a:srgbClr val="E1538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66" name="11 Elipse"/>
          <p:cNvSpPr>
            <a:spLocks noChangeAspect="1"/>
          </p:cNvSpPr>
          <p:nvPr/>
        </p:nvSpPr>
        <p:spPr>
          <a:xfrm>
            <a:off x="5057775" y="4455070"/>
            <a:ext cx="125771" cy="125771"/>
          </a:xfrm>
          <a:prstGeom prst="ellipse">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67" name="object 6"/>
          <p:cNvSpPr txBox="1">
            <a:spLocks/>
          </p:cNvSpPr>
          <p:nvPr/>
        </p:nvSpPr>
        <p:spPr>
          <a:xfrm>
            <a:off x="4264893" y="1375145"/>
            <a:ext cx="792088" cy="294953"/>
          </a:xfrm>
          <a:prstGeom prst="rect">
            <a:avLst/>
          </a:prstGeom>
        </p:spPr>
        <p:txBody>
          <a:bodyPr vert="horz" wrap="square" lIns="0" tIns="17780" rIns="0" bIns="0" rtlCol="0">
            <a:spAutoFit/>
          </a:bodyPr>
          <a:lstStyle/>
          <a:p>
            <a:pPr algn="ctr"/>
            <a:r>
              <a:rPr lang="es-ES" sz="900" spc="20" dirty="0" smtClean="0">
                <a:solidFill>
                  <a:schemeClr val="tx1">
                    <a:lumMod val="50000"/>
                    <a:lumOff val="50000"/>
                  </a:schemeClr>
                </a:solidFill>
                <a:latin typeface="Gotham Light" panose="02000603030000020004" pitchFamily="2" charset="0"/>
                <a:cs typeface="Gotham Medium"/>
              </a:rPr>
              <a:t>MAYOR</a:t>
            </a:r>
          </a:p>
          <a:p>
            <a:pPr algn="ctr"/>
            <a:r>
              <a:rPr lang="es-ES" sz="900" spc="20" dirty="0" smtClean="0">
                <a:solidFill>
                  <a:schemeClr val="tx1">
                    <a:lumMod val="50000"/>
                    <a:lumOff val="50000"/>
                  </a:schemeClr>
                </a:solidFill>
                <a:latin typeface="Gotham Light" panose="02000603030000020004" pitchFamily="2" charset="0"/>
                <a:cs typeface="Gotham Medium"/>
              </a:rPr>
              <a:t>SUBA</a:t>
            </a:r>
            <a:endParaRPr lang="es-ES" sz="900" spc="20" dirty="0">
              <a:solidFill>
                <a:schemeClr val="tx1">
                  <a:lumMod val="50000"/>
                  <a:lumOff val="50000"/>
                </a:schemeClr>
              </a:solidFill>
              <a:latin typeface="Gotham Light" panose="02000603030000020004" pitchFamily="2" charset="0"/>
              <a:cs typeface="Gotham Medium"/>
            </a:endParaRPr>
          </a:p>
        </p:txBody>
      </p:sp>
      <p:sp>
        <p:nvSpPr>
          <p:cNvPr id="68" name="object 6"/>
          <p:cNvSpPr txBox="1">
            <a:spLocks/>
          </p:cNvSpPr>
          <p:nvPr/>
        </p:nvSpPr>
        <p:spPr>
          <a:xfrm>
            <a:off x="4264893" y="2778512"/>
            <a:ext cx="792088" cy="294953"/>
          </a:xfrm>
          <a:prstGeom prst="rect">
            <a:avLst/>
          </a:prstGeom>
        </p:spPr>
        <p:txBody>
          <a:bodyPr vert="horz" wrap="square" lIns="0" tIns="17780" rIns="0" bIns="0" rtlCol="0">
            <a:spAutoFit/>
          </a:bodyPr>
          <a:lstStyle/>
          <a:p>
            <a:pPr algn="ctr"/>
            <a:r>
              <a:rPr lang="es-ES" sz="900" spc="20" dirty="0" smtClean="0">
                <a:solidFill>
                  <a:schemeClr val="tx1">
                    <a:lumMod val="50000"/>
                    <a:lumOff val="50000"/>
                  </a:schemeClr>
                </a:solidFill>
                <a:latin typeface="Gotham Light" panose="02000603030000020004" pitchFamily="2" charset="0"/>
                <a:cs typeface="Gotham Medium"/>
              </a:rPr>
              <a:t>ZONA</a:t>
            </a:r>
          </a:p>
          <a:p>
            <a:pPr algn="ctr"/>
            <a:r>
              <a:rPr lang="es-ES" sz="900" spc="20" dirty="0" smtClean="0">
                <a:solidFill>
                  <a:schemeClr val="tx1">
                    <a:lumMod val="50000"/>
                    <a:lumOff val="50000"/>
                  </a:schemeClr>
                </a:solidFill>
                <a:latin typeface="Gotham Light" panose="02000603030000020004" pitchFamily="2" charset="0"/>
                <a:cs typeface="Gotham Medium"/>
              </a:rPr>
              <a:t>MEDIA</a:t>
            </a:r>
            <a:endParaRPr lang="es-ES" sz="900" spc="20" dirty="0">
              <a:solidFill>
                <a:schemeClr val="tx1">
                  <a:lumMod val="50000"/>
                  <a:lumOff val="50000"/>
                </a:schemeClr>
              </a:solidFill>
              <a:latin typeface="Gotham Light" panose="02000603030000020004" pitchFamily="2" charset="0"/>
              <a:cs typeface="Gotham Medium"/>
            </a:endParaRPr>
          </a:p>
        </p:txBody>
      </p:sp>
      <p:sp>
        <p:nvSpPr>
          <p:cNvPr id="69" name="object 6"/>
          <p:cNvSpPr txBox="1">
            <a:spLocks/>
          </p:cNvSpPr>
          <p:nvPr/>
        </p:nvSpPr>
        <p:spPr>
          <a:xfrm>
            <a:off x="4264893" y="4095030"/>
            <a:ext cx="792088" cy="294953"/>
          </a:xfrm>
          <a:prstGeom prst="rect">
            <a:avLst/>
          </a:prstGeom>
        </p:spPr>
        <p:txBody>
          <a:bodyPr vert="horz" wrap="square" lIns="0" tIns="17780" rIns="0" bIns="0" rtlCol="0">
            <a:spAutoFit/>
          </a:bodyPr>
          <a:lstStyle/>
          <a:p>
            <a:pPr algn="ctr"/>
            <a:r>
              <a:rPr lang="es-ES" sz="900" spc="20" dirty="0" smtClean="0">
                <a:solidFill>
                  <a:schemeClr val="tx1">
                    <a:lumMod val="50000"/>
                    <a:lumOff val="50000"/>
                  </a:schemeClr>
                </a:solidFill>
                <a:latin typeface="Gotham Light" panose="02000603030000020004" pitchFamily="2" charset="0"/>
                <a:cs typeface="Gotham Medium"/>
              </a:rPr>
              <a:t>MENOR</a:t>
            </a:r>
          </a:p>
          <a:p>
            <a:pPr algn="ctr"/>
            <a:r>
              <a:rPr lang="es-ES" sz="900" spc="20" dirty="0" smtClean="0">
                <a:solidFill>
                  <a:schemeClr val="tx1">
                    <a:lumMod val="50000"/>
                    <a:lumOff val="50000"/>
                  </a:schemeClr>
                </a:solidFill>
                <a:latin typeface="Gotham Light" panose="02000603030000020004" pitchFamily="2" charset="0"/>
                <a:cs typeface="Gotham Medium"/>
              </a:rPr>
              <a:t>SUBA</a:t>
            </a:r>
            <a:endParaRPr lang="es-ES" sz="900" spc="20" dirty="0">
              <a:solidFill>
                <a:schemeClr val="tx1">
                  <a:lumMod val="50000"/>
                  <a:lumOff val="50000"/>
                </a:schemeClr>
              </a:solidFill>
              <a:latin typeface="Gotham Light" panose="02000603030000020004" pitchFamily="2" charset="0"/>
              <a:cs typeface="Gotham Medium"/>
            </a:endParaRPr>
          </a:p>
        </p:txBody>
      </p:sp>
      <p:sp>
        <p:nvSpPr>
          <p:cNvPr id="28" name="object 4"/>
          <p:cNvSpPr/>
          <p:nvPr/>
        </p:nvSpPr>
        <p:spPr>
          <a:xfrm>
            <a:off x="0" y="4791074"/>
            <a:ext cx="10113963" cy="374649"/>
          </a:xfrm>
          <a:custGeom>
            <a:avLst/>
            <a:gdLst/>
            <a:ahLst/>
            <a:cxnLst/>
            <a:rect l="l" t="t" r="r" b="b"/>
            <a:pathLst>
              <a:path w="5231765" h="2670810">
                <a:moveTo>
                  <a:pt x="0" y="0"/>
                </a:moveTo>
                <a:lnTo>
                  <a:pt x="5231479" y="0"/>
                </a:lnTo>
                <a:lnTo>
                  <a:pt x="5231479" y="2670792"/>
                </a:lnTo>
                <a:lnTo>
                  <a:pt x="0" y="2670792"/>
                </a:lnTo>
                <a:lnTo>
                  <a:pt x="0" y="0"/>
                </a:lnTo>
                <a:close/>
              </a:path>
            </a:pathLst>
          </a:custGeom>
          <a:solidFill>
            <a:srgbClr val="CCCDCF">
              <a:alpha val="21000"/>
            </a:srgbClr>
          </a:solidFill>
        </p:spPr>
        <p:txBody>
          <a:bodyPr wrap="square" lIns="0" tIns="0" rIns="0" bIns="0" rtlCol="0" anchor="t"/>
          <a:lstStyle/>
          <a:p>
            <a:pPr algn="ctr">
              <a:lnSpc>
                <a:spcPts val="2443"/>
              </a:lnSpc>
            </a:pPr>
            <a:r>
              <a:rPr lang="es-ES" sz="1200" spc="20" dirty="0" smtClean="0">
                <a:solidFill>
                  <a:schemeClr val="tx1">
                    <a:lumMod val="75000"/>
                    <a:lumOff val="25000"/>
                  </a:schemeClr>
                </a:solidFill>
                <a:latin typeface="Gotham Light" panose="02000603030000020004" pitchFamily="2" charset="0"/>
                <a:cs typeface="Gotham Medium"/>
                <a:sym typeface="Roboto Slab"/>
              </a:rPr>
              <a:t>Chacarita, Colegiales, P. Chas, Villa </a:t>
            </a:r>
            <a:r>
              <a:rPr lang="es-ES" sz="1200" spc="20" dirty="0" err="1" smtClean="0">
                <a:solidFill>
                  <a:schemeClr val="tx1">
                    <a:lumMod val="75000"/>
                    <a:lumOff val="25000"/>
                  </a:schemeClr>
                </a:solidFill>
                <a:latin typeface="Gotham Light" panose="02000603030000020004" pitchFamily="2" charset="0"/>
                <a:cs typeface="Gotham Medium"/>
                <a:sym typeface="Roboto Slab"/>
              </a:rPr>
              <a:t>Ortuzar</a:t>
            </a:r>
            <a:r>
              <a:rPr lang="es-ES" sz="1200" spc="20" dirty="0" smtClean="0">
                <a:solidFill>
                  <a:schemeClr val="tx1">
                    <a:lumMod val="75000"/>
                    <a:lumOff val="25000"/>
                  </a:schemeClr>
                </a:solidFill>
                <a:latin typeface="Gotham Light" panose="02000603030000020004" pitchFamily="2" charset="0"/>
                <a:cs typeface="Gotham Medium"/>
                <a:sym typeface="Roboto Slab"/>
              </a:rPr>
              <a:t> consolidan una zona con fuerte incremento </a:t>
            </a:r>
            <a:r>
              <a:rPr lang="es-ES" sz="1200" spc="20" dirty="0">
                <a:solidFill>
                  <a:schemeClr val="tx1">
                    <a:lumMod val="75000"/>
                    <a:lumOff val="25000"/>
                  </a:schemeClr>
                </a:solidFill>
                <a:latin typeface="Gotham Light" panose="02000603030000020004" pitchFamily="2" charset="0"/>
                <a:cs typeface="Gotham Medium"/>
                <a:sym typeface="Roboto Slab"/>
              </a:rPr>
              <a:t>de precio de alquiler </a:t>
            </a:r>
            <a:endParaRPr lang="es-ES" sz="1200" spc="20" dirty="0">
              <a:solidFill>
                <a:schemeClr val="tx1">
                  <a:lumMod val="75000"/>
                  <a:lumOff val="25000"/>
                </a:schemeClr>
              </a:solidFill>
              <a:latin typeface="Gotham Light" panose="02000603030000020004" pitchFamily="2" charset="0"/>
              <a:cs typeface="Gotham Medium"/>
            </a:endParaRPr>
          </a:p>
        </p:txBody>
      </p:sp>
    </p:spTree>
    <p:extLst>
      <p:ext uri="{BB962C8B-B14F-4D97-AF65-F5344CB8AC3E}">
        <p14:creationId xmlns:p14="http://schemas.microsoft.com/office/powerpoint/2010/main" val="3884938267"/>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13" name="object 2"/>
          <p:cNvSpPr/>
          <p:nvPr/>
        </p:nvSpPr>
        <p:spPr>
          <a:xfrm>
            <a:off x="-44852" y="11738"/>
            <a:ext cx="10154052" cy="5162563"/>
          </a:xfrm>
          <a:prstGeom prst="rect">
            <a:avLst/>
          </a:prstGeom>
          <a:blipFill>
            <a:blip r:embed="rId3" cstate="screen">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grpSp>
        <p:nvGrpSpPr>
          <p:cNvPr id="14" name="Group 16"/>
          <p:cNvGrpSpPr/>
          <p:nvPr/>
        </p:nvGrpSpPr>
        <p:grpSpPr>
          <a:xfrm>
            <a:off x="-20535" y="0"/>
            <a:ext cx="10129735" cy="5168900"/>
            <a:chOff x="-20535" y="0"/>
            <a:chExt cx="10129735" cy="5168900"/>
          </a:xfrm>
        </p:grpSpPr>
        <p:sp>
          <p:nvSpPr>
            <p:cNvPr id="15" name="object 3"/>
            <p:cNvSpPr/>
            <p:nvPr/>
          </p:nvSpPr>
          <p:spPr>
            <a:xfrm>
              <a:off x="-20535" y="0"/>
              <a:ext cx="10129735" cy="5168900"/>
            </a:xfrm>
            <a:custGeom>
              <a:avLst/>
              <a:gdLst/>
              <a:ahLst/>
              <a:cxnLst/>
              <a:rect l="l" t="t" r="r" b="b"/>
              <a:pathLst>
                <a:path w="9076055" h="5109845">
                  <a:moveTo>
                    <a:pt x="9076042" y="0"/>
                  </a:moveTo>
                  <a:lnTo>
                    <a:pt x="0" y="0"/>
                  </a:lnTo>
                  <a:lnTo>
                    <a:pt x="0" y="5109806"/>
                  </a:lnTo>
                  <a:lnTo>
                    <a:pt x="9076042" y="5109806"/>
                  </a:lnTo>
                  <a:lnTo>
                    <a:pt x="9076042" y="0"/>
                  </a:lnTo>
                  <a:close/>
                </a:path>
              </a:pathLst>
            </a:custGeom>
            <a:solidFill>
              <a:srgbClr val="CCCDCF">
                <a:alpha val="16998"/>
              </a:srgbClr>
            </a:solidFill>
          </p:spPr>
          <p:txBody>
            <a:bodyPr wrap="square" lIns="0" tIns="0" rIns="0" bIns="0" rtlCol="0"/>
            <a:lstStyle/>
            <a:p>
              <a:endParaRPr/>
            </a:p>
          </p:txBody>
        </p:sp>
        <p:grpSp>
          <p:nvGrpSpPr>
            <p:cNvPr id="16" name="Group 15"/>
            <p:cNvGrpSpPr/>
            <p:nvPr/>
          </p:nvGrpSpPr>
          <p:grpSpPr>
            <a:xfrm>
              <a:off x="0" y="843559"/>
              <a:ext cx="10109199" cy="4043559"/>
              <a:chOff x="0" y="843559"/>
              <a:chExt cx="10109199" cy="4043559"/>
            </a:xfrm>
          </p:grpSpPr>
          <p:sp>
            <p:nvSpPr>
              <p:cNvPr id="17" name="object 4"/>
              <p:cNvSpPr/>
              <p:nvPr/>
            </p:nvSpPr>
            <p:spPr>
              <a:xfrm>
                <a:off x="0" y="843559"/>
                <a:ext cx="10109199" cy="4043559"/>
              </a:xfrm>
              <a:custGeom>
                <a:avLst/>
                <a:gdLst/>
                <a:ahLst/>
                <a:cxnLst/>
                <a:rect l="l" t="t" r="r" b="b"/>
                <a:pathLst>
                  <a:path w="7974330" h="3235960">
                    <a:moveTo>
                      <a:pt x="7973860" y="3235744"/>
                    </a:moveTo>
                    <a:lnTo>
                      <a:pt x="0" y="3235744"/>
                    </a:lnTo>
                    <a:lnTo>
                      <a:pt x="0" y="0"/>
                    </a:lnTo>
                    <a:lnTo>
                      <a:pt x="7973860" y="0"/>
                    </a:lnTo>
                    <a:lnTo>
                      <a:pt x="7973860" y="3235744"/>
                    </a:lnTo>
                    <a:close/>
                  </a:path>
                </a:pathLst>
              </a:custGeom>
              <a:solidFill>
                <a:srgbClr val="FFFFFF"/>
              </a:solidFill>
            </p:spPr>
            <p:txBody>
              <a:bodyPr wrap="square" lIns="0" tIns="0" rIns="0" bIns="0" rtlCol="0"/>
              <a:lstStyle/>
              <a:p>
                <a:endParaRPr/>
              </a:p>
            </p:txBody>
          </p:sp>
          <p:sp>
            <p:nvSpPr>
              <p:cNvPr id="18" name="object 5"/>
              <p:cNvSpPr/>
              <p:nvPr/>
            </p:nvSpPr>
            <p:spPr>
              <a:xfrm>
                <a:off x="289939" y="1044402"/>
                <a:ext cx="9662132" cy="45719"/>
              </a:xfrm>
              <a:custGeom>
                <a:avLst/>
                <a:gdLst/>
                <a:ahLst/>
                <a:cxnLst/>
                <a:rect l="l" t="t" r="r" b="b"/>
                <a:pathLst>
                  <a:path w="7995920">
                    <a:moveTo>
                      <a:pt x="0" y="0"/>
                    </a:moveTo>
                    <a:lnTo>
                      <a:pt x="7995742" y="0"/>
                    </a:lnTo>
                  </a:path>
                </a:pathLst>
              </a:custGeom>
              <a:ln w="85026">
                <a:solidFill>
                  <a:srgbClr val="FE4D00"/>
                </a:solidFill>
              </a:ln>
            </p:spPr>
            <p:txBody>
              <a:bodyPr wrap="square" lIns="0" tIns="0" rIns="0" bIns="0" rtlCol="0"/>
              <a:lstStyle/>
              <a:p>
                <a:endParaRPr/>
              </a:p>
            </p:txBody>
          </p:sp>
        </p:grpSp>
      </p:grpSp>
      <p:sp>
        <p:nvSpPr>
          <p:cNvPr id="29" name="object 6"/>
          <p:cNvSpPr txBox="1">
            <a:spLocks/>
          </p:cNvSpPr>
          <p:nvPr/>
        </p:nvSpPr>
        <p:spPr>
          <a:xfrm>
            <a:off x="825019" y="159990"/>
            <a:ext cx="6517962" cy="571951"/>
          </a:xfrm>
          <a:prstGeom prst="rect">
            <a:avLst/>
          </a:prstGeom>
        </p:spPr>
        <p:txBody>
          <a:bodyPr vert="horz" wrap="square" lIns="0" tIns="17780" rIns="0" bIns="0" rtlCol="0">
            <a:spAutoFit/>
          </a:bodyPr>
          <a:lstStyle/>
          <a:p>
            <a:pPr>
              <a:buClr>
                <a:srgbClr val="3F3F3F"/>
              </a:buClr>
              <a:buSzPct val="25000"/>
            </a:pPr>
            <a:r>
              <a:rPr lang="pt-BR" sz="2000" spc="20" dirty="0" smtClean="0">
                <a:solidFill>
                  <a:srgbClr val="FE4D00"/>
                </a:solidFill>
                <a:latin typeface="Gotham Medium" panose="02000603030000020004" pitchFamily="2" charset="0"/>
                <a:cs typeface="Gotham Medium"/>
                <a:sym typeface="Raleway"/>
              </a:rPr>
              <a:t>RESUMEN EJECUTIVO</a:t>
            </a:r>
          </a:p>
          <a:p>
            <a:pPr>
              <a:buClr>
                <a:srgbClr val="3F3F3F"/>
              </a:buClr>
              <a:buSzPct val="25000"/>
            </a:pPr>
            <a:r>
              <a:rPr lang="pt-BR" sz="1600" spc="20" dirty="0" smtClean="0">
                <a:solidFill>
                  <a:srgbClr val="FF6600"/>
                </a:solidFill>
                <a:latin typeface="Gotham Light" panose="02000603030000020004" pitchFamily="2" charset="0"/>
                <a:cs typeface="Gotham Medium"/>
                <a:sym typeface="Raleway"/>
              </a:rPr>
              <a:t>TENDENCIAS DESTACADAS</a:t>
            </a:r>
            <a:endParaRPr lang="pt-BR" sz="1600" spc="20" dirty="0">
              <a:solidFill>
                <a:srgbClr val="FF6600"/>
              </a:solidFill>
              <a:latin typeface="Gotham Light" panose="02000603030000020004" pitchFamily="2" charset="0"/>
              <a:cs typeface="Gotham Medium"/>
              <a:sym typeface="Raleway"/>
            </a:endParaRPr>
          </a:p>
        </p:txBody>
      </p:sp>
      <p:sp>
        <p:nvSpPr>
          <p:cNvPr id="12" name="object 6"/>
          <p:cNvSpPr txBox="1">
            <a:spLocks/>
          </p:cNvSpPr>
          <p:nvPr/>
        </p:nvSpPr>
        <p:spPr>
          <a:xfrm>
            <a:off x="3581157" y="1261010"/>
            <a:ext cx="3060000" cy="3171125"/>
          </a:xfrm>
          <a:prstGeom prst="rect">
            <a:avLst/>
          </a:prstGeom>
        </p:spPr>
        <p:txBody>
          <a:bodyPr vert="horz" wrap="square" lIns="0" tIns="17780" rIns="0" bIns="0" rtlCol="0">
            <a:spAutoFit/>
          </a:bodyPr>
          <a:lstStyle/>
          <a:p>
            <a:pPr>
              <a:buClr>
                <a:srgbClr val="3F3F3F"/>
              </a:buClr>
              <a:buSzPct val="25000"/>
            </a:pPr>
            <a:r>
              <a:rPr lang="pt-BR" sz="1600" b="1" spc="20" dirty="0">
                <a:solidFill>
                  <a:schemeClr val="tx1">
                    <a:lumMod val="50000"/>
                    <a:lumOff val="50000"/>
                  </a:schemeClr>
                </a:solidFill>
                <a:latin typeface="Gotham Medium" panose="02000603030000020004" pitchFamily="2" charset="0"/>
                <a:cs typeface="Gotham Medium"/>
                <a:sym typeface="Raleway"/>
              </a:rPr>
              <a:t>ALQUILER</a:t>
            </a:r>
            <a:endParaRPr lang="pt-BR" sz="1600" b="1" spc="20" dirty="0" smtClean="0">
              <a:solidFill>
                <a:schemeClr val="tx1">
                  <a:lumMod val="50000"/>
                  <a:lumOff val="50000"/>
                </a:schemeClr>
              </a:solidFill>
              <a:latin typeface="Gotham Medium" panose="02000603030000020004" pitchFamily="2" charset="0"/>
              <a:cs typeface="Gotham Medium"/>
              <a:sym typeface="Raleway"/>
            </a:endParaRPr>
          </a:p>
          <a:p>
            <a:pPr>
              <a:buClr>
                <a:srgbClr val="3F3F3F"/>
              </a:buClr>
              <a:buSzPct val="25000"/>
            </a:pPr>
            <a:endParaRPr lang="pt-BR" sz="400" spc="20" dirty="0" smtClean="0">
              <a:solidFill>
                <a:srgbClr val="FF6600"/>
              </a:solidFill>
              <a:latin typeface="Gotham Light" panose="02000603030000020004" pitchFamily="2" charset="0"/>
              <a:cs typeface="Gotham Medium"/>
              <a:sym typeface="Raleway"/>
            </a:endParaRPr>
          </a:p>
          <a:p>
            <a:pPr>
              <a:buClr>
                <a:srgbClr val="3F3F3F"/>
              </a:buClr>
              <a:buSzPct val="25000"/>
            </a:pPr>
            <a:r>
              <a:rPr lang="es-ES" sz="1140" spc="20" dirty="0">
                <a:solidFill>
                  <a:srgbClr val="FF6600"/>
                </a:solidFill>
                <a:latin typeface="Gotham Light" panose="02000603030000020004" pitchFamily="2" charset="0"/>
                <a:cs typeface="Gotham Medium"/>
                <a:sym typeface="Raleway"/>
              </a:rPr>
              <a:t>INCREMENTO </a:t>
            </a:r>
            <a:r>
              <a:rPr lang="es-ES" sz="1140" spc="20" dirty="0" smtClean="0">
                <a:solidFill>
                  <a:srgbClr val="FF6600"/>
                </a:solidFill>
                <a:latin typeface="Gotham Light" panose="02000603030000020004" pitchFamily="2" charset="0"/>
                <a:cs typeface="Gotham Medium"/>
                <a:sym typeface="Raleway"/>
              </a:rPr>
              <a:t>DE 14.6% EN 1° SEMESTRE</a:t>
            </a:r>
            <a:endParaRPr lang="es-ES" sz="1140" spc="20" dirty="0">
              <a:solidFill>
                <a:srgbClr val="FF6600"/>
              </a:solidFill>
              <a:latin typeface="Gotham Light" panose="02000603030000020004" pitchFamily="2" charset="0"/>
              <a:cs typeface="Gotham Medium"/>
              <a:sym typeface="Raleway"/>
            </a:endParaRPr>
          </a:p>
          <a:p>
            <a:endParaRPr lang="es-ES" sz="400" spc="20" dirty="0" smtClean="0">
              <a:solidFill>
                <a:schemeClr val="tx1">
                  <a:lumMod val="50000"/>
                  <a:lumOff val="50000"/>
                </a:schemeClr>
              </a:solidFill>
              <a:latin typeface="Gotham Light" panose="02000603030000020004" pitchFamily="2" charset="0"/>
              <a:cs typeface="Gotham Medium"/>
            </a:endParaRPr>
          </a:p>
          <a:p>
            <a:pPr>
              <a:lnSpc>
                <a:spcPts val="1500"/>
              </a:lnSpc>
            </a:pPr>
            <a:r>
              <a:rPr lang="es-ES" sz="1000" spc="20" dirty="0">
                <a:solidFill>
                  <a:schemeClr val="tx1">
                    <a:lumMod val="65000"/>
                    <a:lumOff val="35000"/>
                  </a:schemeClr>
                </a:solidFill>
                <a:latin typeface="Gotham Light" panose="02000603030000020004" pitchFamily="2" charset="0"/>
                <a:cs typeface="Gotham Medium"/>
              </a:rPr>
              <a:t>Alquilar un departamento de dos ambientes en la ciudad cuesta $</a:t>
            </a:r>
            <a:r>
              <a:rPr lang="es-ES" sz="1000" spc="20" dirty="0" smtClean="0">
                <a:solidFill>
                  <a:schemeClr val="tx1">
                    <a:lumMod val="65000"/>
                    <a:lumOff val="35000"/>
                  </a:schemeClr>
                </a:solidFill>
                <a:latin typeface="Gotham Light" panose="02000603030000020004" pitchFamily="2" charset="0"/>
                <a:cs typeface="Gotham Medium"/>
              </a:rPr>
              <a:t>15.355 por </a:t>
            </a:r>
            <a:r>
              <a:rPr lang="es-ES" sz="1000" spc="20" dirty="0">
                <a:solidFill>
                  <a:schemeClr val="tx1">
                    <a:lumMod val="65000"/>
                    <a:lumOff val="35000"/>
                  </a:schemeClr>
                </a:solidFill>
                <a:latin typeface="Gotham Light" panose="02000603030000020004" pitchFamily="2" charset="0"/>
                <a:cs typeface="Gotham Medium"/>
              </a:rPr>
              <a:t>mes, sube </a:t>
            </a:r>
            <a:r>
              <a:rPr lang="es-ES" sz="1000" spc="20" dirty="0" smtClean="0">
                <a:solidFill>
                  <a:schemeClr val="tx1">
                    <a:lumMod val="65000"/>
                    <a:lumOff val="35000"/>
                  </a:schemeClr>
                </a:solidFill>
                <a:latin typeface="Gotham Light" panose="02000603030000020004" pitchFamily="2" charset="0"/>
                <a:cs typeface="Gotham Medium"/>
              </a:rPr>
              <a:t>2.2% </a:t>
            </a:r>
            <a:r>
              <a:rPr lang="es-ES" sz="1000" spc="20" dirty="0">
                <a:solidFill>
                  <a:schemeClr val="tx1">
                    <a:lumMod val="65000"/>
                    <a:lumOff val="35000"/>
                  </a:schemeClr>
                </a:solidFill>
                <a:latin typeface="Gotham Light" panose="02000603030000020004" pitchFamily="2" charset="0"/>
                <a:cs typeface="Gotham Medium"/>
              </a:rPr>
              <a:t>en </a:t>
            </a:r>
            <a:r>
              <a:rPr lang="es-ES" sz="1000" spc="20" dirty="0" smtClean="0">
                <a:solidFill>
                  <a:schemeClr val="tx1">
                    <a:lumMod val="65000"/>
                    <a:lumOff val="35000"/>
                  </a:schemeClr>
                </a:solidFill>
                <a:latin typeface="Gotham Light" panose="02000603030000020004" pitchFamily="2" charset="0"/>
                <a:cs typeface="Gotham Medium"/>
              </a:rPr>
              <a:t>el mes. </a:t>
            </a:r>
            <a:r>
              <a:rPr lang="es-ES" sz="1000" spc="20" dirty="0">
                <a:solidFill>
                  <a:schemeClr val="tx1">
                    <a:lumMod val="65000"/>
                    <a:lumOff val="35000"/>
                  </a:schemeClr>
                </a:solidFill>
                <a:latin typeface="Gotham Light" panose="02000603030000020004" pitchFamily="2" charset="0"/>
                <a:cs typeface="Gotham Medium"/>
              </a:rPr>
              <a:t>En 2019 acumulan suba de </a:t>
            </a:r>
            <a:r>
              <a:rPr lang="es-ES" sz="1000" spc="20" dirty="0" smtClean="0">
                <a:solidFill>
                  <a:schemeClr val="tx1">
                    <a:lumMod val="65000"/>
                    <a:lumOff val="35000"/>
                  </a:schemeClr>
                </a:solidFill>
                <a:latin typeface="Gotham Light" panose="02000603030000020004" pitchFamily="2" charset="0"/>
                <a:cs typeface="Gotham Medium"/>
              </a:rPr>
              <a:t>14.6%.</a:t>
            </a:r>
          </a:p>
          <a:p>
            <a:endParaRPr lang="es-ES" sz="700" spc="20" dirty="0">
              <a:solidFill>
                <a:schemeClr val="tx1">
                  <a:lumMod val="65000"/>
                  <a:lumOff val="35000"/>
                </a:schemeClr>
              </a:solidFill>
              <a:latin typeface="Gotham Light" panose="02000603030000020004" pitchFamily="2" charset="0"/>
              <a:cs typeface="Gotham Medium"/>
            </a:endParaRPr>
          </a:p>
          <a:p>
            <a:pPr>
              <a:lnSpc>
                <a:spcPts val="1500"/>
              </a:lnSpc>
            </a:pPr>
            <a:r>
              <a:rPr lang="es-ES" sz="1000" spc="20" dirty="0">
                <a:solidFill>
                  <a:schemeClr val="tx1">
                    <a:lumMod val="65000"/>
                    <a:lumOff val="35000"/>
                  </a:schemeClr>
                </a:solidFill>
                <a:latin typeface="Gotham Light" panose="02000603030000020004" pitchFamily="2" charset="0"/>
                <a:cs typeface="Gotham Medium"/>
              </a:rPr>
              <a:t>Las cuotas de los créditos UVA registraron </a:t>
            </a:r>
            <a:r>
              <a:rPr lang="es-ES" sz="1000" spc="20" dirty="0" smtClean="0">
                <a:solidFill>
                  <a:schemeClr val="tx1">
                    <a:lumMod val="65000"/>
                    <a:lumOff val="35000"/>
                  </a:schemeClr>
                </a:solidFill>
                <a:latin typeface="Gotham Light" panose="02000603030000020004" pitchFamily="2" charset="0"/>
                <a:cs typeface="Gotham Medium"/>
              </a:rPr>
              <a:t>una suba de  </a:t>
            </a:r>
            <a:r>
              <a:rPr lang="es-ES" sz="1000" spc="20" dirty="0">
                <a:solidFill>
                  <a:schemeClr val="tx1">
                    <a:lumMod val="65000"/>
                    <a:lumOff val="35000"/>
                  </a:schemeClr>
                </a:solidFill>
                <a:latin typeface="Gotham Light" panose="02000603030000020004" pitchFamily="2" charset="0"/>
                <a:cs typeface="Gotham Medium"/>
              </a:rPr>
              <a:t>suba </a:t>
            </a:r>
            <a:r>
              <a:rPr lang="es-ES" sz="1000" spc="20" dirty="0" smtClean="0">
                <a:solidFill>
                  <a:schemeClr val="tx1">
                    <a:lumMod val="65000"/>
                    <a:lumOff val="35000"/>
                  </a:schemeClr>
                </a:solidFill>
                <a:latin typeface="Gotham Light" panose="02000603030000020004" pitchFamily="2" charset="0"/>
                <a:cs typeface="Gotham Medium"/>
              </a:rPr>
              <a:t>de 22.6% en 2019, por </a:t>
            </a:r>
            <a:r>
              <a:rPr lang="es-ES" sz="1000" spc="20" dirty="0">
                <a:solidFill>
                  <a:schemeClr val="tx1">
                    <a:lumMod val="65000"/>
                    <a:lumOff val="35000"/>
                  </a:schemeClr>
                </a:solidFill>
                <a:latin typeface="Gotham Light" panose="02000603030000020004" pitchFamily="2" charset="0"/>
                <a:cs typeface="Gotham Medium"/>
              </a:rPr>
              <a:t>encima </a:t>
            </a:r>
            <a:r>
              <a:rPr lang="es-ES" sz="1000" spc="20" dirty="0" smtClean="0">
                <a:solidFill>
                  <a:schemeClr val="tx1">
                    <a:lumMod val="65000"/>
                    <a:lumOff val="35000"/>
                  </a:schemeClr>
                </a:solidFill>
                <a:latin typeface="Gotham Light" panose="02000603030000020004" pitchFamily="2" charset="0"/>
                <a:cs typeface="Gotham Medium"/>
              </a:rPr>
              <a:t>del incremento de los </a:t>
            </a:r>
            <a:r>
              <a:rPr lang="es-ES" sz="1000" spc="20" dirty="0">
                <a:solidFill>
                  <a:schemeClr val="tx1">
                    <a:lumMod val="65000"/>
                    <a:lumOff val="35000"/>
                  </a:schemeClr>
                </a:solidFill>
                <a:latin typeface="Gotham Light" panose="02000603030000020004" pitchFamily="2" charset="0"/>
                <a:cs typeface="Gotham Medium"/>
              </a:rPr>
              <a:t>alquiler de mercado.</a:t>
            </a:r>
          </a:p>
          <a:p>
            <a:pPr>
              <a:lnSpc>
                <a:spcPts val="1500"/>
              </a:lnSpc>
            </a:pPr>
            <a:endParaRPr lang="es-ES" sz="1000" spc="20" dirty="0">
              <a:solidFill>
                <a:schemeClr val="tx1">
                  <a:lumMod val="65000"/>
                  <a:lumOff val="35000"/>
                </a:schemeClr>
              </a:solidFill>
              <a:latin typeface="Gotham Light" panose="02000603030000020004" pitchFamily="2" charset="0"/>
              <a:cs typeface="Gotham Medium"/>
            </a:endParaRPr>
          </a:p>
          <a:p>
            <a:pPr>
              <a:lnSpc>
                <a:spcPts val="1500"/>
              </a:lnSpc>
            </a:pPr>
            <a:r>
              <a:rPr lang="es-ES" sz="1000" spc="20" dirty="0" smtClean="0">
                <a:solidFill>
                  <a:schemeClr val="tx1">
                    <a:lumMod val="65000"/>
                    <a:lumOff val="35000"/>
                  </a:schemeClr>
                </a:solidFill>
                <a:latin typeface="Gotham Light" panose="02000603030000020004" pitchFamily="2" charset="0"/>
                <a:cs typeface="Gotham Medium"/>
              </a:rPr>
              <a:t>Alquilar un 2 ambientes de 55 m2 en Puerto Madero tiene un costo de </a:t>
            </a:r>
            <a:r>
              <a:rPr lang="es-ES" sz="1000" spc="20" dirty="0">
                <a:solidFill>
                  <a:schemeClr val="tx1">
                    <a:lumMod val="65000"/>
                    <a:lumOff val="35000"/>
                  </a:schemeClr>
                </a:solidFill>
                <a:latin typeface="Gotham Light" panose="02000603030000020004" pitchFamily="2" charset="0"/>
                <a:cs typeface="Gotham Medium"/>
              </a:rPr>
              <a:t>26.271.</a:t>
            </a:r>
            <a:r>
              <a:rPr lang="es-ES" sz="1000" spc="20" dirty="0" smtClean="0">
                <a:solidFill>
                  <a:schemeClr val="tx1">
                    <a:lumMod val="65000"/>
                    <a:lumOff val="35000"/>
                  </a:schemeClr>
                </a:solidFill>
                <a:latin typeface="Gotham Light" panose="02000603030000020004" pitchFamily="2" charset="0"/>
                <a:cs typeface="Gotham Medium"/>
              </a:rPr>
              <a:t> pesos por </a:t>
            </a:r>
            <a:r>
              <a:rPr lang="es-ES" sz="1000" spc="20" dirty="0">
                <a:solidFill>
                  <a:schemeClr val="tx1">
                    <a:lumMod val="65000"/>
                    <a:lumOff val="35000"/>
                  </a:schemeClr>
                </a:solidFill>
                <a:latin typeface="Gotham Light" panose="02000603030000020004" pitchFamily="2" charset="0"/>
                <a:cs typeface="Gotham Medium"/>
              </a:rPr>
              <a:t>mes. </a:t>
            </a:r>
            <a:r>
              <a:rPr lang="es-ES" sz="1000" spc="20" dirty="0" smtClean="0">
                <a:solidFill>
                  <a:schemeClr val="tx1">
                    <a:lumMod val="65000"/>
                    <a:lumOff val="35000"/>
                  </a:schemeClr>
                </a:solidFill>
                <a:latin typeface="Gotham Light" panose="02000603030000020004" pitchFamily="2" charset="0"/>
                <a:cs typeface="Gotham Medium"/>
              </a:rPr>
              <a:t>En </a:t>
            </a:r>
            <a:r>
              <a:rPr lang="es-ES" sz="1000" spc="20" dirty="0" err="1">
                <a:solidFill>
                  <a:schemeClr val="tx1">
                    <a:lumMod val="65000"/>
                    <a:lumOff val="35000"/>
                  </a:schemeClr>
                </a:solidFill>
                <a:latin typeface="Gotham Light" panose="02000603030000020004" pitchFamily="2" charset="0"/>
                <a:cs typeface="Gotham Medium"/>
              </a:rPr>
              <a:t>Liniers</a:t>
            </a:r>
            <a:r>
              <a:rPr lang="es-ES" sz="1000" spc="20" dirty="0">
                <a:solidFill>
                  <a:schemeClr val="tx1">
                    <a:lumMod val="65000"/>
                    <a:lumOff val="35000"/>
                  </a:schemeClr>
                </a:solidFill>
                <a:latin typeface="Gotham Light" panose="02000603030000020004" pitchFamily="2" charset="0"/>
                <a:cs typeface="Gotham Medium"/>
              </a:rPr>
              <a:t> el costo es de </a:t>
            </a:r>
            <a:r>
              <a:rPr lang="es-ES" sz="1000" spc="20" dirty="0" smtClean="0">
                <a:solidFill>
                  <a:schemeClr val="tx1">
                    <a:lumMod val="65000"/>
                    <a:lumOff val="35000"/>
                  </a:schemeClr>
                </a:solidFill>
                <a:latin typeface="Gotham Light" panose="02000603030000020004" pitchFamily="2" charset="0"/>
                <a:cs typeface="Gotham Medium"/>
              </a:rPr>
              <a:t>12.370 pesos por mes.</a:t>
            </a:r>
            <a:endParaRPr lang="pt-BR" sz="1000" spc="20" dirty="0">
              <a:solidFill>
                <a:schemeClr val="tx1">
                  <a:lumMod val="65000"/>
                  <a:lumOff val="35000"/>
                </a:schemeClr>
              </a:solidFill>
              <a:latin typeface="Gotham Light" panose="02000603030000020004" pitchFamily="2" charset="0"/>
              <a:cs typeface="Gotham Medium"/>
              <a:sym typeface="Raleway"/>
            </a:endParaRPr>
          </a:p>
        </p:txBody>
      </p:sp>
      <p:sp>
        <p:nvSpPr>
          <p:cNvPr id="19" name="object 6"/>
          <p:cNvSpPr txBox="1">
            <a:spLocks/>
          </p:cNvSpPr>
          <p:nvPr/>
        </p:nvSpPr>
        <p:spPr>
          <a:xfrm>
            <a:off x="6893885" y="1252209"/>
            <a:ext cx="3060000" cy="3241913"/>
          </a:xfrm>
          <a:prstGeom prst="rect">
            <a:avLst/>
          </a:prstGeom>
        </p:spPr>
        <p:txBody>
          <a:bodyPr vert="horz" wrap="square" lIns="0" tIns="17780" rIns="0" bIns="0" rtlCol="0">
            <a:spAutoFit/>
          </a:bodyPr>
          <a:lstStyle/>
          <a:p>
            <a:pPr>
              <a:buClr>
                <a:srgbClr val="3F3F3F"/>
              </a:buClr>
              <a:buSzPct val="25000"/>
            </a:pPr>
            <a:r>
              <a:rPr lang="pt-BR" sz="1600" b="1" spc="20" dirty="0">
                <a:solidFill>
                  <a:schemeClr val="tx1">
                    <a:lumMod val="50000"/>
                    <a:lumOff val="50000"/>
                  </a:schemeClr>
                </a:solidFill>
                <a:latin typeface="Gotham Medium" panose="02000603030000020004" pitchFamily="2" charset="0"/>
                <a:cs typeface="Gotham Medium"/>
                <a:sym typeface="Raleway"/>
              </a:rPr>
              <a:t>RENTABILIDAD</a:t>
            </a:r>
            <a:endParaRPr lang="pt-BR" sz="1600" b="1" spc="20" dirty="0" smtClean="0">
              <a:solidFill>
                <a:schemeClr val="tx1">
                  <a:lumMod val="50000"/>
                  <a:lumOff val="50000"/>
                </a:schemeClr>
              </a:solidFill>
              <a:latin typeface="Gotham Medium" panose="02000603030000020004" pitchFamily="2" charset="0"/>
              <a:cs typeface="Gotham Medium"/>
              <a:sym typeface="Raleway"/>
            </a:endParaRPr>
          </a:p>
          <a:p>
            <a:pPr>
              <a:buClr>
                <a:srgbClr val="3F3F3F"/>
              </a:buClr>
              <a:buSzPct val="25000"/>
            </a:pPr>
            <a:endParaRPr lang="pt-BR" sz="400" spc="20" dirty="0" smtClean="0">
              <a:solidFill>
                <a:srgbClr val="FF6600"/>
              </a:solidFill>
              <a:latin typeface="Gotham Light" panose="02000603030000020004" pitchFamily="2" charset="0"/>
              <a:cs typeface="Gotham Medium"/>
              <a:sym typeface="Raleway"/>
            </a:endParaRPr>
          </a:p>
          <a:p>
            <a:pPr>
              <a:buClr>
                <a:srgbClr val="3F3F3F"/>
              </a:buClr>
              <a:buSzPct val="25000"/>
            </a:pPr>
            <a:r>
              <a:rPr lang="pt-BR" sz="1150" spc="20" dirty="0" smtClean="0">
                <a:solidFill>
                  <a:srgbClr val="FF6600"/>
                </a:solidFill>
                <a:latin typeface="Gotham Light" panose="02000603030000020004" pitchFamily="2" charset="0"/>
                <a:cs typeface="Gotham Medium"/>
                <a:sym typeface="Raleway"/>
              </a:rPr>
              <a:t>3.3% BRUTO ANUAL. EN MINIMOS</a:t>
            </a:r>
            <a:endParaRPr lang="pt-BR" sz="1150" spc="20" dirty="0">
              <a:solidFill>
                <a:srgbClr val="FF6600"/>
              </a:solidFill>
              <a:latin typeface="Gotham Light" panose="02000603030000020004" pitchFamily="2" charset="0"/>
              <a:cs typeface="Gotham Medium"/>
              <a:sym typeface="Raleway"/>
            </a:endParaRPr>
          </a:p>
          <a:p>
            <a:endParaRPr lang="es-ES" sz="400" spc="20" dirty="0" smtClean="0">
              <a:solidFill>
                <a:schemeClr val="tx1">
                  <a:lumMod val="50000"/>
                  <a:lumOff val="50000"/>
                </a:schemeClr>
              </a:solidFill>
              <a:latin typeface="Gotham Light" panose="02000603030000020004" pitchFamily="2" charset="0"/>
              <a:cs typeface="Gotham Medium"/>
            </a:endParaRPr>
          </a:p>
          <a:p>
            <a:pPr>
              <a:lnSpc>
                <a:spcPts val="1500"/>
              </a:lnSpc>
            </a:pPr>
            <a:r>
              <a:rPr lang="es-ES" sz="1000" spc="20" dirty="0">
                <a:solidFill>
                  <a:schemeClr val="tx1">
                    <a:lumMod val="65000"/>
                    <a:lumOff val="35000"/>
                  </a:schemeClr>
                </a:solidFill>
                <a:latin typeface="Gotham Light" panose="02000603030000020004" pitchFamily="2" charset="0"/>
                <a:cs typeface="Gotham Medium"/>
              </a:rPr>
              <a:t>Relación alquiler/precio se ubica en </a:t>
            </a:r>
            <a:r>
              <a:rPr lang="es-ES" sz="1000" spc="20" dirty="0" smtClean="0">
                <a:solidFill>
                  <a:schemeClr val="tx1">
                    <a:lumMod val="65000"/>
                    <a:lumOff val="35000"/>
                  </a:schemeClr>
                </a:solidFill>
                <a:latin typeface="Gotham Light" panose="02000603030000020004" pitchFamily="2" charset="0"/>
                <a:cs typeface="Gotham Medium"/>
              </a:rPr>
              <a:t>3.3% </a:t>
            </a:r>
            <a:r>
              <a:rPr lang="es-ES" sz="1000" spc="20" dirty="0">
                <a:solidFill>
                  <a:schemeClr val="tx1">
                    <a:lumMod val="65000"/>
                    <a:lumOff val="35000"/>
                  </a:schemeClr>
                </a:solidFill>
                <a:latin typeface="Gotham Light" panose="02000603030000020004" pitchFamily="2" charset="0"/>
                <a:cs typeface="Gotham Medium"/>
              </a:rPr>
              <a:t>anual en zona de mínimos históricos. La devaluación </a:t>
            </a:r>
            <a:r>
              <a:rPr lang="es-ES" sz="1000" spc="20" dirty="0" smtClean="0">
                <a:solidFill>
                  <a:schemeClr val="tx1">
                    <a:lumMod val="65000"/>
                    <a:lumOff val="35000"/>
                  </a:schemeClr>
                </a:solidFill>
                <a:latin typeface="Gotham Light" panose="02000603030000020004" pitchFamily="2" charset="0"/>
                <a:cs typeface="Gotham Medium"/>
              </a:rPr>
              <a:t>del peso de 2018 mantiene </a:t>
            </a:r>
            <a:r>
              <a:rPr lang="es-ES" sz="1000" spc="20" dirty="0">
                <a:solidFill>
                  <a:schemeClr val="tx1">
                    <a:lumMod val="65000"/>
                    <a:lumOff val="35000"/>
                  </a:schemeClr>
                </a:solidFill>
                <a:latin typeface="Gotham Light" panose="02000603030000020004" pitchFamily="2" charset="0"/>
                <a:cs typeface="Gotham Medium"/>
              </a:rPr>
              <a:t>el alquiler medido en dólares en valores bajos en relación al precio de las propiedades. </a:t>
            </a:r>
            <a:endParaRPr lang="es-ES" sz="1000" spc="20" dirty="0" smtClean="0">
              <a:solidFill>
                <a:schemeClr val="tx1">
                  <a:lumMod val="65000"/>
                  <a:lumOff val="35000"/>
                </a:schemeClr>
              </a:solidFill>
              <a:latin typeface="Gotham Light" panose="02000603030000020004" pitchFamily="2" charset="0"/>
              <a:cs typeface="Gotham Medium"/>
            </a:endParaRPr>
          </a:p>
          <a:p>
            <a:endParaRPr lang="es-ES" sz="700" spc="20" dirty="0">
              <a:solidFill>
                <a:schemeClr val="tx1">
                  <a:lumMod val="65000"/>
                  <a:lumOff val="35000"/>
                </a:schemeClr>
              </a:solidFill>
              <a:latin typeface="Gotham Light" panose="02000603030000020004" pitchFamily="2" charset="0"/>
              <a:cs typeface="Gotham Medium"/>
            </a:endParaRPr>
          </a:p>
          <a:p>
            <a:pPr>
              <a:lnSpc>
                <a:spcPts val="1500"/>
              </a:lnSpc>
            </a:pPr>
            <a:r>
              <a:rPr lang="es-ES" sz="1000" spc="20" dirty="0" smtClean="0">
                <a:solidFill>
                  <a:schemeClr val="tx1">
                    <a:lumMod val="65000"/>
                    <a:lumOff val="35000"/>
                  </a:schemeClr>
                </a:solidFill>
                <a:latin typeface="Gotham Light" panose="02000603030000020004" pitchFamily="2" charset="0"/>
                <a:cs typeface="Gotham Medium"/>
              </a:rPr>
              <a:t>Actualmente se </a:t>
            </a:r>
            <a:r>
              <a:rPr lang="es-ES" sz="1000" spc="20" dirty="0">
                <a:solidFill>
                  <a:schemeClr val="tx1">
                    <a:lumMod val="65000"/>
                    <a:lumOff val="35000"/>
                  </a:schemeClr>
                </a:solidFill>
                <a:latin typeface="Gotham Light" panose="02000603030000020004" pitchFamily="2" charset="0"/>
                <a:cs typeface="Gotham Medium"/>
              </a:rPr>
              <a:t>necesitan </a:t>
            </a:r>
            <a:r>
              <a:rPr lang="es-AR" sz="1000" spc="20" dirty="0">
                <a:solidFill>
                  <a:schemeClr val="tx1">
                    <a:lumMod val="75000"/>
                    <a:lumOff val="25000"/>
                  </a:schemeClr>
                </a:solidFill>
                <a:latin typeface="Gotham Light" panose="02000603030000020004" pitchFamily="2" charset="0"/>
                <a:cs typeface="Gotham Medium"/>
                <a:sym typeface="Roboto Slab"/>
              </a:rPr>
              <a:t>30.1</a:t>
            </a:r>
            <a:r>
              <a:rPr lang="es-ES" sz="1000" spc="20" dirty="0" smtClean="0">
                <a:solidFill>
                  <a:schemeClr val="tx1">
                    <a:lumMod val="65000"/>
                    <a:lumOff val="35000"/>
                  </a:schemeClr>
                </a:solidFill>
                <a:latin typeface="Gotham Light" panose="02000603030000020004" pitchFamily="2" charset="0"/>
                <a:cs typeface="Gotham Medium"/>
              </a:rPr>
              <a:t> </a:t>
            </a:r>
            <a:r>
              <a:rPr lang="es-ES" sz="1000" spc="20" dirty="0">
                <a:solidFill>
                  <a:schemeClr val="tx1">
                    <a:lumMod val="65000"/>
                    <a:lumOff val="35000"/>
                  </a:schemeClr>
                </a:solidFill>
                <a:latin typeface="Gotham Light" panose="02000603030000020004" pitchFamily="2" charset="0"/>
                <a:cs typeface="Gotham Medium"/>
              </a:rPr>
              <a:t>años de </a:t>
            </a:r>
            <a:endParaRPr lang="es-ES" sz="1000" spc="20" dirty="0" smtClean="0">
              <a:solidFill>
                <a:schemeClr val="tx1">
                  <a:lumMod val="65000"/>
                  <a:lumOff val="35000"/>
                </a:schemeClr>
              </a:solidFill>
              <a:latin typeface="Gotham Light" panose="02000603030000020004" pitchFamily="2" charset="0"/>
              <a:cs typeface="Gotham Medium"/>
            </a:endParaRPr>
          </a:p>
          <a:p>
            <a:pPr>
              <a:lnSpc>
                <a:spcPts val="1500"/>
              </a:lnSpc>
            </a:pPr>
            <a:r>
              <a:rPr lang="es-ES" sz="1000" spc="20" dirty="0" smtClean="0">
                <a:solidFill>
                  <a:schemeClr val="tx1">
                    <a:lumMod val="65000"/>
                    <a:lumOff val="35000"/>
                  </a:schemeClr>
                </a:solidFill>
                <a:latin typeface="Gotham Light" panose="02000603030000020004" pitchFamily="2" charset="0"/>
                <a:cs typeface="Gotham Medium"/>
              </a:rPr>
              <a:t>alquiler </a:t>
            </a:r>
            <a:r>
              <a:rPr lang="es-ES" sz="1000" spc="20" dirty="0">
                <a:solidFill>
                  <a:schemeClr val="tx1">
                    <a:lumMod val="65000"/>
                    <a:lumOff val="35000"/>
                  </a:schemeClr>
                </a:solidFill>
                <a:latin typeface="Gotham Light" panose="02000603030000020004" pitchFamily="2" charset="0"/>
                <a:cs typeface="Gotham Medium"/>
              </a:rPr>
              <a:t>para recuperar la inversión</a:t>
            </a:r>
            <a:r>
              <a:rPr lang="es-ES" sz="1000" spc="20" dirty="0" smtClean="0">
                <a:solidFill>
                  <a:schemeClr val="tx1">
                    <a:lumMod val="65000"/>
                    <a:lumOff val="35000"/>
                  </a:schemeClr>
                </a:solidFill>
                <a:latin typeface="Gotham Light" panose="02000603030000020004" pitchFamily="2" charset="0"/>
                <a:cs typeface="Gotham Medium"/>
              </a:rPr>
              <a:t>. </a:t>
            </a:r>
          </a:p>
          <a:p>
            <a:pPr>
              <a:lnSpc>
                <a:spcPts val="1500"/>
              </a:lnSpc>
            </a:pPr>
            <a:endParaRPr lang="es-ES" sz="1000" spc="20" dirty="0">
              <a:solidFill>
                <a:schemeClr val="tx1">
                  <a:lumMod val="65000"/>
                  <a:lumOff val="35000"/>
                </a:schemeClr>
              </a:solidFill>
              <a:latin typeface="Gotham Light" panose="02000603030000020004" pitchFamily="2" charset="0"/>
              <a:cs typeface="Gotham Medium"/>
            </a:endParaRPr>
          </a:p>
          <a:p>
            <a:pPr>
              <a:lnSpc>
                <a:spcPts val="1500"/>
              </a:lnSpc>
            </a:pPr>
            <a:r>
              <a:rPr lang="es-AR" sz="1000" spc="20" dirty="0">
                <a:solidFill>
                  <a:schemeClr val="tx1">
                    <a:lumMod val="75000"/>
                    <a:lumOff val="25000"/>
                  </a:schemeClr>
                </a:solidFill>
                <a:latin typeface="Gotham Light" panose="02000603030000020004" pitchFamily="2" charset="0"/>
                <a:cs typeface="Gotham Medium"/>
                <a:sym typeface="Roboto Slab"/>
              </a:rPr>
              <a:t>Constitución, Balvanera y Monserrat </a:t>
            </a:r>
            <a:r>
              <a:rPr lang="es-AR" sz="1000" spc="20" dirty="0" smtClean="0">
                <a:solidFill>
                  <a:schemeClr val="tx1">
                    <a:lumMod val="75000"/>
                    <a:lumOff val="25000"/>
                  </a:schemeClr>
                </a:solidFill>
                <a:latin typeface="Gotham Light" panose="02000603030000020004" pitchFamily="2" charset="0"/>
                <a:cs typeface="Gotham Medium"/>
                <a:sym typeface="Roboto Slab"/>
              </a:rPr>
              <a:t>se mantiene como </a:t>
            </a:r>
            <a:r>
              <a:rPr lang="es-AR" sz="1000" spc="20" dirty="0">
                <a:solidFill>
                  <a:schemeClr val="tx1">
                    <a:lumMod val="75000"/>
                    <a:lumOff val="25000"/>
                  </a:schemeClr>
                </a:solidFill>
                <a:latin typeface="Gotham Light" panose="02000603030000020004" pitchFamily="2" charset="0"/>
                <a:cs typeface="Gotham Medium"/>
                <a:sym typeface="Roboto Slab"/>
              </a:rPr>
              <a:t>los mejores barrios para inversores que buscan </a:t>
            </a:r>
            <a:r>
              <a:rPr lang="es-AR" sz="1000" spc="20" dirty="0" smtClean="0">
                <a:solidFill>
                  <a:schemeClr val="tx1">
                    <a:lumMod val="75000"/>
                    <a:lumOff val="25000"/>
                  </a:schemeClr>
                </a:solidFill>
                <a:latin typeface="Gotham Light" panose="02000603030000020004" pitchFamily="2" charset="0"/>
                <a:cs typeface="Gotham Medium"/>
                <a:sym typeface="Roboto Slab"/>
              </a:rPr>
              <a:t>renta</a:t>
            </a:r>
            <a:endParaRPr lang="es-ES" sz="700" spc="20" dirty="0">
              <a:solidFill>
                <a:schemeClr val="tx1">
                  <a:lumMod val="65000"/>
                  <a:lumOff val="35000"/>
                </a:schemeClr>
              </a:solidFill>
              <a:latin typeface="Gotham Light" panose="02000603030000020004" pitchFamily="2" charset="0"/>
              <a:cs typeface="Gotham Medium"/>
            </a:endParaRPr>
          </a:p>
          <a:p>
            <a:pPr>
              <a:lnSpc>
                <a:spcPts val="1500"/>
              </a:lnSpc>
            </a:pPr>
            <a:endParaRPr lang="es-ES" sz="1000" spc="20" dirty="0">
              <a:solidFill>
                <a:schemeClr val="tx1">
                  <a:lumMod val="65000"/>
                  <a:lumOff val="35000"/>
                </a:schemeClr>
              </a:solidFill>
              <a:latin typeface="Gotham Light" panose="02000603030000020004" pitchFamily="2" charset="0"/>
              <a:cs typeface="Gotham Medium"/>
            </a:endParaRPr>
          </a:p>
          <a:p>
            <a:pPr>
              <a:buClr>
                <a:srgbClr val="3F3F3F"/>
              </a:buClr>
              <a:buSzPct val="25000"/>
            </a:pPr>
            <a:endParaRPr lang="pt-BR" sz="1000" spc="20" dirty="0">
              <a:solidFill>
                <a:schemeClr val="tx1">
                  <a:lumMod val="65000"/>
                  <a:lumOff val="35000"/>
                </a:schemeClr>
              </a:solidFill>
              <a:latin typeface="Gotham Light" panose="02000603030000020004" pitchFamily="2" charset="0"/>
              <a:cs typeface="Gotham Medium"/>
              <a:sym typeface="Raleway"/>
            </a:endParaRPr>
          </a:p>
        </p:txBody>
      </p:sp>
      <p:sp>
        <p:nvSpPr>
          <p:cNvPr id="20" name="object 6"/>
          <p:cNvSpPr txBox="1">
            <a:spLocks/>
          </p:cNvSpPr>
          <p:nvPr/>
        </p:nvSpPr>
        <p:spPr>
          <a:xfrm>
            <a:off x="304453" y="1252209"/>
            <a:ext cx="3060000" cy="3264996"/>
          </a:xfrm>
          <a:prstGeom prst="rect">
            <a:avLst/>
          </a:prstGeom>
        </p:spPr>
        <p:txBody>
          <a:bodyPr vert="horz" wrap="square" lIns="0" tIns="17780" rIns="0" bIns="0" rtlCol="0">
            <a:spAutoFit/>
          </a:bodyPr>
          <a:lstStyle/>
          <a:p>
            <a:pPr>
              <a:buClr>
                <a:srgbClr val="3F3F3F"/>
              </a:buClr>
              <a:buSzPct val="25000"/>
            </a:pPr>
            <a:r>
              <a:rPr lang="pt-BR" sz="1600" b="1" spc="20" dirty="0" smtClean="0">
                <a:solidFill>
                  <a:schemeClr val="tx1">
                    <a:lumMod val="50000"/>
                    <a:lumOff val="50000"/>
                  </a:schemeClr>
                </a:solidFill>
                <a:latin typeface="Gotham Medium" panose="02000603030000020004" pitchFamily="2" charset="0"/>
                <a:cs typeface="Gotham Medium"/>
                <a:sym typeface="Raleway"/>
              </a:rPr>
              <a:t>VENTA</a:t>
            </a:r>
          </a:p>
          <a:p>
            <a:pPr>
              <a:buClr>
                <a:srgbClr val="3F3F3F"/>
              </a:buClr>
              <a:buSzPct val="25000"/>
            </a:pPr>
            <a:endParaRPr lang="pt-BR" sz="400" spc="20" dirty="0" smtClean="0">
              <a:solidFill>
                <a:srgbClr val="FF6600"/>
              </a:solidFill>
              <a:latin typeface="Gotham Light" panose="02000603030000020004" pitchFamily="2" charset="0"/>
              <a:cs typeface="Gotham Medium"/>
              <a:sym typeface="Raleway"/>
            </a:endParaRPr>
          </a:p>
          <a:p>
            <a:pPr>
              <a:buClr>
                <a:srgbClr val="3F3F3F"/>
              </a:buClr>
              <a:buSzPct val="25000"/>
            </a:pPr>
            <a:r>
              <a:rPr lang="pt-BR" sz="1150" spc="20" dirty="0" smtClean="0">
                <a:solidFill>
                  <a:srgbClr val="FF6600"/>
                </a:solidFill>
                <a:latin typeface="Gotham Light" panose="02000603030000020004" pitchFamily="2" charset="0"/>
                <a:cs typeface="Gotham Medium"/>
                <a:sym typeface="Raleway"/>
              </a:rPr>
              <a:t>PRECIOS EN LEVE RETROCESO</a:t>
            </a:r>
          </a:p>
          <a:p>
            <a:endParaRPr lang="es-ES" sz="400" spc="20" dirty="0" smtClean="0">
              <a:solidFill>
                <a:schemeClr val="tx1">
                  <a:lumMod val="50000"/>
                  <a:lumOff val="50000"/>
                </a:schemeClr>
              </a:solidFill>
              <a:latin typeface="Gotham Light" panose="02000603030000020004" pitchFamily="2" charset="0"/>
              <a:cs typeface="Gotham Medium"/>
            </a:endParaRPr>
          </a:p>
          <a:p>
            <a:pPr>
              <a:lnSpc>
                <a:spcPts val="1500"/>
              </a:lnSpc>
            </a:pPr>
            <a:r>
              <a:rPr lang="es-ES" sz="1000" spc="20" dirty="0" smtClean="0">
                <a:solidFill>
                  <a:schemeClr val="tx1">
                    <a:lumMod val="65000"/>
                    <a:lumOff val="35000"/>
                  </a:schemeClr>
                </a:solidFill>
                <a:latin typeface="Gotham Light" panose="02000603030000020004" pitchFamily="2" charset="0"/>
                <a:cs typeface="Gotham Medium"/>
              </a:rPr>
              <a:t>El </a:t>
            </a:r>
            <a:r>
              <a:rPr lang="es-ES" sz="1000" spc="20" dirty="0">
                <a:solidFill>
                  <a:schemeClr val="tx1">
                    <a:lumMod val="65000"/>
                    <a:lumOff val="35000"/>
                  </a:schemeClr>
                </a:solidFill>
                <a:latin typeface="Gotham Light" panose="02000603030000020004" pitchFamily="2" charset="0"/>
                <a:cs typeface="Gotham Medium"/>
              </a:rPr>
              <a:t>precio medio de un departamento en la Ciudad de Buenos Aires se ubica en </a:t>
            </a:r>
            <a:r>
              <a:rPr lang="es-ES" sz="1000" spc="20" dirty="0" smtClean="0">
                <a:solidFill>
                  <a:schemeClr val="tx1">
                    <a:lumMod val="65000"/>
                    <a:lumOff val="35000"/>
                  </a:schemeClr>
                </a:solidFill>
                <a:latin typeface="Gotham Light" panose="02000603030000020004" pitchFamily="2" charset="0"/>
                <a:cs typeface="Gotham Medium"/>
              </a:rPr>
              <a:t>2.551 </a:t>
            </a:r>
            <a:r>
              <a:rPr lang="es-ES" sz="1000" spc="20" dirty="0" err="1" smtClean="0">
                <a:solidFill>
                  <a:schemeClr val="tx1">
                    <a:lumMod val="65000"/>
                    <a:lumOff val="35000"/>
                  </a:schemeClr>
                </a:solidFill>
                <a:latin typeface="Gotham Light" panose="02000603030000020004" pitchFamily="2" charset="0"/>
                <a:cs typeface="Gotham Medium"/>
              </a:rPr>
              <a:t>usd</a:t>
            </a:r>
            <a:r>
              <a:rPr lang="es-ES" sz="1000" spc="20" dirty="0" smtClean="0">
                <a:solidFill>
                  <a:schemeClr val="tx1">
                    <a:lumMod val="65000"/>
                    <a:lumOff val="35000"/>
                  </a:schemeClr>
                </a:solidFill>
                <a:latin typeface="Gotham Light" panose="02000603030000020004" pitchFamily="2" charset="0"/>
                <a:cs typeface="Gotham Medium"/>
              </a:rPr>
              <a:t>/m2, registrando una caída de 0.2% respecto al mes pasado. </a:t>
            </a:r>
          </a:p>
          <a:p>
            <a:endParaRPr lang="es-ES" sz="800" spc="20" dirty="0">
              <a:solidFill>
                <a:schemeClr val="tx1">
                  <a:lumMod val="65000"/>
                  <a:lumOff val="35000"/>
                </a:schemeClr>
              </a:solidFill>
              <a:latin typeface="Gotham Light" panose="02000603030000020004" pitchFamily="2" charset="0"/>
              <a:cs typeface="Gotham Medium"/>
            </a:endParaRPr>
          </a:p>
          <a:p>
            <a:pPr>
              <a:lnSpc>
                <a:spcPts val="1500"/>
              </a:lnSpc>
            </a:pPr>
            <a:r>
              <a:rPr lang="es-ES" sz="1000" spc="20" dirty="0" smtClean="0">
                <a:solidFill>
                  <a:schemeClr val="tx1">
                    <a:lumMod val="65000"/>
                    <a:lumOff val="35000"/>
                  </a:schemeClr>
                </a:solidFill>
                <a:latin typeface="Gotham Light" panose="02000603030000020004" pitchFamily="2" charset="0"/>
                <a:cs typeface="Gotham Medium"/>
              </a:rPr>
              <a:t>Junio es el tercer mes consecutivo con retroceso de precio luego de un periodo de 5 meses con precios estables (Nov’18 a Mar’19).</a:t>
            </a:r>
          </a:p>
          <a:p>
            <a:endParaRPr lang="es-ES" sz="500" spc="20" dirty="0">
              <a:solidFill>
                <a:schemeClr val="tx1">
                  <a:lumMod val="65000"/>
                  <a:lumOff val="35000"/>
                </a:schemeClr>
              </a:solidFill>
              <a:latin typeface="Gotham Light" panose="02000603030000020004" pitchFamily="2" charset="0"/>
              <a:cs typeface="Gotham Medium"/>
              <a:sym typeface="Roboto Slab"/>
            </a:endParaRPr>
          </a:p>
          <a:p>
            <a:pPr>
              <a:lnSpc>
                <a:spcPts val="1500"/>
              </a:lnSpc>
            </a:pPr>
            <a:r>
              <a:rPr lang="es-ES" sz="1000" spc="20" dirty="0" smtClean="0">
                <a:solidFill>
                  <a:schemeClr val="tx1">
                    <a:lumMod val="65000"/>
                    <a:lumOff val="35000"/>
                  </a:schemeClr>
                </a:solidFill>
                <a:latin typeface="Gotham Light" panose="02000603030000020004" pitchFamily="2" charset="0"/>
                <a:cs typeface="Gotham Medium"/>
                <a:sym typeface="Roboto Slab"/>
              </a:rPr>
              <a:t>El volumen de transacciones se mantiene en caída </a:t>
            </a:r>
            <a:r>
              <a:rPr lang="es-ES" sz="1000" spc="20" dirty="0">
                <a:solidFill>
                  <a:schemeClr val="tx1">
                    <a:lumMod val="65000"/>
                    <a:lumOff val="35000"/>
                  </a:schemeClr>
                </a:solidFill>
                <a:latin typeface="Gotham Light" panose="02000603030000020004" pitchFamily="2" charset="0"/>
                <a:cs typeface="Gotham Medium"/>
                <a:sym typeface="Roboto Slab"/>
              </a:rPr>
              <a:t>(-46% interanual</a:t>
            </a:r>
            <a:r>
              <a:rPr lang="es-ES" sz="1000" spc="20" dirty="0" smtClean="0">
                <a:solidFill>
                  <a:schemeClr val="tx1">
                    <a:lumMod val="65000"/>
                    <a:lumOff val="35000"/>
                  </a:schemeClr>
                </a:solidFill>
                <a:latin typeface="Gotham Light" panose="02000603030000020004" pitchFamily="2" charset="0"/>
                <a:cs typeface="Gotham Medium"/>
                <a:sym typeface="Roboto Slab"/>
              </a:rPr>
              <a:t>) lo cual incrementa la acumulación de stock en el mercado: </a:t>
            </a:r>
            <a:r>
              <a:rPr lang="es-ES" sz="1000" spc="20" dirty="0" smtClean="0">
                <a:solidFill>
                  <a:schemeClr val="tx1">
                    <a:lumMod val="65000"/>
                    <a:lumOff val="35000"/>
                  </a:schemeClr>
                </a:solidFill>
                <a:latin typeface="Gotham Light" panose="02000603030000020004" pitchFamily="2" charset="0"/>
                <a:cs typeface="Gotham Medium"/>
                <a:sym typeface="Roboto Slab"/>
              </a:rPr>
              <a:t>el volumen </a:t>
            </a:r>
            <a:r>
              <a:rPr lang="es-ES" sz="1000" spc="20" dirty="0" smtClean="0">
                <a:solidFill>
                  <a:schemeClr val="tx1">
                    <a:lumMod val="65000"/>
                    <a:lumOff val="35000"/>
                  </a:schemeClr>
                </a:solidFill>
                <a:latin typeface="Gotham Light" panose="02000603030000020004" pitchFamily="2" charset="0"/>
                <a:cs typeface="Gotham Medium"/>
                <a:sym typeface="Roboto Slab"/>
              </a:rPr>
              <a:t>de avisos de unidades en venta crece un 50% interanual.</a:t>
            </a:r>
          </a:p>
          <a:p>
            <a:pPr>
              <a:lnSpc>
                <a:spcPts val="1500"/>
              </a:lnSpc>
            </a:pPr>
            <a:endParaRPr lang="es-ES" sz="500" spc="20" dirty="0" smtClean="0">
              <a:solidFill>
                <a:schemeClr val="tx1">
                  <a:lumMod val="65000"/>
                  <a:lumOff val="35000"/>
                </a:schemeClr>
              </a:solidFill>
              <a:latin typeface="Gotham Light" panose="02000603030000020004" pitchFamily="2" charset="0"/>
              <a:cs typeface="Gotham Medium"/>
              <a:sym typeface="Roboto Slab"/>
            </a:endParaRPr>
          </a:p>
        </p:txBody>
      </p:sp>
    </p:spTree>
    <p:extLst>
      <p:ext uri="{BB962C8B-B14F-4D97-AF65-F5344CB8AC3E}">
        <p14:creationId xmlns:p14="http://schemas.microsoft.com/office/powerpoint/2010/main" val="372128408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7" name="Group 10"/>
          <p:cNvGrpSpPr/>
          <p:nvPr/>
        </p:nvGrpSpPr>
        <p:grpSpPr>
          <a:xfrm>
            <a:off x="3" y="1500239"/>
            <a:ext cx="10109200" cy="2684412"/>
            <a:chOff x="3" y="1500239"/>
            <a:chExt cx="10109200" cy="2684412"/>
          </a:xfrm>
        </p:grpSpPr>
        <p:sp>
          <p:nvSpPr>
            <p:cNvPr id="8" name="object 4"/>
            <p:cNvSpPr/>
            <p:nvPr/>
          </p:nvSpPr>
          <p:spPr>
            <a:xfrm>
              <a:off x="3874424" y="1500239"/>
              <a:ext cx="6234779" cy="2670810"/>
            </a:xfrm>
            <a:custGeom>
              <a:avLst/>
              <a:gdLst/>
              <a:ahLst/>
              <a:cxnLst/>
              <a:rect l="l" t="t" r="r" b="b"/>
              <a:pathLst>
                <a:path w="5231765" h="2670810">
                  <a:moveTo>
                    <a:pt x="0" y="0"/>
                  </a:moveTo>
                  <a:lnTo>
                    <a:pt x="5231479" y="0"/>
                  </a:lnTo>
                  <a:lnTo>
                    <a:pt x="5231479" y="2670792"/>
                  </a:lnTo>
                  <a:lnTo>
                    <a:pt x="0" y="2670792"/>
                  </a:lnTo>
                  <a:lnTo>
                    <a:pt x="0" y="0"/>
                  </a:lnTo>
                  <a:close/>
                </a:path>
              </a:pathLst>
            </a:custGeom>
            <a:solidFill>
              <a:srgbClr val="CCCDCF">
                <a:alpha val="23000"/>
              </a:srgbClr>
            </a:solidFill>
          </p:spPr>
          <p:txBody>
            <a:bodyPr wrap="square" lIns="0" tIns="0" rIns="0" bIns="0" rtlCol="0"/>
            <a:lstStyle/>
            <a:p>
              <a:endParaRPr/>
            </a:p>
          </p:txBody>
        </p:sp>
        <p:sp>
          <p:nvSpPr>
            <p:cNvPr id="9" name="object 5"/>
            <p:cNvSpPr/>
            <p:nvPr/>
          </p:nvSpPr>
          <p:spPr>
            <a:xfrm>
              <a:off x="4279" y="1509598"/>
              <a:ext cx="3891076" cy="266515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7"/>
            <p:cNvSpPr/>
            <p:nvPr/>
          </p:nvSpPr>
          <p:spPr>
            <a:xfrm>
              <a:off x="3" y="1513841"/>
              <a:ext cx="3887471" cy="2670810"/>
            </a:xfrm>
            <a:custGeom>
              <a:avLst/>
              <a:gdLst/>
              <a:ahLst/>
              <a:cxnLst/>
              <a:rect l="l" t="t" r="r" b="b"/>
              <a:pathLst>
                <a:path w="3887470" h="2670810">
                  <a:moveTo>
                    <a:pt x="0" y="0"/>
                  </a:moveTo>
                  <a:lnTo>
                    <a:pt x="0" y="2670289"/>
                  </a:lnTo>
                  <a:lnTo>
                    <a:pt x="3887114" y="2670289"/>
                  </a:lnTo>
                  <a:lnTo>
                    <a:pt x="3887114" y="0"/>
                  </a:lnTo>
                  <a:lnTo>
                    <a:pt x="0" y="0"/>
                  </a:lnTo>
                  <a:close/>
                </a:path>
              </a:pathLst>
            </a:custGeom>
            <a:solidFill>
              <a:srgbClr val="FE4D00">
                <a:alpha val="55000"/>
              </a:srgbClr>
            </a:solidFill>
          </p:spPr>
          <p:txBody>
            <a:bodyPr wrap="square" lIns="0" tIns="0" rIns="0" bIns="0" rtlCol="0"/>
            <a:lstStyle/>
            <a:p>
              <a:endParaRPr/>
            </a:p>
          </p:txBody>
        </p:sp>
        <p:sp>
          <p:nvSpPr>
            <p:cNvPr id="11" name="object 8"/>
            <p:cNvSpPr txBox="1"/>
            <p:nvPr/>
          </p:nvSpPr>
          <p:spPr>
            <a:xfrm>
              <a:off x="1455604" y="2287833"/>
              <a:ext cx="1059815" cy="1091965"/>
            </a:xfrm>
            <a:prstGeom prst="rect">
              <a:avLst/>
            </a:prstGeom>
          </p:spPr>
          <p:txBody>
            <a:bodyPr vert="horz" wrap="square" lIns="0" tIns="14604" rIns="0" bIns="0" rtlCol="0">
              <a:spAutoFit/>
            </a:bodyPr>
            <a:lstStyle/>
            <a:p>
              <a:pPr marL="12700">
                <a:lnSpc>
                  <a:spcPct val="100000"/>
                </a:lnSpc>
                <a:spcBef>
                  <a:spcPts val="114"/>
                </a:spcBef>
              </a:pPr>
              <a:r>
                <a:rPr sz="7000" b="1" spc="10" dirty="0" smtClean="0">
                  <a:solidFill>
                    <a:srgbClr val="FFFFFF"/>
                  </a:solidFill>
                  <a:latin typeface="Lato"/>
                  <a:cs typeface="Lato"/>
                </a:rPr>
                <a:t>0</a:t>
              </a:r>
              <a:r>
                <a:rPr lang="es-AR" sz="7000" b="1" spc="10" dirty="0" smtClean="0">
                  <a:solidFill>
                    <a:srgbClr val="FFFFFF"/>
                  </a:solidFill>
                  <a:latin typeface="Lato"/>
                  <a:cs typeface="Lato"/>
                </a:rPr>
                <a:t>3</a:t>
              </a:r>
              <a:endParaRPr sz="7000" dirty="0">
                <a:latin typeface="Lato"/>
                <a:cs typeface="Lato"/>
              </a:endParaRPr>
            </a:p>
          </p:txBody>
        </p:sp>
      </p:grpSp>
      <p:sp>
        <p:nvSpPr>
          <p:cNvPr id="13" name="object 6"/>
          <p:cNvSpPr txBox="1">
            <a:spLocks/>
          </p:cNvSpPr>
          <p:nvPr/>
        </p:nvSpPr>
        <p:spPr>
          <a:xfrm>
            <a:off x="4264893" y="2069183"/>
            <a:ext cx="5797882" cy="1464503"/>
          </a:xfrm>
          <a:prstGeom prst="rect">
            <a:avLst/>
          </a:prstGeom>
        </p:spPr>
        <p:txBody>
          <a:bodyPr vert="horz" wrap="square" lIns="0" tIns="17780" rIns="0" bIns="0" rtlCol="0">
            <a:spAutoFit/>
          </a:bodyPr>
          <a:lstStyle/>
          <a:p>
            <a:pPr>
              <a:buClr>
                <a:srgbClr val="3F3F3F"/>
              </a:buClr>
              <a:buSzPct val="25000"/>
            </a:pPr>
            <a:r>
              <a:rPr lang="es-AR" sz="3800" spc="20" dirty="0" smtClean="0">
                <a:solidFill>
                  <a:schemeClr val="tx1"/>
                </a:solidFill>
                <a:latin typeface="Gotham Medium"/>
                <a:cs typeface="Gotham Medium"/>
                <a:sym typeface="Raleway"/>
              </a:rPr>
              <a:t>RENTABILIDAD INMOBILIARIA</a:t>
            </a:r>
          </a:p>
          <a:p>
            <a:pPr>
              <a:buClr>
                <a:srgbClr val="3F3F3F"/>
              </a:buClr>
              <a:buSzPct val="25000"/>
            </a:pPr>
            <a:r>
              <a:rPr lang="es-AR" sz="1700" spc="20" dirty="0" smtClean="0">
                <a:solidFill>
                  <a:schemeClr val="tx1"/>
                </a:solidFill>
                <a:latin typeface="Gotham Medium"/>
                <a:cs typeface="Gotham Medium"/>
                <a:sym typeface="Raleway"/>
              </a:rPr>
              <a:t>Retorno bruto anual, porcentaje de la inversión</a:t>
            </a:r>
          </a:p>
        </p:txBody>
      </p:sp>
      <p:pic>
        <p:nvPicPr>
          <p:cNvPr id="15" name="Picture 11" descr="02_ZP_index-29.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7800" y="1160582"/>
            <a:ext cx="3511296" cy="3767328"/>
          </a:xfrm>
          <a:prstGeom prst="rect">
            <a:avLst/>
          </a:prstGeom>
        </p:spPr>
      </p:pic>
      <p:sp>
        <p:nvSpPr>
          <p:cNvPr id="14" name="object 15"/>
          <p:cNvSpPr/>
          <p:nvPr/>
        </p:nvSpPr>
        <p:spPr>
          <a:xfrm>
            <a:off x="7872803" y="159990"/>
            <a:ext cx="1829997" cy="412313"/>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88019544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aphicFrame>
        <p:nvGraphicFramePr>
          <p:cNvPr id="12" name="3 Gráfico"/>
          <p:cNvGraphicFramePr>
            <a:graphicFrameLocks/>
          </p:cNvGraphicFramePr>
          <p:nvPr>
            <p:extLst>
              <p:ext uri="{D42A27DB-BD31-4B8C-83A1-F6EECF244321}">
                <p14:modId xmlns:p14="http://schemas.microsoft.com/office/powerpoint/2010/main" val="2835718329"/>
              </p:ext>
            </p:extLst>
          </p:nvPr>
        </p:nvGraphicFramePr>
        <p:xfrm>
          <a:off x="7214438" y="1247898"/>
          <a:ext cx="2541942" cy="286927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13 Conector recto"/>
          <p:cNvCxnSpPr/>
          <p:nvPr/>
        </p:nvCxnSpPr>
        <p:spPr>
          <a:xfrm>
            <a:off x="6816772" y="903062"/>
            <a:ext cx="0" cy="311996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22" name="object 6"/>
          <p:cNvSpPr txBox="1">
            <a:spLocks/>
          </p:cNvSpPr>
          <p:nvPr/>
        </p:nvSpPr>
        <p:spPr>
          <a:xfrm>
            <a:off x="848235" y="1045278"/>
            <a:ext cx="2696577" cy="202620"/>
          </a:xfrm>
          <a:prstGeom prst="rect">
            <a:avLst/>
          </a:prstGeom>
        </p:spPr>
        <p:txBody>
          <a:bodyPr vert="horz" wrap="square" lIns="0" tIns="17780" rIns="0" bIns="0" rtlCol="0">
            <a:spAutoFit/>
          </a:bodyPr>
          <a:lstStyle/>
          <a:p>
            <a:pPr>
              <a:buClr>
                <a:srgbClr val="3F3F3F"/>
              </a:buClr>
              <a:buSzPct val="25000"/>
            </a:pPr>
            <a:r>
              <a:rPr lang="pt-BR" sz="1200" spc="20" dirty="0">
                <a:solidFill>
                  <a:schemeClr val="tx1">
                    <a:lumMod val="50000"/>
                    <a:lumOff val="50000"/>
                  </a:schemeClr>
                </a:solidFill>
                <a:latin typeface="Gotham Light" panose="02000603030000020004" pitchFamily="2" charset="0"/>
                <a:cs typeface="Gotham Medium"/>
                <a:sym typeface="Raleway"/>
              </a:rPr>
              <a:t>EVOLUCIÓN MENSUAL. </a:t>
            </a:r>
          </a:p>
        </p:txBody>
      </p:sp>
      <p:sp>
        <p:nvSpPr>
          <p:cNvPr id="24" name="object 4"/>
          <p:cNvSpPr/>
          <p:nvPr/>
        </p:nvSpPr>
        <p:spPr>
          <a:xfrm>
            <a:off x="0" y="4311054"/>
            <a:ext cx="10113963" cy="854670"/>
          </a:xfrm>
          <a:custGeom>
            <a:avLst/>
            <a:gdLst/>
            <a:ahLst/>
            <a:cxnLst/>
            <a:rect l="l" t="t" r="r" b="b"/>
            <a:pathLst>
              <a:path w="5231765" h="2670810">
                <a:moveTo>
                  <a:pt x="0" y="0"/>
                </a:moveTo>
                <a:lnTo>
                  <a:pt x="5231479" y="0"/>
                </a:lnTo>
                <a:lnTo>
                  <a:pt x="5231479" y="2670792"/>
                </a:lnTo>
                <a:lnTo>
                  <a:pt x="0" y="2670792"/>
                </a:lnTo>
                <a:lnTo>
                  <a:pt x="0" y="0"/>
                </a:lnTo>
                <a:close/>
              </a:path>
            </a:pathLst>
          </a:custGeom>
          <a:solidFill>
            <a:srgbClr val="CCCDCF">
              <a:alpha val="21000"/>
            </a:srgbClr>
          </a:solidFill>
        </p:spPr>
        <p:txBody>
          <a:bodyPr wrap="square" lIns="0" tIns="0" rIns="0" bIns="0" rtlCol="0" anchor="ctr"/>
          <a:lstStyle/>
          <a:p>
            <a:pPr algn="ctr">
              <a:lnSpc>
                <a:spcPts val="2443"/>
              </a:lnSpc>
            </a:pPr>
            <a:r>
              <a:rPr lang="es-AR" sz="1150" spc="20" dirty="0">
                <a:solidFill>
                  <a:schemeClr val="tx1">
                    <a:lumMod val="75000"/>
                    <a:lumOff val="25000"/>
                  </a:schemeClr>
                </a:solidFill>
                <a:latin typeface="Gotham Light" panose="02000603030000020004" pitchFamily="2" charset="0"/>
                <a:cs typeface="Gotham Medium"/>
                <a:sym typeface="Roboto Slab"/>
              </a:rPr>
              <a:t>Relación alquiler/precio se ubica en </a:t>
            </a:r>
            <a:r>
              <a:rPr lang="es-AR" sz="1150" spc="20" dirty="0" smtClean="0">
                <a:solidFill>
                  <a:schemeClr val="tx1">
                    <a:lumMod val="75000"/>
                    <a:lumOff val="25000"/>
                  </a:schemeClr>
                </a:solidFill>
                <a:latin typeface="Gotham Light" panose="02000603030000020004" pitchFamily="2" charset="0"/>
                <a:cs typeface="Gotham Medium"/>
                <a:sym typeface="Roboto Slab"/>
              </a:rPr>
              <a:t>3.3% anual</a:t>
            </a:r>
            <a:r>
              <a:rPr lang="es-AR" sz="1150" spc="20" dirty="0">
                <a:solidFill>
                  <a:schemeClr val="tx1">
                    <a:lumMod val="75000"/>
                    <a:lumOff val="25000"/>
                  </a:schemeClr>
                </a:solidFill>
                <a:latin typeface="Gotham Light" panose="02000603030000020004" pitchFamily="2" charset="0"/>
                <a:cs typeface="Gotham Medium"/>
                <a:sym typeface="Roboto Slab"/>
              </a:rPr>
              <a:t> </a:t>
            </a:r>
            <a:r>
              <a:rPr lang="es-AR" sz="1150" spc="20" dirty="0" smtClean="0">
                <a:solidFill>
                  <a:schemeClr val="tx1">
                    <a:lumMod val="75000"/>
                    <a:lumOff val="25000"/>
                  </a:schemeClr>
                </a:solidFill>
                <a:latin typeface="Gotham Light" panose="02000603030000020004" pitchFamily="2" charset="0"/>
                <a:cs typeface="Gotham Medium"/>
                <a:sym typeface="Roboto Slab"/>
              </a:rPr>
              <a:t>en zona de mínimos históricos. La devaluación mantiene el alquiler medido en dólares en niveles bajos en relación al precio de las propiedades. Se necesitan 30.1 años de alquiler para recuperar la inversión.</a:t>
            </a:r>
            <a:endParaRPr lang="es-ES" sz="1150" spc="20" dirty="0">
              <a:solidFill>
                <a:schemeClr val="tx1">
                  <a:lumMod val="75000"/>
                  <a:lumOff val="25000"/>
                </a:schemeClr>
              </a:solidFill>
              <a:latin typeface="Gotham Light" panose="02000603030000020004" pitchFamily="2" charset="0"/>
              <a:cs typeface="Gotham Medium"/>
            </a:endParaRPr>
          </a:p>
        </p:txBody>
      </p:sp>
      <p:sp>
        <p:nvSpPr>
          <p:cNvPr id="26" name="object 6"/>
          <p:cNvSpPr txBox="1">
            <a:spLocks/>
          </p:cNvSpPr>
          <p:nvPr/>
        </p:nvSpPr>
        <p:spPr>
          <a:xfrm>
            <a:off x="7342981" y="1045278"/>
            <a:ext cx="2250504" cy="202620"/>
          </a:xfrm>
          <a:prstGeom prst="rect">
            <a:avLst/>
          </a:prstGeom>
        </p:spPr>
        <p:txBody>
          <a:bodyPr vert="horz" wrap="square" lIns="0" tIns="17780" rIns="0" bIns="0" rtlCol="0">
            <a:spAutoFit/>
          </a:bodyPr>
          <a:lstStyle/>
          <a:p>
            <a:pPr>
              <a:buClr>
                <a:srgbClr val="3F3F3F"/>
              </a:buClr>
              <a:buSzPct val="25000"/>
            </a:pPr>
            <a:r>
              <a:rPr lang="pt-BR" sz="1200" spc="20" dirty="0" smtClean="0">
                <a:solidFill>
                  <a:schemeClr val="tx1">
                    <a:lumMod val="50000"/>
                    <a:lumOff val="50000"/>
                  </a:schemeClr>
                </a:solidFill>
                <a:latin typeface="Gotham Light" panose="02000603030000020004" pitchFamily="2" charset="0"/>
                <a:cs typeface="Gotham Medium"/>
                <a:sym typeface="Raleway"/>
              </a:rPr>
              <a:t>PROMEDIO ANUAL</a:t>
            </a:r>
            <a:endParaRPr lang="pt-BR" sz="1200" spc="20" dirty="0">
              <a:solidFill>
                <a:schemeClr val="tx1">
                  <a:lumMod val="50000"/>
                  <a:lumOff val="50000"/>
                </a:schemeClr>
              </a:solidFill>
              <a:latin typeface="Gotham Light" panose="02000603030000020004" pitchFamily="2" charset="0"/>
              <a:cs typeface="Gotham Medium"/>
              <a:sym typeface="Raleway"/>
            </a:endParaRPr>
          </a:p>
        </p:txBody>
      </p:sp>
      <p:sp>
        <p:nvSpPr>
          <p:cNvPr id="13" name="object 6"/>
          <p:cNvSpPr txBox="1">
            <a:spLocks/>
          </p:cNvSpPr>
          <p:nvPr/>
        </p:nvSpPr>
        <p:spPr>
          <a:xfrm>
            <a:off x="825019" y="159990"/>
            <a:ext cx="6517962" cy="571951"/>
          </a:xfrm>
          <a:prstGeom prst="rect">
            <a:avLst/>
          </a:prstGeom>
        </p:spPr>
        <p:txBody>
          <a:bodyPr vert="horz" wrap="square" lIns="0" tIns="17780" rIns="0" bIns="0" rtlCol="0">
            <a:spAutoFit/>
          </a:bodyPr>
          <a:lstStyle/>
          <a:p>
            <a:pPr lvl="0">
              <a:buClr>
                <a:srgbClr val="3F3F3F"/>
              </a:buClr>
              <a:buSzPct val="25000"/>
            </a:pPr>
            <a:r>
              <a:rPr lang="pt-BR" sz="2000" spc="20" dirty="0" smtClean="0">
                <a:solidFill>
                  <a:srgbClr val="FE4D00"/>
                </a:solidFill>
                <a:latin typeface="Gotham Medium"/>
                <a:cs typeface="Gotham Medium"/>
                <a:sym typeface="Raleway"/>
              </a:rPr>
              <a:t>RENTABILIDAD</a:t>
            </a:r>
            <a:endParaRPr lang="pt-BR" sz="2000" spc="20" dirty="0">
              <a:solidFill>
                <a:srgbClr val="FE4D00"/>
              </a:solidFill>
              <a:latin typeface="Gotham Medium"/>
              <a:cs typeface="Gotham Medium"/>
              <a:sym typeface="Raleway"/>
            </a:endParaRPr>
          </a:p>
          <a:p>
            <a:pPr>
              <a:buClr>
                <a:srgbClr val="3F3F3F"/>
              </a:buClr>
              <a:buSzPct val="25000"/>
            </a:pPr>
            <a:r>
              <a:rPr lang="pt-BR" sz="1600" spc="20" dirty="0" smtClean="0">
                <a:solidFill>
                  <a:srgbClr val="FF6600"/>
                </a:solidFill>
                <a:latin typeface="Gotham Light" panose="02000603030000020004" pitchFamily="2" charset="0"/>
                <a:cs typeface="Gotham Medium"/>
                <a:sym typeface="Raleway"/>
              </a:rPr>
              <a:t>RETORNO BRUTO ANUAL DEL ALQUILER</a:t>
            </a:r>
            <a:endParaRPr lang="pt-BR" sz="1600" spc="20" dirty="0">
              <a:solidFill>
                <a:srgbClr val="FF6600"/>
              </a:solidFill>
              <a:latin typeface="Gotham Light" panose="02000603030000020004" pitchFamily="2" charset="0"/>
              <a:cs typeface="Gotham Medium"/>
              <a:sym typeface="Raleway"/>
            </a:endParaRPr>
          </a:p>
        </p:txBody>
      </p:sp>
      <p:sp>
        <p:nvSpPr>
          <p:cNvPr id="15" name="object 15"/>
          <p:cNvSpPr/>
          <p:nvPr/>
        </p:nvSpPr>
        <p:spPr>
          <a:xfrm>
            <a:off x="7872803" y="159990"/>
            <a:ext cx="1829997" cy="41231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aphicFrame>
        <p:nvGraphicFramePr>
          <p:cNvPr id="11" name="1 Gráfico"/>
          <p:cNvGraphicFramePr>
            <a:graphicFrameLocks/>
          </p:cNvGraphicFramePr>
          <p:nvPr>
            <p:extLst>
              <p:ext uri="{D42A27DB-BD31-4B8C-83A1-F6EECF244321}">
                <p14:modId xmlns:p14="http://schemas.microsoft.com/office/powerpoint/2010/main" val="1433940808"/>
              </p:ext>
            </p:extLst>
          </p:nvPr>
        </p:nvGraphicFramePr>
        <p:xfrm>
          <a:off x="222254" y="1146588"/>
          <a:ext cx="6706935" cy="3126441"/>
        </p:xfrm>
        <a:graphic>
          <a:graphicData uri="http://schemas.openxmlformats.org/drawingml/2006/chart">
            <c:chart xmlns:c="http://schemas.openxmlformats.org/drawingml/2006/chart" xmlns:r="http://schemas.openxmlformats.org/officeDocument/2006/relationships" r:id="rId5"/>
          </a:graphicData>
        </a:graphic>
      </p:graphicFrame>
      <p:sp>
        <p:nvSpPr>
          <p:cNvPr id="16" name="17 CuadroTexto"/>
          <p:cNvSpPr txBox="1"/>
          <p:nvPr/>
        </p:nvSpPr>
        <p:spPr>
          <a:xfrm>
            <a:off x="592485" y="2870894"/>
            <a:ext cx="1872208" cy="375740"/>
          </a:xfrm>
          <a:prstGeom prst="rect">
            <a:avLst/>
          </a:prstGeom>
          <a:noFill/>
        </p:spPr>
        <p:txBody>
          <a:bodyPr wrap="square" lIns="97786" tIns="48893" rIns="97786" bIns="48893" rtlCol="0">
            <a:spAutoFit/>
          </a:bodyPr>
          <a:lstStyle/>
          <a:p>
            <a:pPr>
              <a:buClr>
                <a:srgbClr val="3F3F3F"/>
              </a:buClr>
              <a:buSzPct val="25000"/>
            </a:pPr>
            <a:r>
              <a:rPr lang="pt-BR" sz="900" spc="20" dirty="0" smtClean="0">
                <a:solidFill>
                  <a:schemeClr val="tx1">
                    <a:lumMod val="50000"/>
                    <a:lumOff val="50000"/>
                  </a:schemeClr>
                </a:solidFill>
                <a:latin typeface="Gotham Light" panose="02000603030000020004" pitchFamily="2" charset="0"/>
                <a:cs typeface="Gotham Medium"/>
                <a:sym typeface="Raleway"/>
              </a:rPr>
              <a:t>AÑOS PARA RECUPERAR INVERSION</a:t>
            </a:r>
            <a:endParaRPr lang="pt-BR" sz="900" spc="20" dirty="0">
              <a:solidFill>
                <a:schemeClr val="tx1">
                  <a:lumMod val="50000"/>
                  <a:lumOff val="50000"/>
                </a:schemeClr>
              </a:solidFill>
              <a:latin typeface="Gotham Light" panose="02000603030000020004" pitchFamily="2" charset="0"/>
              <a:cs typeface="Gotham Medium"/>
              <a:sym typeface="Raleway"/>
            </a:endParaRPr>
          </a:p>
        </p:txBody>
      </p:sp>
    </p:spTree>
    <p:extLst>
      <p:ext uri="{BB962C8B-B14F-4D97-AF65-F5344CB8AC3E}">
        <p14:creationId xmlns:p14="http://schemas.microsoft.com/office/powerpoint/2010/main" val="2034493596"/>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2" name="Imagen 1"/>
          <p:cNvPicPr/>
          <p:nvPr>
            <p:extLst>
              <p:ext uri="{D42A27DB-BD31-4B8C-83A1-F6EECF244321}">
                <p14:modId xmlns:p14="http://schemas.microsoft.com/office/powerpoint/2010/main" val="3054210526"/>
              </p:ext>
            </p:extLst>
          </p:nvPr>
        </p:nvPicPr>
        <p:blipFill>
          <a:blip r:embed="rId3"/>
          <a:stretch>
            <a:fillRect/>
          </a:stretch>
        </p:blipFill>
        <p:spPr>
          <a:xfrm>
            <a:off x="8396288" y="1092200"/>
            <a:ext cx="1304925" cy="3743325"/>
          </a:xfrm>
          <a:prstGeom prst="rect">
            <a:avLst/>
          </a:prstGeom>
        </p:spPr>
      </p:pic>
      <p:graphicFrame>
        <p:nvGraphicFramePr>
          <p:cNvPr id="27" name="3 Gráfico"/>
          <p:cNvGraphicFramePr>
            <a:graphicFrameLocks/>
          </p:cNvGraphicFramePr>
          <p:nvPr>
            <p:extLst>
              <p:ext uri="{D42A27DB-BD31-4B8C-83A1-F6EECF244321}">
                <p14:modId xmlns:p14="http://schemas.microsoft.com/office/powerpoint/2010/main" val="4023302480"/>
              </p:ext>
            </p:extLst>
          </p:nvPr>
        </p:nvGraphicFramePr>
        <p:xfrm>
          <a:off x="4897001" y="959829"/>
          <a:ext cx="3476097" cy="4422702"/>
        </p:xfrm>
        <a:graphic>
          <a:graphicData uri="http://schemas.openxmlformats.org/drawingml/2006/chart">
            <c:chart xmlns:c="http://schemas.openxmlformats.org/drawingml/2006/chart" xmlns:r="http://schemas.openxmlformats.org/officeDocument/2006/relationships" r:id="rId4"/>
          </a:graphicData>
        </a:graphic>
      </p:graphicFrame>
      <p:pic>
        <p:nvPicPr>
          <p:cNvPr id="32" name="3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485" y="1004354"/>
            <a:ext cx="3204000" cy="3522724"/>
          </a:xfrm>
          <a:prstGeom prst="rect">
            <a:avLst/>
          </a:prstGeom>
        </p:spPr>
      </p:pic>
      <p:sp>
        <p:nvSpPr>
          <p:cNvPr id="64" name="63 CuadroTexto"/>
          <p:cNvSpPr txBox="1"/>
          <p:nvPr/>
        </p:nvSpPr>
        <p:spPr>
          <a:xfrm>
            <a:off x="6477940" y="4834553"/>
            <a:ext cx="421910" cy="238527"/>
          </a:xfrm>
          <a:prstGeom prst="rect">
            <a:avLst/>
          </a:prstGeom>
          <a:noFill/>
        </p:spPr>
        <p:txBody>
          <a:bodyPr wrap="none" rtlCol="0">
            <a:spAutoFit/>
          </a:bodyPr>
          <a:lstStyle/>
          <a:p>
            <a:r>
              <a:rPr lang="es-ES" sz="950" kern="1200" dirty="0">
                <a:solidFill>
                  <a:srgbClr val="7F7F7F"/>
                </a:solidFill>
                <a:latin typeface="Gotham Medium"/>
                <a:ea typeface="+mn-ea"/>
                <a:cs typeface="Gotham Medium"/>
              </a:rPr>
              <a:t>S/D</a:t>
            </a:r>
          </a:p>
        </p:txBody>
      </p:sp>
      <p:sp>
        <p:nvSpPr>
          <p:cNvPr id="65" name="64 CuadroTexto"/>
          <p:cNvSpPr txBox="1"/>
          <p:nvPr/>
        </p:nvSpPr>
        <p:spPr>
          <a:xfrm>
            <a:off x="5630925" y="4838592"/>
            <a:ext cx="444352" cy="238527"/>
          </a:xfrm>
          <a:prstGeom prst="rect">
            <a:avLst/>
          </a:prstGeom>
          <a:noFill/>
        </p:spPr>
        <p:txBody>
          <a:bodyPr wrap="none" rtlCol="0">
            <a:spAutoFit/>
          </a:bodyPr>
          <a:lstStyle/>
          <a:p>
            <a:r>
              <a:rPr lang="es-ES" sz="950" kern="1200" dirty="0">
                <a:solidFill>
                  <a:srgbClr val="7F7F7F"/>
                </a:solidFill>
                <a:latin typeface="Gotham Medium"/>
                <a:ea typeface="+mn-ea"/>
                <a:cs typeface="Gotham Medium"/>
              </a:rPr>
              <a:t>SUR</a:t>
            </a:r>
          </a:p>
        </p:txBody>
      </p:sp>
      <p:cxnSp>
        <p:nvCxnSpPr>
          <p:cNvPr id="80" name="79 Conector recto"/>
          <p:cNvCxnSpPr/>
          <p:nvPr/>
        </p:nvCxnSpPr>
        <p:spPr>
          <a:xfrm>
            <a:off x="4709997" y="1307984"/>
            <a:ext cx="0" cy="375617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1" name="4 Elipse"/>
          <p:cNvSpPr>
            <a:spLocks noChangeAspect="1"/>
          </p:cNvSpPr>
          <p:nvPr/>
        </p:nvSpPr>
        <p:spPr>
          <a:xfrm>
            <a:off x="4636014" y="1293367"/>
            <a:ext cx="147966" cy="147966"/>
          </a:xfrm>
          <a:prstGeom prst="ellipse">
            <a:avLst/>
          </a:prstGeom>
          <a:solidFill>
            <a:srgbClr val="E9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82" name="5 Elipse"/>
          <p:cNvSpPr>
            <a:spLocks noChangeAspect="1"/>
          </p:cNvSpPr>
          <p:nvPr/>
        </p:nvSpPr>
        <p:spPr>
          <a:xfrm>
            <a:off x="4636014" y="1745843"/>
            <a:ext cx="147966" cy="147966"/>
          </a:xfrm>
          <a:prstGeom prst="ellipse">
            <a:avLst/>
          </a:prstGeom>
          <a:solidFill>
            <a:srgbClr val="9C2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83" name="6 Elipse"/>
          <p:cNvSpPr>
            <a:spLocks noChangeAspect="1"/>
          </p:cNvSpPr>
          <p:nvPr/>
        </p:nvSpPr>
        <p:spPr>
          <a:xfrm>
            <a:off x="4636014" y="2198318"/>
            <a:ext cx="147966" cy="147966"/>
          </a:xfrm>
          <a:prstGeom prst="ellipse">
            <a:avLst/>
          </a:prstGeom>
          <a:solidFill>
            <a:srgbClr val="4CA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84" name="7 Elipse"/>
          <p:cNvSpPr>
            <a:spLocks noChangeAspect="1"/>
          </p:cNvSpPr>
          <p:nvPr/>
        </p:nvSpPr>
        <p:spPr>
          <a:xfrm>
            <a:off x="4636014" y="3103267"/>
            <a:ext cx="147966" cy="147966"/>
          </a:xfrm>
          <a:prstGeom prst="ellipse">
            <a:avLst/>
          </a:prstGeom>
          <a:solidFill>
            <a:srgbClr val="216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85" name="8 Elipse"/>
          <p:cNvSpPr>
            <a:spLocks noChangeAspect="1"/>
          </p:cNvSpPr>
          <p:nvPr/>
        </p:nvSpPr>
        <p:spPr>
          <a:xfrm>
            <a:off x="4636014" y="3555742"/>
            <a:ext cx="147966" cy="147966"/>
          </a:xfrm>
          <a:prstGeom prst="ellipse">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86" name="9 Elipse"/>
          <p:cNvSpPr>
            <a:spLocks noChangeAspect="1"/>
          </p:cNvSpPr>
          <p:nvPr/>
        </p:nvSpPr>
        <p:spPr>
          <a:xfrm>
            <a:off x="4636014" y="4008217"/>
            <a:ext cx="147966" cy="147966"/>
          </a:xfrm>
          <a:prstGeom prst="ellipse">
            <a:avLst/>
          </a:prstGeom>
          <a:solidFill>
            <a:srgbClr val="009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87" name="10 Elipse"/>
          <p:cNvSpPr>
            <a:spLocks noChangeAspect="1"/>
          </p:cNvSpPr>
          <p:nvPr/>
        </p:nvSpPr>
        <p:spPr>
          <a:xfrm>
            <a:off x="4636014" y="4460691"/>
            <a:ext cx="147966" cy="147966"/>
          </a:xfrm>
          <a:prstGeom prst="ellipse">
            <a:avLst/>
          </a:prstGeom>
          <a:solidFill>
            <a:srgbClr val="FFE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88" name="11 Elipse"/>
          <p:cNvSpPr>
            <a:spLocks noChangeAspect="1"/>
          </p:cNvSpPr>
          <p:nvPr/>
        </p:nvSpPr>
        <p:spPr>
          <a:xfrm>
            <a:off x="4636014" y="4890018"/>
            <a:ext cx="147966" cy="147966"/>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89" name="7 Elipse"/>
          <p:cNvSpPr>
            <a:spLocks noChangeAspect="1"/>
          </p:cNvSpPr>
          <p:nvPr/>
        </p:nvSpPr>
        <p:spPr>
          <a:xfrm>
            <a:off x="4636014" y="2650793"/>
            <a:ext cx="147966" cy="147966"/>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29"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34" name="object 6"/>
          <p:cNvSpPr txBox="1">
            <a:spLocks/>
          </p:cNvSpPr>
          <p:nvPr/>
        </p:nvSpPr>
        <p:spPr>
          <a:xfrm>
            <a:off x="5705053" y="970860"/>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REGIÓN</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35" name="object 6"/>
          <p:cNvSpPr txBox="1">
            <a:spLocks/>
          </p:cNvSpPr>
          <p:nvPr/>
        </p:nvSpPr>
        <p:spPr>
          <a:xfrm>
            <a:off x="6425133" y="970860"/>
            <a:ext cx="1805774"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RENTA ANUAL, %PRECIO </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36" name="object 6"/>
          <p:cNvSpPr txBox="1">
            <a:spLocks/>
          </p:cNvSpPr>
          <p:nvPr/>
        </p:nvSpPr>
        <p:spPr>
          <a:xfrm>
            <a:off x="8278985" y="970860"/>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MES</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37" name="object 6"/>
          <p:cNvSpPr txBox="1">
            <a:spLocks/>
          </p:cNvSpPr>
          <p:nvPr/>
        </p:nvSpPr>
        <p:spPr>
          <a:xfrm>
            <a:off x="9017421" y="970860"/>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12 MESES</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38" name="object 6"/>
          <p:cNvSpPr txBox="1">
            <a:spLocks/>
          </p:cNvSpPr>
          <p:nvPr/>
        </p:nvSpPr>
        <p:spPr>
          <a:xfrm>
            <a:off x="8369349" y="782662"/>
            <a:ext cx="1408211"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VARIACIÓN</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30" name="object 6"/>
          <p:cNvSpPr txBox="1">
            <a:spLocks/>
          </p:cNvSpPr>
          <p:nvPr/>
        </p:nvSpPr>
        <p:spPr>
          <a:xfrm>
            <a:off x="825019" y="159990"/>
            <a:ext cx="6517962" cy="571951"/>
          </a:xfrm>
          <a:prstGeom prst="rect">
            <a:avLst/>
          </a:prstGeom>
        </p:spPr>
        <p:txBody>
          <a:bodyPr vert="horz" wrap="square" lIns="0" tIns="17780" rIns="0" bIns="0" rtlCol="0">
            <a:spAutoFit/>
          </a:bodyPr>
          <a:lstStyle/>
          <a:p>
            <a:pPr lvl="0">
              <a:buClr>
                <a:srgbClr val="3F3F3F"/>
              </a:buClr>
              <a:buSzPct val="25000"/>
            </a:pPr>
            <a:r>
              <a:rPr lang="pt-BR" sz="2000" spc="20" dirty="0" smtClean="0">
                <a:solidFill>
                  <a:srgbClr val="FE4D00"/>
                </a:solidFill>
                <a:latin typeface="Gotham Medium"/>
                <a:cs typeface="Gotham Medium"/>
                <a:sym typeface="Raleway"/>
              </a:rPr>
              <a:t>RENTABILIDAD</a:t>
            </a:r>
            <a:endParaRPr lang="pt-BR" sz="2000" spc="20" dirty="0">
              <a:solidFill>
                <a:srgbClr val="FE4D00"/>
              </a:solidFill>
              <a:latin typeface="Gotham Medium"/>
              <a:cs typeface="Gotham Medium"/>
              <a:sym typeface="Raleway"/>
            </a:endParaRPr>
          </a:p>
          <a:p>
            <a:pPr>
              <a:buClr>
                <a:srgbClr val="3F3F3F"/>
              </a:buClr>
              <a:buSzPct val="25000"/>
            </a:pPr>
            <a:r>
              <a:rPr lang="pt-BR" sz="1600" spc="20" dirty="0" smtClean="0">
                <a:solidFill>
                  <a:srgbClr val="FF6600"/>
                </a:solidFill>
                <a:latin typeface="Gotham Light" panose="02000603030000020004" pitchFamily="2" charset="0"/>
                <a:cs typeface="Gotham Medium"/>
                <a:sym typeface="Raleway"/>
              </a:rPr>
              <a:t>RETORNO ANUAL DEL ALQUILER</a:t>
            </a:r>
            <a:endParaRPr lang="pt-BR" sz="1600" spc="20" dirty="0">
              <a:solidFill>
                <a:srgbClr val="FF6600"/>
              </a:solidFill>
              <a:latin typeface="Gotham Light" panose="02000603030000020004" pitchFamily="2" charset="0"/>
              <a:cs typeface="Gotham Medium"/>
              <a:sym typeface="Raleway"/>
            </a:endParaRPr>
          </a:p>
        </p:txBody>
      </p:sp>
      <p:sp>
        <p:nvSpPr>
          <p:cNvPr id="39" name="object 15"/>
          <p:cNvSpPr/>
          <p:nvPr/>
        </p:nvSpPr>
        <p:spPr>
          <a:xfrm>
            <a:off x="7872803" y="159990"/>
            <a:ext cx="1829997" cy="412313"/>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472477994"/>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aphicFrame>
        <p:nvGraphicFramePr>
          <p:cNvPr id="49" name="7 Gráfico"/>
          <p:cNvGraphicFramePr>
            <a:graphicFrameLocks/>
          </p:cNvGraphicFramePr>
          <p:nvPr>
            <p:extLst>
              <p:ext uri="{D42A27DB-BD31-4B8C-83A1-F6EECF244321}">
                <p14:modId xmlns:p14="http://schemas.microsoft.com/office/powerpoint/2010/main" val="4267982812"/>
              </p:ext>
            </p:extLst>
          </p:nvPr>
        </p:nvGraphicFramePr>
        <p:xfrm>
          <a:off x="5226582" y="992631"/>
          <a:ext cx="4049856" cy="3807789"/>
        </p:xfrm>
        <a:graphic>
          <a:graphicData uri="http://schemas.openxmlformats.org/drawingml/2006/chart">
            <c:chart xmlns:c="http://schemas.openxmlformats.org/drawingml/2006/chart" xmlns:r="http://schemas.openxmlformats.org/officeDocument/2006/relationships" r:id="rId3"/>
          </a:graphicData>
        </a:graphic>
      </p:graphicFrame>
      <p:sp>
        <p:nvSpPr>
          <p:cNvPr id="35"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45" name="object 6"/>
          <p:cNvSpPr txBox="1">
            <a:spLocks/>
          </p:cNvSpPr>
          <p:nvPr/>
        </p:nvSpPr>
        <p:spPr>
          <a:xfrm>
            <a:off x="4624933" y="826844"/>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RANKING</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46" name="object 6"/>
          <p:cNvSpPr txBox="1">
            <a:spLocks/>
          </p:cNvSpPr>
          <p:nvPr/>
        </p:nvSpPr>
        <p:spPr>
          <a:xfrm>
            <a:off x="5345013" y="826844"/>
            <a:ext cx="1805774"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BARRIO</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47" name="object 6"/>
          <p:cNvSpPr txBox="1">
            <a:spLocks/>
          </p:cNvSpPr>
          <p:nvPr/>
        </p:nvSpPr>
        <p:spPr>
          <a:xfrm>
            <a:off x="7001197" y="826844"/>
            <a:ext cx="2100012"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RENTA ANUAL, % PRECIO</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63" name="object 4"/>
          <p:cNvSpPr/>
          <p:nvPr/>
        </p:nvSpPr>
        <p:spPr>
          <a:xfrm>
            <a:off x="0" y="4781550"/>
            <a:ext cx="10113963" cy="384174"/>
          </a:xfrm>
          <a:custGeom>
            <a:avLst/>
            <a:gdLst/>
            <a:ahLst/>
            <a:cxnLst/>
            <a:rect l="l" t="t" r="r" b="b"/>
            <a:pathLst>
              <a:path w="5231765" h="2670810">
                <a:moveTo>
                  <a:pt x="0" y="0"/>
                </a:moveTo>
                <a:lnTo>
                  <a:pt x="5231479" y="0"/>
                </a:lnTo>
                <a:lnTo>
                  <a:pt x="5231479" y="2670792"/>
                </a:lnTo>
                <a:lnTo>
                  <a:pt x="0" y="2670792"/>
                </a:lnTo>
                <a:lnTo>
                  <a:pt x="0" y="0"/>
                </a:lnTo>
                <a:close/>
              </a:path>
            </a:pathLst>
          </a:custGeom>
          <a:solidFill>
            <a:srgbClr val="CCCDCF">
              <a:alpha val="21000"/>
            </a:srgbClr>
          </a:solidFill>
        </p:spPr>
        <p:txBody>
          <a:bodyPr wrap="square" lIns="0" tIns="0" rIns="0" bIns="0" rtlCol="0" anchor="t"/>
          <a:lstStyle/>
          <a:p>
            <a:pPr algn="ctr">
              <a:lnSpc>
                <a:spcPts val="2443"/>
              </a:lnSpc>
            </a:pPr>
            <a:r>
              <a:rPr lang="es-AR" sz="1200" spc="20" dirty="0">
                <a:solidFill>
                  <a:schemeClr val="tx1">
                    <a:lumMod val="75000"/>
                    <a:lumOff val="25000"/>
                  </a:schemeClr>
                </a:solidFill>
                <a:latin typeface="Gotham Light" panose="02000603030000020004" pitchFamily="2" charset="0"/>
                <a:cs typeface="Gotham Medium"/>
                <a:sym typeface="Roboto Slab"/>
              </a:rPr>
              <a:t>Constitución, Balvanera y Monserrat </a:t>
            </a:r>
            <a:r>
              <a:rPr lang="es-AR" sz="1200" spc="20" dirty="0" smtClean="0">
                <a:solidFill>
                  <a:schemeClr val="tx1">
                    <a:lumMod val="75000"/>
                    <a:lumOff val="25000"/>
                  </a:schemeClr>
                </a:solidFill>
                <a:latin typeface="Gotham Light" panose="02000603030000020004" pitchFamily="2" charset="0"/>
                <a:cs typeface="Gotham Medium"/>
                <a:sym typeface="Roboto Slab"/>
              </a:rPr>
              <a:t>son </a:t>
            </a:r>
            <a:r>
              <a:rPr lang="es-AR" sz="1200" spc="20" dirty="0">
                <a:solidFill>
                  <a:schemeClr val="tx1">
                    <a:lumMod val="75000"/>
                    <a:lumOff val="25000"/>
                  </a:schemeClr>
                </a:solidFill>
                <a:latin typeface="Gotham Light" panose="02000603030000020004" pitchFamily="2" charset="0"/>
                <a:cs typeface="Gotham Medium"/>
                <a:sym typeface="Roboto Slab"/>
              </a:rPr>
              <a:t>los mejores barrios para inversores que buscan </a:t>
            </a:r>
            <a:r>
              <a:rPr lang="es-AR" sz="1200" spc="20" dirty="0" smtClean="0">
                <a:solidFill>
                  <a:schemeClr val="tx1">
                    <a:lumMod val="75000"/>
                    <a:lumOff val="25000"/>
                  </a:schemeClr>
                </a:solidFill>
                <a:latin typeface="Gotham Light" panose="02000603030000020004" pitchFamily="2" charset="0"/>
                <a:cs typeface="Gotham Medium"/>
                <a:sym typeface="Roboto Slab"/>
              </a:rPr>
              <a:t>renta</a:t>
            </a:r>
            <a:endParaRPr lang="es-ES" sz="1200" spc="20" dirty="0">
              <a:solidFill>
                <a:schemeClr val="tx1">
                  <a:lumMod val="75000"/>
                  <a:lumOff val="25000"/>
                </a:schemeClr>
              </a:solidFill>
              <a:latin typeface="Gotham Light" panose="02000603030000020004" pitchFamily="2" charset="0"/>
              <a:cs typeface="Gotham Medium"/>
            </a:endParaRPr>
          </a:p>
        </p:txBody>
      </p:sp>
      <p:sp>
        <p:nvSpPr>
          <p:cNvPr id="28" name="object 6"/>
          <p:cNvSpPr txBox="1">
            <a:spLocks/>
          </p:cNvSpPr>
          <p:nvPr/>
        </p:nvSpPr>
        <p:spPr>
          <a:xfrm>
            <a:off x="825019" y="159990"/>
            <a:ext cx="6517962" cy="571951"/>
          </a:xfrm>
          <a:prstGeom prst="rect">
            <a:avLst/>
          </a:prstGeom>
        </p:spPr>
        <p:txBody>
          <a:bodyPr vert="horz" wrap="square" lIns="0" tIns="17780" rIns="0" bIns="0" rtlCol="0">
            <a:spAutoFit/>
          </a:bodyPr>
          <a:lstStyle/>
          <a:p>
            <a:pPr lvl="0">
              <a:buClr>
                <a:srgbClr val="3F3F3F"/>
              </a:buClr>
              <a:buSzPct val="25000"/>
            </a:pPr>
            <a:r>
              <a:rPr lang="pt-BR" sz="2000" spc="20" dirty="0" smtClean="0">
                <a:solidFill>
                  <a:srgbClr val="FE4D00"/>
                </a:solidFill>
                <a:latin typeface="Gotham Medium"/>
                <a:cs typeface="Gotham Medium"/>
                <a:sym typeface="Raleway"/>
              </a:rPr>
              <a:t>RENTABILIDAD</a:t>
            </a:r>
            <a:endParaRPr lang="pt-BR" sz="2000" spc="20" dirty="0">
              <a:solidFill>
                <a:srgbClr val="FE4D00"/>
              </a:solidFill>
              <a:latin typeface="Gotham Medium"/>
              <a:cs typeface="Gotham Medium"/>
              <a:sym typeface="Raleway"/>
            </a:endParaRPr>
          </a:p>
          <a:p>
            <a:pPr>
              <a:buClr>
                <a:srgbClr val="3F3F3F"/>
              </a:buClr>
              <a:buSzPct val="25000"/>
            </a:pPr>
            <a:r>
              <a:rPr lang="pt-BR" sz="1600" spc="20" dirty="0" smtClean="0">
                <a:solidFill>
                  <a:srgbClr val="FF6600"/>
                </a:solidFill>
                <a:latin typeface="Gotham Light" panose="02000603030000020004" pitchFamily="2" charset="0"/>
                <a:cs typeface="Gotham Medium"/>
                <a:sym typeface="Raleway"/>
              </a:rPr>
              <a:t>RETORNO ANUAL DEL ALQUILER</a:t>
            </a:r>
            <a:endParaRPr lang="pt-BR" sz="1600" spc="20" dirty="0">
              <a:solidFill>
                <a:srgbClr val="FF6600"/>
              </a:solidFill>
              <a:latin typeface="Gotham Light" panose="02000603030000020004" pitchFamily="2" charset="0"/>
              <a:cs typeface="Gotham Medium"/>
              <a:sym typeface="Raleway"/>
            </a:endParaRPr>
          </a:p>
        </p:txBody>
      </p:sp>
      <p:sp>
        <p:nvSpPr>
          <p:cNvPr id="30" name="object 15"/>
          <p:cNvSpPr/>
          <p:nvPr/>
        </p:nvSpPr>
        <p:spPr>
          <a:xfrm>
            <a:off x="7872803" y="159990"/>
            <a:ext cx="1829997" cy="41231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cxnSp>
        <p:nvCxnSpPr>
          <p:cNvPr id="38" name="36 Conector recto"/>
          <p:cNvCxnSpPr/>
          <p:nvPr/>
        </p:nvCxnSpPr>
        <p:spPr>
          <a:xfrm flipH="1">
            <a:off x="5106995" y="1242273"/>
            <a:ext cx="11700" cy="334800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5 Elipse"/>
          <p:cNvSpPr>
            <a:spLocks noChangeAspect="1"/>
          </p:cNvSpPr>
          <p:nvPr/>
        </p:nvSpPr>
        <p:spPr>
          <a:xfrm>
            <a:off x="5057775" y="1484983"/>
            <a:ext cx="125771" cy="125771"/>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40" name="7 Elipse"/>
          <p:cNvSpPr>
            <a:spLocks noChangeAspect="1"/>
          </p:cNvSpPr>
          <p:nvPr/>
        </p:nvSpPr>
        <p:spPr>
          <a:xfrm>
            <a:off x="5057775" y="2578544"/>
            <a:ext cx="125771" cy="125771"/>
          </a:xfrm>
          <a:prstGeom prst="ellipse">
            <a:avLst/>
          </a:prstGeom>
          <a:solidFill>
            <a:srgbClr val="C86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42" name="8 Elipse"/>
          <p:cNvSpPr>
            <a:spLocks noChangeAspect="1"/>
          </p:cNvSpPr>
          <p:nvPr/>
        </p:nvSpPr>
        <p:spPr>
          <a:xfrm>
            <a:off x="5057775" y="2844013"/>
            <a:ext cx="125771" cy="125771"/>
          </a:xfrm>
          <a:prstGeom prst="ellipse">
            <a:avLst/>
          </a:prstGeom>
          <a:solidFill>
            <a:srgbClr val="EA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43" name="9 Elipse"/>
          <p:cNvSpPr>
            <a:spLocks noChangeAspect="1"/>
          </p:cNvSpPr>
          <p:nvPr/>
        </p:nvSpPr>
        <p:spPr>
          <a:xfrm>
            <a:off x="5057775" y="3374950"/>
            <a:ext cx="125771" cy="125771"/>
          </a:xfrm>
          <a:prstGeom prst="ellipse">
            <a:avLst/>
          </a:prstGeom>
          <a:solidFill>
            <a:srgbClr val="FED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0" name="7 Elipse"/>
          <p:cNvSpPr>
            <a:spLocks noChangeAspect="1"/>
          </p:cNvSpPr>
          <p:nvPr/>
        </p:nvSpPr>
        <p:spPr>
          <a:xfrm>
            <a:off x="5057775" y="2313075"/>
            <a:ext cx="125771" cy="125771"/>
          </a:xfrm>
          <a:prstGeom prst="ellipse">
            <a:avLst/>
          </a:prstGeom>
          <a:solidFill>
            <a:srgbClr val="B849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sz="2000" dirty="0"/>
          </a:p>
        </p:txBody>
      </p:sp>
      <p:sp>
        <p:nvSpPr>
          <p:cNvPr id="51" name="6 Elipse"/>
          <p:cNvSpPr>
            <a:spLocks noChangeAspect="1"/>
          </p:cNvSpPr>
          <p:nvPr/>
        </p:nvSpPr>
        <p:spPr>
          <a:xfrm>
            <a:off x="5057775" y="1737011"/>
            <a:ext cx="125771" cy="125771"/>
          </a:xfrm>
          <a:prstGeom prst="ellipse">
            <a:avLst/>
          </a:prstGeom>
          <a:solidFill>
            <a:srgbClr val="8E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6" name="9 Elipse"/>
          <p:cNvSpPr>
            <a:spLocks noChangeAspect="1"/>
          </p:cNvSpPr>
          <p:nvPr/>
        </p:nvSpPr>
        <p:spPr>
          <a:xfrm>
            <a:off x="5057775" y="3109482"/>
            <a:ext cx="125771" cy="125771"/>
          </a:xfrm>
          <a:prstGeom prst="ellipse">
            <a:avLst/>
          </a:prstGeom>
          <a:solidFill>
            <a:srgbClr val="FFB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7" name="4 Elipse"/>
          <p:cNvSpPr>
            <a:spLocks noChangeAspect="1"/>
          </p:cNvSpPr>
          <p:nvPr/>
        </p:nvSpPr>
        <p:spPr>
          <a:xfrm>
            <a:off x="5057775" y="1232955"/>
            <a:ext cx="125771" cy="125771"/>
          </a:xfrm>
          <a:prstGeom prst="ellipse">
            <a:avLst/>
          </a:prstGeom>
          <a:solidFill>
            <a:srgbClr val="80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59" name="object 6"/>
          <p:cNvSpPr txBox="1">
            <a:spLocks/>
          </p:cNvSpPr>
          <p:nvPr/>
        </p:nvSpPr>
        <p:spPr>
          <a:xfrm>
            <a:off x="4264893" y="1358726"/>
            <a:ext cx="792088" cy="294953"/>
          </a:xfrm>
          <a:prstGeom prst="rect">
            <a:avLst/>
          </a:prstGeom>
        </p:spPr>
        <p:txBody>
          <a:bodyPr vert="horz" wrap="square" lIns="0" tIns="17780" rIns="0" bIns="0" rtlCol="0">
            <a:spAutoFit/>
          </a:bodyPr>
          <a:lstStyle/>
          <a:p>
            <a:pPr algn="ctr"/>
            <a:r>
              <a:rPr lang="es-ES" sz="900" spc="20" dirty="0" smtClean="0">
                <a:solidFill>
                  <a:schemeClr val="tx1">
                    <a:lumMod val="50000"/>
                    <a:lumOff val="50000"/>
                  </a:schemeClr>
                </a:solidFill>
                <a:latin typeface="Gotham Light" panose="02000603030000020004" pitchFamily="2" charset="0"/>
                <a:cs typeface="Gotham Medium"/>
              </a:rPr>
              <a:t>MAYOR</a:t>
            </a:r>
          </a:p>
          <a:p>
            <a:pPr algn="ctr"/>
            <a:r>
              <a:rPr lang="es-ES" sz="900" spc="20" dirty="0" smtClean="0">
                <a:solidFill>
                  <a:schemeClr val="tx1">
                    <a:lumMod val="50000"/>
                    <a:lumOff val="50000"/>
                  </a:schemeClr>
                </a:solidFill>
                <a:latin typeface="Gotham Light" panose="02000603030000020004" pitchFamily="2" charset="0"/>
                <a:cs typeface="Gotham Medium"/>
              </a:rPr>
              <a:t>PRECIO</a:t>
            </a:r>
            <a:endParaRPr lang="es-ES" sz="900" spc="20" dirty="0">
              <a:solidFill>
                <a:schemeClr val="tx1">
                  <a:lumMod val="50000"/>
                  <a:lumOff val="50000"/>
                </a:schemeClr>
              </a:solidFill>
              <a:latin typeface="Gotham Light" panose="02000603030000020004" pitchFamily="2" charset="0"/>
              <a:cs typeface="Gotham Medium"/>
            </a:endParaRPr>
          </a:p>
        </p:txBody>
      </p:sp>
      <p:sp>
        <p:nvSpPr>
          <p:cNvPr id="64" name="object 6"/>
          <p:cNvSpPr txBox="1">
            <a:spLocks/>
          </p:cNvSpPr>
          <p:nvPr/>
        </p:nvSpPr>
        <p:spPr>
          <a:xfrm>
            <a:off x="4264893" y="2748389"/>
            <a:ext cx="792088" cy="294953"/>
          </a:xfrm>
          <a:prstGeom prst="rect">
            <a:avLst/>
          </a:prstGeom>
        </p:spPr>
        <p:txBody>
          <a:bodyPr vert="horz" wrap="square" lIns="0" tIns="17780" rIns="0" bIns="0" rtlCol="0">
            <a:spAutoFit/>
          </a:bodyPr>
          <a:lstStyle/>
          <a:p>
            <a:pPr algn="ctr"/>
            <a:r>
              <a:rPr lang="es-ES" sz="900" spc="20" dirty="0" smtClean="0">
                <a:solidFill>
                  <a:schemeClr val="tx1">
                    <a:lumMod val="50000"/>
                    <a:lumOff val="50000"/>
                  </a:schemeClr>
                </a:solidFill>
                <a:latin typeface="Gotham Light" panose="02000603030000020004" pitchFamily="2" charset="0"/>
                <a:cs typeface="Gotham Medium"/>
              </a:rPr>
              <a:t>ZONA</a:t>
            </a:r>
          </a:p>
          <a:p>
            <a:pPr algn="ctr"/>
            <a:r>
              <a:rPr lang="es-ES" sz="900" spc="20" dirty="0" smtClean="0">
                <a:solidFill>
                  <a:schemeClr val="tx1">
                    <a:lumMod val="50000"/>
                    <a:lumOff val="50000"/>
                  </a:schemeClr>
                </a:solidFill>
                <a:latin typeface="Gotham Light" panose="02000603030000020004" pitchFamily="2" charset="0"/>
                <a:cs typeface="Gotham Medium"/>
              </a:rPr>
              <a:t>MEDIA</a:t>
            </a:r>
            <a:endParaRPr lang="es-ES" sz="900" spc="20" dirty="0">
              <a:solidFill>
                <a:schemeClr val="tx1">
                  <a:lumMod val="50000"/>
                  <a:lumOff val="50000"/>
                </a:schemeClr>
              </a:solidFill>
              <a:latin typeface="Gotham Light" panose="02000603030000020004" pitchFamily="2" charset="0"/>
              <a:cs typeface="Gotham Medium"/>
            </a:endParaRPr>
          </a:p>
        </p:txBody>
      </p:sp>
      <p:sp>
        <p:nvSpPr>
          <p:cNvPr id="26" name="10 Elipse"/>
          <p:cNvSpPr>
            <a:spLocks noChangeAspect="1"/>
          </p:cNvSpPr>
          <p:nvPr/>
        </p:nvSpPr>
        <p:spPr>
          <a:xfrm>
            <a:off x="5057775" y="3951014"/>
            <a:ext cx="125771" cy="125771"/>
          </a:xfrm>
          <a:prstGeom prst="ellipse">
            <a:avLst/>
          </a:prstGeom>
          <a:solidFill>
            <a:srgbClr val="FE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27" name="11 Elipse"/>
          <p:cNvSpPr>
            <a:spLocks noChangeAspect="1"/>
          </p:cNvSpPr>
          <p:nvPr/>
        </p:nvSpPr>
        <p:spPr>
          <a:xfrm>
            <a:off x="5057775" y="4203042"/>
            <a:ext cx="125771" cy="125771"/>
          </a:xfrm>
          <a:prstGeom prst="ellipse">
            <a:avLst/>
          </a:prstGeom>
          <a:solidFill>
            <a:srgbClr val="FFF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29" name="11 Elipse"/>
          <p:cNvSpPr>
            <a:spLocks noChangeAspect="1"/>
          </p:cNvSpPr>
          <p:nvPr/>
        </p:nvSpPr>
        <p:spPr>
          <a:xfrm>
            <a:off x="5057775" y="4455070"/>
            <a:ext cx="125771" cy="125771"/>
          </a:xfrm>
          <a:prstGeom prst="ellipse">
            <a:avLst/>
          </a:prstGeom>
          <a:solidFill>
            <a:srgbClr val="FFF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dirty="0"/>
          </a:p>
        </p:txBody>
      </p:sp>
      <p:sp>
        <p:nvSpPr>
          <p:cNvPr id="31" name="object 6"/>
          <p:cNvSpPr txBox="1">
            <a:spLocks/>
          </p:cNvSpPr>
          <p:nvPr/>
        </p:nvSpPr>
        <p:spPr>
          <a:xfrm>
            <a:off x="4264893" y="4091626"/>
            <a:ext cx="792088" cy="294953"/>
          </a:xfrm>
          <a:prstGeom prst="rect">
            <a:avLst/>
          </a:prstGeom>
        </p:spPr>
        <p:txBody>
          <a:bodyPr vert="horz" wrap="square" lIns="0" tIns="17780" rIns="0" bIns="0" rtlCol="0">
            <a:spAutoFit/>
          </a:bodyPr>
          <a:lstStyle/>
          <a:p>
            <a:pPr algn="ctr"/>
            <a:r>
              <a:rPr lang="es-ES" sz="900" spc="20" dirty="0" smtClean="0">
                <a:solidFill>
                  <a:schemeClr val="tx1">
                    <a:lumMod val="50000"/>
                    <a:lumOff val="50000"/>
                  </a:schemeClr>
                </a:solidFill>
                <a:latin typeface="Gotham Light" panose="02000603030000020004" pitchFamily="2" charset="0"/>
                <a:cs typeface="Gotham Medium"/>
              </a:rPr>
              <a:t>MENOR</a:t>
            </a:r>
          </a:p>
          <a:p>
            <a:pPr algn="ctr"/>
            <a:r>
              <a:rPr lang="es-ES" sz="900" spc="20" dirty="0" smtClean="0">
                <a:solidFill>
                  <a:schemeClr val="tx1">
                    <a:lumMod val="50000"/>
                    <a:lumOff val="50000"/>
                  </a:schemeClr>
                </a:solidFill>
                <a:latin typeface="Gotham Light" panose="02000603030000020004" pitchFamily="2" charset="0"/>
                <a:cs typeface="Gotham Medium"/>
              </a:rPr>
              <a:t>PRECIO</a:t>
            </a:r>
            <a:endParaRPr lang="es-ES" sz="900" spc="20" dirty="0">
              <a:solidFill>
                <a:schemeClr val="tx1">
                  <a:lumMod val="50000"/>
                  <a:lumOff val="50000"/>
                </a:schemeClr>
              </a:solidFill>
              <a:latin typeface="Gotham Light" panose="02000603030000020004" pitchFamily="2" charset="0"/>
              <a:cs typeface="Gotham Medium"/>
            </a:endParaRPr>
          </a:p>
        </p:txBody>
      </p:sp>
      <p:pic>
        <p:nvPicPr>
          <p:cNvPr id="32" name="Imagen 31"/>
          <p:cNvPicPr>
            <a:picLocks noChangeAspect="1"/>
          </p:cNvPicPr>
          <p:nvPr/>
        </p:nvPicPr>
        <p:blipFill>
          <a:blip r:embed="rId5" r:link="rId6">
            <a:extLst>
              <a:ext uri="{28A0092B-C50C-407E-A947-70E740481C1C}">
                <a14:useLocalDpi xmlns:a14="http://schemas.microsoft.com/office/drawing/2010/main" val="0"/>
              </a:ext>
            </a:extLst>
          </a:blip>
          <a:srcRect l="15704" r="15704"/>
          <a:stretch>
            <a:fillRect/>
          </a:stretch>
        </p:blipFill>
        <p:spPr>
          <a:xfrm>
            <a:off x="561181" y="982662"/>
            <a:ext cx="3275429" cy="3581400"/>
          </a:xfrm>
          <a:prstGeom prst="rect">
            <a:avLst/>
          </a:prstGeom>
        </p:spPr>
      </p:pic>
    </p:spTree>
    <p:extLst>
      <p:ext uri="{BB962C8B-B14F-4D97-AF65-F5344CB8AC3E}">
        <p14:creationId xmlns:p14="http://schemas.microsoft.com/office/powerpoint/2010/main" val="938054646"/>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5" name="object 2"/>
          <p:cNvSpPr/>
          <p:nvPr/>
        </p:nvSpPr>
        <p:spPr>
          <a:xfrm>
            <a:off x="274" y="5022851"/>
            <a:ext cx="10151729" cy="304800"/>
          </a:xfrm>
          <a:custGeom>
            <a:avLst/>
            <a:gdLst/>
            <a:ahLst/>
            <a:cxnLst/>
            <a:rect l="l" t="t" r="r" b="b"/>
            <a:pathLst>
              <a:path w="9077325" h="98425">
                <a:moveTo>
                  <a:pt x="0" y="97866"/>
                </a:moveTo>
                <a:lnTo>
                  <a:pt x="9076817" y="97866"/>
                </a:lnTo>
                <a:lnTo>
                  <a:pt x="9076817" y="0"/>
                </a:lnTo>
                <a:lnTo>
                  <a:pt x="0" y="0"/>
                </a:lnTo>
                <a:lnTo>
                  <a:pt x="0" y="97866"/>
                </a:lnTo>
                <a:close/>
              </a:path>
            </a:pathLst>
          </a:custGeom>
          <a:solidFill>
            <a:srgbClr val="FE4D00"/>
          </a:solidFill>
        </p:spPr>
        <p:txBody>
          <a:bodyPr wrap="square" lIns="0" tIns="0" rIns="0" bIns="0" rtlCol="0"/>
          <a:lstStyle/>
          <a:p>
            <a:endParaRPr/>
          </a:p>
        </p:txBody>
      </p:sp>
      <p:grpSp>
        <p:nvGrpSpPr>
          <p:cNvPr id="7" name="Group 43"/>
          <p:cNvGrpSpPr/>
          <p:nvPr/>
        </p:nvGrpSpPr>
        <p:grpSpPr>
          <a:xfrm>
            <a:off x="0" y="-7261"/>
            <a:ext cx="10152000" cy="3960000"/>
            <a:chOff x="12700" y="-455863"/>
            <a:chExt cx="10083800" cy="4402387"/>
          </a:xfrm>
        </p:grpSpPr>
        <p:sp>
          <p:nvSpPr>
            <p:cNvPr id="8" name="object 3"/>
            <p:cNvSpPr/>
            <p:nvPr/>
          </p:nvSpPr>
          <p:spPr>
            <a:xfrm>
              <a:off x="12969" y="-444802"/>
              <a:ext cx="10083263" cy="4387237"/>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lang="es-ES_tradnl"/>
            </a:p>
          </p:txBody>
        </p:sp>
        <p:sp>
          <p:nvSpPr>
            <p:cNvPr id="9" name="object 4"/>
            <p:cNvSpPr/>
            <p:nvPr/>
          </p:nvSpPr>
          <p:spPr>
            <a:xfrm>
              <a:off x="12700" y="-455863"/>
              <a:ext cx="10083800" cy="4402387"/>
            </a:xfrm>
            <a:custGeom>
              <a:avLst/>
              <a:gdLst/>
              <a:ahLst/>
              <a:cxnLst/>
              <a:rect l="l" t="t" r="r" b="b"/>
              <a:pathLst>
                <a:path w="9061450" h="3960495">
                  <a:moveTo>
                    <a:pt x="0" y="0"/>
                  </a:moveTo>
                  <a:lnTo>
                    <a:pt x="9060974" y="0"/>
                  </a:lnTo>
                  <a:lnTo>
                    <a:pt x="9060974" y="3960186"/>
                  </a:lnTo>
                  <a:lnTo>
                    <a:pt x="0" y="3960186"/>
                  </a:lnTo>
                  <a:lnTo>
                    <a:pt x="0" y="0"/>
                  </a:lnTo>
                  <a:close/>
                </a:path>
              </a:pathLst>
            </a:custGeom>
            <a:solidFill>
              <a:srgbClr val="FE4D00">
                <a:alpha val="72999"/>
              </a:srgbClr>
            </a:solidFill>
          </p:spPr>
          <p:txBody>
            <a:bodyPr wrap="square" lIns="0" tIns="0" rIns="0" bIns="0" rtlCol="0"/>
            <a:lstStyle/>
            <a:p>
              <a:endParaRPr lang="es-ES_tradnl"/>
            </a:p>
          </p:txBody>
        </p:sp>
      </p:grpSp>
      <p:sp>
        <p:nvSpPr>
          <p:cNvPr id="10" name="object 5"/>
          <p:cNvSpPr txBox="1">
            <a:spLocks/>
          </p:cNvSpPr>
          <p:nvPr/>
        </p:nvSpPr>
        <p:spPr>
          <a:xfrm>
            <a:off x="708827" y="1363662"/>
            <a:ext cx="3814754" cy="1982594"/>
          </a:xfrm>
          <a:prstGeom prst="rect">
            <a:avLst/>
          </a:prstGeom>
        </p:spPr>
        <p:txBody>
          <a:bodyPr vert="horz" wrap="square" lIns="0" tIns="12700" rIns="0" bIns="0" rtlCol="0">
            <a:spAutoFit/>
          </a:bodyPr>
          <a:lstStyle/>
          <a:p>
            <a:pPr algn="ctr"/>
            <a:r>
              <a:rPr lang="pt-BR" sz="1600" spc="20" dirty="0">
                <a:solidFill>
                  <a:schemeClr val="bg1"/>
                </a:solidFill>
                <a:latin typeface="Gotham Light" panose="02000603030000020004" pitchFamily="2" charset="0"/>
                <a:cs typeface="Gotham Medium"/>
                <a:sym typeface="Raleway"/>
              </a:rPr>
              <a:t>CONTACTO COMERCIAL</a:t>
            </a:r>
          </a:p>
          <a:p>
            <a:pPr algn="ctr"/>
            <a:r>
              <a:rPr lang="pt-BR" sz="1600" spc="20" dirty="0">
                <a:solidFill>
                  <a:schemeClr val="bg1"/>
                </a:solidFill>
                <a:latin typeface="Gotham Light" panose="02000603030000020004" pitchFamily="2" charset="0"/>
                <a:cs typeface="Gotham Medium"/>
                <a:sym typeface="Raleway"/>
              </a:rPr>
              <a:t>XXXXXX</a:t>
            </a:r>
          </a:p>
          <a:p>
            <a:pPr indent="-74698" algn="ctr">
              <a:buClr>
                <a:schemeClr val="dk1"/>
              </a:buClr>
            </a:pPr>
            <a:r>
              <a:rPr lang="pt-BR" sz="1600" spc="20" dirty="0">
                <a:solidFill>
                  <a:schemeClr val="bg1"/>
                </a:solidFill>
                <a:latin typeface="Gotham Light" panose="02000603030000020004" pitchFamily="2" charset="0"/>
                <a:cs typeface="Gotham Medium"/>
                <a:sym typeface="Raleway"/>
              </a:rPr>
              <a:t>XXXXX@zonaprop.com</a:t>
            </a:r>
          </a:p>
          <a:p>
            <a:pPr indent="-74698" algn="ctr">
              <a:buClr>
                <a:schemeClr val="dk1"/>
              </a:buClr>
            </a:pPr>
            <a:endParaRPr lang="pt-BR" sz="1600" spc="20" dirty="0">
              <a:solidFill>
                <a:schemeClr val="bg1"/>
              </a:solidFill>
              <a:latin typeface="Gotham Light" panose="02000603030000020004" pitchFamily="2" charset="0"/>
              <a:cs typeface="Gotham Medium"/>
              <a:sym typeface="Raleway"/>
            </a:endParaRPr>
          </a:p>
          <a:p>
            <a:pPr indent="-74698" algn="ctr">
              <a:buClr>
                <a:schemeClr val="dk1"/>
              </a:buClr>
            </a:pPr>
            <a:endParaRPr lang="pt-BR" sz="1600" spc="20" dirty="0">
              <a:solidFill>
                <a:schemeClr val="bg1"/>
              </a:solidFill>
              <a:latin typeface="Gotham Light" panose="02000603030000020004" pitchFamily="2" charset="0"/>
              <a:cs typeface="Gotham Medium"/>
              <a:sym typeface="Raleway"/>
            </a:endParaRPr>
          </a:p>
          <a:p>
            <a:pPr lvl="0" algn="ctr">
              <a:buClr>
                <a:schemeClr val="dk1"/>
              </a:buClr>
              <a:buSzPct val="61111"/>
            </a:pPr>
            <a:r>
              <a:rPr lang="pt-BR" sz="1600" spc="20" dirty="0">
                <a:solidFill>
                  <a:schemeClr val="bg1"/>
                </a:solidFill>
                <a:latin typeface="Gotham Light" panose="02000603030000020004" pitchFamily="2" charset="0"/>
                <a:cs typeface="Gotham Medium"/>
                <a:sym typeface="Raleway"/>
              </a:rPr>
              <a:t>CONTACTO MARKETING &amp; PRENSA</a:t>
            </a:r>
          </a:p>
          <a:p>
            <a:pPr lvl="0" algn="ctr">
              <a:buClr>
                <a:schemeClr val="dk1"/>
              </a:buClr>
            </a:pPr>
            <a:r>
              <a:rPr lang="pt-BR" sz="1600" spc="20" dirty="0">
                <a:solidFill>
                  <a:schemeClr val="bg1"/>
                </a:solidFill>
                <a:latin typeface="Gotham Light" panose="02000603030000020004" pitchFamily="2" charset="0"/>
                <a:cs typeface="Gotham Medium"/>
                <a:sym typeface="Raleway"/>
              </a:rPr>
              <a:t>XXXXXXX</a:t>
            </a:r>
          </a:p>
          <a:p>
            <a:pPr lvl="0" algn="ctr">
              <a:buClr>
                <a:schemeClr val="dk1"/>
              </a:buClr>
            </a:pPr>
            <a:r>
              <a:rPr lang="pt-BR" sz="1600" spc="20" dirty="0">
                <a:solidFill>
                  <a:schemeClr val="bg1"/>
                </a:solidFill>
                <a:latin typeface="Gotham Light" panose="02000603030000020004" pitchFamily="2" charset="0"/>
                <a:cs typeface="Gotham Medium"/>
                <a:sym typeface="Raleway"/>
              </a:rPr>
              <a:t>XXXXXXX@navent.com</a:t>
            </a:r>
          </a:p>
        </p:txBody>
      </p:sp>
      <p:sp>
        <p:nvSpPr>
          <p:cNvPr id="11" name="object 42"/>
          <p:cNvSpPr/>
          <p:nvPr/>
        </p:nvSpPr>
        <p:spPr>
          <a:xfrm>
            <a:off x="3613559" y="0"/>
            <a:ext cx="2882089" cy="107062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5"/>
          <p:cNvSpPr txBox="1">
            <a:spLocks/>
          </p:cNvSpPr>
          <p:nvPr/>
        </p:nvSpPr>
        <p:spPr>
          <a:xfrm>
            <a:off x="5514181" y="1363662"/>
            <a:ext cx="3814754" cy="2228815"/>
          </a:xfrm>
          <a:prstGeom prst="rect">
            <a:avLst/>
          </a:prstGeom>
        </p:spPr>
        <p:txBody>
          <a:bodyPr vert="horz" wrap="square" lIns="0" tIns="12700" rIns="0" bIns="0" rtlCol="0">
            <a:spAutoFit/>
          </a:bodyPr>
          <a:lstStyle/>
          <a:p>
            <a:pPr lvl="0" algn="ctr"/>
            <a:r>
              <a:rPr lang="pt-BR" sz="1600" spc="20" dirty="0">
                <a:solidFill>
                  <a:schemeClr val="bg1"/>
                </a:solidFill>
                <a:latin typeface="Gotham Light" panose="02000603030000020004" pitchFamily="2" charset="0"/>
                <a:cs typeface="Gotham Medium"/>
                <a:sym typeface="Raleway"/>
              </a:rPr>
              <a:t>ZONAPROP</a:t>
            </a:r>
          </a:p>
          <a:p>
            <a:pPr lvl="0" algn="ctr"/>
            <a:r>
              <a:rPr lang="pt-BR" sz="1600" spc="20" dirty="0">
                <a:solidFill>
                  <a:schemeClr val="bg1"/>
                </a:solidFill>
                <a:latin typeface="Gotham Light" panose="02000603030000020004" pitchFamily="2" charset="0"/>
                <a:cs typeface="Gotham Medium"/>
                <a:sym typeface="Raleway"/>
              </a:rPr>
              <a:t>zonaprop.com</a:t>
            </a:r>
          </a:p>
          <a:p>
            <a:pPr lvl="0" algn="ctr"/>
            <a:endParaRPr lang="pt-BR" sz="1600" spc="20" dirty="0">
              <a:solidFill>
                <a:schemeClr val="bg1"/>
              </a:solidFill>
              <a:latin typeface="Gotham Light" panose="02000603030000020004" pitchFamily="2" charset="0"/>
              <a:cs typeface="Gotham Medium"/>
              <a:sym typeface="Raleway"/>
            </a:endParaRPr>
          </a:p>
          <a:p>
            <a:pPr lvl="0" algn="ctr"/>
            <a:endParaRPr lang="pt-BR" sz="1600" spc="20" dirty="0">
              <a:solidFill>
                <a:schemeClr val="bg1"/>
              </a:solidFill>
              <a:latin typeface="Gotham Light" panose="02000603030000020004" pitchFamily="2" charset="0"/>
              <a:cs typeface="Gotham Medium"/>
              <a:sym typeface="Raleway"/>
            </a:endParaRPr>
          </a:p>
          <a:p>
            <a:pPr lvl="0" algn="ctr"/>
            <a:endParaRPr lang="pt-BR" sz="1600" spc="20" dirty="0">
              <a:solidFill>
                <a:schemeClr val="bg1"/>
              </a:solidFill>
              <a:latin typeface="Gotham Light" panose="02000603030000020004" pitchFamily="2" charset="0"/>
              <a:cs typeface="Gotham Medium"/>
              <a:sym typeface="Raleway"/>
            </a:endParaRPr>
          </a:p>
          <a:p>
            <a:pPr lvl="0" algn="ctr"/>
            <a:r>
              <a:rPr lang="pt-BR" sz="1600" spc="20" dirty="0">
                <a:solidFill>
                  <a:schemeClr val="bg1"/>
                </a:solidFill>
                <a:latin typeface="Gotham Light" panose="02000603030000020004" pitchFamily="2" charset="0"/>
                <a:cs typeface="Gotham Medium"/>
                <a:sym typeface="Raleway"/>
              </a:rPr>
              <a:t>GRUPO NAVENT</a:t>
            </a:r>
          </a:p>
          <a:p>
            <a:pPr lvl="0" algn="ctr"/>
            <a:r>
              <a:rPr lang="pt-BR" sz="1600" spc="20" dirty="0">
                <a:solidFill>
                  <a:schemeClr val="bg1"/>
                </a:solidFill>
                <a:latin typeface="Gotham Light" panose="02000603030000020004" pitchFamily="2" charset="0"/>
                <a:cs typeface="Gotham Medium"/>
                <a:sym typeface="Raleway"/>
              </a:rPr>
              <a:t>navent.com</a:t>
            </a:r>
          </a:p>
          <a:p>
            <a:pPr lvl="0" algn="ctr"/>
            <a:endParaRPr lang="pt-BR" sz="1600" dirty="0" smtClean="0">
              <a:solidFill>
                <a:srgbClr val="666666"/>
              </a:solidFill>
              <a:latin typeface="Montserrat" panose="00000500000000000000" pitchFamily="2" charset="0"/>
              <a:ea typeface="Raleway"/>
              <a:cs typeface="Raleway"/>
              <a:sym typeface="Raleway"/>
            </a:endParaRPr>
          </a:p>
          <a:p>
            <a:pPr indent="-74698" algn="ctr">
              <a:buClr>
                <a:schemeClr val="dk1"/>
              </a:buClr>
            </a:pPr>
            <a:endParaRPr lang="pt-BR" sz="1600" dirty="0">
              <a:solidFill>
                <a:srgbClr val="666666"/>
              </a:solidFill>
              <a:latin typeface="Montserrat" panose="00000500000000000000" pitchFamily="2" charset="0"/>
              <a:ea typeface="Raleway"/>
              <a:cs typeface="Raleway"/>
              <a:sym typeface="Raleway"/>
            </a:endParaRPr>
          </a:p>
        </p:txBody>
      </p:sp>
      <p:sp>
        <p:nvSpPr>
          <p:cNvPr id="13" name="object 6"/>
          <p:cNvSpPr txBox="1">
            <a:spLocks/>
          </p:cNvSpPr>
          <p:nvPr/>
        </p:nvSpPr>
        <p:spPr>
          <a:xfrm>
            <a:off x="1744613" y="4181603"/>
            <a:ext cx="6517962" cy="633507"/>
          </a:xfrm>
          <a:prstGeom prst="rect">
            <a:avLst/>
          </a:prstGeom>
        </p:spPr>
        <p:txBody>
          <a:bodyPr vert="horz" wrap="square" lIns="0" tIns="17780" rIns="0" bIns="0" rtlCol="0">
            <a:spAutoFit/>
          </a:bodyPr>
          <a:lstStyle/>
          <a:p>
            <a:pPr algn="ctr">
              <a:buClr>
                <a:srgbClr val="3F3F3F"/>
              </a:buClr>
              <a:buSzPct val="25000"/>
            </a:pPr>
            <a:r>
              <a:rPr lang="pt-BR" sz="2000" spc="20" dirty="0" smtClean="0">
                <a:solidFill>
                  <a:schemeClr val="tx1"/>
                </a:solidFill>
                <a:latin typeface="Gotham Medium"/>
                <a:cs typeface="Gotham Medium"/>
                <a:sym typeface="Raleway"/>
              </a:rPr>
              <a:t>INFORME DE MERCADO</a:t>
            </a:r>
          </a:p>
          <a:p>
            <a:pPr algn="ctr">
              <a:buClr>
                <a:srgbClr val="3F3F3F"/>
              </a:buClr>
              <a:buSzPct val="25000"/>
            </a:pPr>
            <a:r>
              <a:rPr lang="pt-BR" sz="2000" spc="20" dirty="0">
                <a:solidFill>
                  <a:schemeClr val="tx1"/>
                </a:solidFill>
                <a:latin typeface="Gotham Light" panose="02000603030000020004" pitchFamily="2" charset="0"/>
                <a:cs typeface="Gotham Medium"/>
                <a:sym typeface="Raleway"/>
              </a:rPr>
              <a:t>BUENOS </a:t>
            </a:r>
            <a:r>
              <a:rPr lang="pt-BR" sz="2000" spc="20" dirty="0" smtClean="0">
                <a:solidFill>
                  <a:schemeClr val="tx1"/>
                </a:solidFill>
                <a:latin typeface="Gotham Light" panose="02000603030000020004" pitchFamily="2" charset="0"/>
                <a:cs typeface="Gotham Medium"/>
                <a:sym typeface="Raleway"/>
              </a:rPr>
              <a:t>AIRES. JUNIO 2019</a:t>
            </a:r>
            <a:endParaRPr lang="pt-BR" sz="2000" spc="20" dirty="0">
              <a:solidFill>
                <a:schemeClr val="tx1"/>
              </a:solidFill>
              <a:latin typeface="Gotham Light" panose="02000603030000020004" pitchFamily="2" charset="0"/>
              <a:cs typeface="Gotham Medium"/>
              <a:sym typeface="Raleway"/>
            </a:endParaRPr>
          </a:p>
        </p:txBody>
      </p:sp>
    </p:spTree>
    <p:extLst>
      <p:ext uri="{BB962C8B-B14F-4D97-AF65-F5344CB8AC3E}">
        <p14:creationId xmlns:p14="http://schemas.microsoft.com/office/powerpoint/2010/main" val="91814306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16" name="object 6"/>
          <p:cNvSpPr txBox="1">
            <a:spLocks/>
          </p:cNvSpPr>
          <p:nvPr/>
        </p:nvSpPr>
        <p:spPr>
          <a:xfrm>
            <a:off x="825019" y="159990"/>
            <a:ext cx="6517962" cy="571951"/>
          </a:xfrm>
          <a:prstGeom prst="rect">
            <a:avLst/>
          </a:prstGeom>
        </p:spPr>
        <p:txBody>
          <a:bodyPr vert="horz" wrap="square" lIns="0" tIns="17780" rIns="0" bIns="0" rtlCol="0">
            <a:spAutoFit/>
          </a:bodyPr>
          <a:lstStyle/>
          <a:p>
            <a:pPr>
              <a:buClr>
                <a:srgbClr val="3F3F3F"/>
              </a:buClr>
              <a:buSzPct val="25000"/>
            </a:pPr>
            <a:r>
              <a:rPr lang="pt-BR" sz="2000" spc="20" dirty="0" smtClean="0">
                <a:solidFill>
                  <a:srgbClr val="FE4D00"/>
                </a:solidFill>
                <a:latin typeface="Gotham Medium"/>
                <a:cs typeface="Gotham Medium"/>
                <a:sym typeface="Raleway"/>
              </a:rPr>
              <a:t>ZONAPROP INDEX </a:t>
            </a:r>
          </a:p>
          <a:p>
            <a:pPr>
              <a:buClr>
                <a:srgbClr val="3F3F3F"/>
              </a:buClr>
              <a:buSzPct val="25000"/>
            </a:pPr>
            <a:r>
              <a:rPr lang="pt-BR" sz="1600" spc="20" dirty="0">
                <a:solidFill>
                  <a:srgbClr val="FF6600"/>
                </a:solidFill>
                <a:latin typeface="Gotham Light" panose="02000603030000020004" pitchFamily="2" charset="0"/>
                <a:cs typeface="Gotham Medium"/>
                <a:sym typeface="Raleway"/>
              </a:rPr>
              <a:t>TRANSFORMANDO DATOS EN ESTADÍSTICAS CONFIABLES</a:t>
            </a:r>
          </a:p>
        </p:txBody>
      </p:sp>
      <p:sp>
        <p:nvSpPr>
          <p:cNvPr id="14" name="object 4"/>
          <p:cNvSpPr/>
          <p:nvPr/>
        </p:nvSpPr>
        <p:spPr>
          <a:xfrm>
            <a:off x="0" y="3497261"/>
            <a:ext cx="10113963" cy="1668463"/>
          </a:xfrm>
          <a:custGeom>
            <a:avLst/>
            <a:gdLst/>
            <a:ahLst/>
            <a:cxnLst/>
            <a:rect l="l" t="t" r="r" b="b"/>
            <a:pathLst>
              <a:path w="5231765" h="2670810">
                <a:moveTo>
                  <a:pt x="0" y="0"/>
                </a:moveTo>
                <a:lnTo>
                  <a:pt x="5231479" y="0"/>
                </a:lnTo>
                <a:lnTo>
                  <a:pt x="5231479" y="2670792"/>
                </a:lnTo>
                <a:lnTo>
                  <a:pt x="0" y="2670792"/>
                </a:lnTo>
                <a:lnTo>
                  <a:pt x="0" y="0"/>
                </a:lnTo>
                <a:close/>
              </a:path>
            </a:pathLst>
          </a:custGeom>
          <a:solidFill>
            <a:srgbClr val="CCCDCF">
              <a:alpha val="21000"/>
            </a:srgbClr>
          </a:solidFill>
        </p:spPr>
        <p:txBody>
          <a:bodyPr wrap="square" lIns="0" tIns="0" rIns="0" bIns="0" rtlCol="0"/>
          <a:lstStyle/>
          <a:p>
            <a:endParaRPr/>
          </a:p>
        </p:txBody>
      </p:sp>
      <p:sp>
        <p:nvSpPr>
          <p:cNvPr id="15"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17" name="object 7"/>
          <p:cNvSpPr/>
          <p:nvPr/>
        </p:nvSpPr>
        <p:spPr>
          <a:xfrm>
            <a:off x="6288318" y="1136650"/>
            <a:ext cx="563245" cy="219710"/>
          </a:xfrm>
          <a:custGeom>
            <a:avLst/>
            <a:gdLst/>
            <a:ahLst/>
            <a:cxnLst/>
            <a:rect l="l" t="t" r="r" b="b"/>
            <a:pathLst>
              <a:path w="563245" h="219710">
                <a:moveTo>
                  <a:pt x="562775" y="219443"/>
                </a:moveTo>
                <a:lnTo>
                  <a:pt x="0" y="219443"/>
                </a:lnTo>
                <a:lnTo>
                  <a:pt x="0" y="0"/>
                </a:lnTo>
                <a:lnTo>
                  <a:pt x="562775" y="0"/>
                </a:lnTo>
                <a:lnTo>
                  <a:pt x="562775" y="219443"/>
                </a:lnTo>
                <a:close/>
              </a:path>
            </a:pathLst>
          </a:custGeom>
          <a:ln w="7023">
            <a:solidFill>
              <a:srgbClr val="FFFFFF"/>
            </a:solidFill>
          </a:ln>
        </p:spPr>
        <p:txBody>
          <a:bodyPr wrap="square" lIns="0" tIns="0" rIns="0" bIns="0" rtlCol="0"/>
          <a:lstStyle/>
          <a:p>
            <a:endParaRPr/>
          </a:p>
        </p:txBody>
      </p:sp>
      <p:sp>
        <p:nvSpPr>
          <p:cNvPr id="18" name="object 13"/>
          <p:cNvSpPr txBox="1"/>
          <p:nvPr/>
        </p:nvSpPr>
        <p:spPr>
          <a:xfrm>
            <a:off x="5574207" y="3734527"/>
            <a:ext cx="3900350" cy="1054071"/>
          </a:xfrm>
          <a:prstGeom prst="rect">
            <a:avLst/>
          </a:prstGeom>
        </p:spPr>
        <p:txBody>
          <a:bodyPr vert="horz" wrap="square" lIns="0" tIns="12700" rIns="0" bIns="0" rtlCol="0">
            <a:spAutoFit/>
          </a:bodyPr>
          <a:lstStyle/>
          <a:p>
            <a:pPr indent="-74698">
              <a:lnSpc>
                <a:spcPct val="115000"/>
              </a:lnSpc>
              <a:buClr>
                <a:schemeClr val="dk1"/>
              </a:buClr>
            </a:pPr>
            <a:r>
              <a:rPr lang="pt-BR" sz="1000" spc="20" dirty="0">
                <a:solidFill>
                  <a:schemeClr val="tx1"/>
                </a:solidFill>
                <a:latin typeface="Gotham Light" panose="02000603030000020004" pitchFamily="2" charset="0"/>
                <a:cs typeface="Gotham Medium"/>
                <a:sym typeface="Montserrat"/>
              </a:rPr>
              <a:t>PERIODICIDAD:  CÁLCULO Y PUBLICACIÓN MENSUAL</a:t>
            </a:r>
          </a:p>
          <a:p>
            <a:pPr indent="-74698">
              <a:lnSpc>
                <a:spcPct val="115000"/>
              </a:lnSpc>
              <a:buClr>
                <a:schemeClr val="dk1"/>
              </a:buClr>
            </a:pPr>
            <a:endParaRPr lang="pt-BR" sz="1000" spc="20" dirty="0">
              <a:solidFill>
                <a:schemeClr val="tx1"/>
              </a:solidFill>
              <a:latin typeface="Gotham Light" panose="02000603030000020004" pitchFamily="2" charset="0"/>
              <a:cs typeface="Gotham Medium"/>
              <a:sym typeface="Montserrat"/>
            </a:endParaRPr>
          </a:p>
          <a:p>
            <a:pPr indent="-74698">
              <a:lnSpc>
                <a:spcPct val="115000"/>
              </a:lnSpc>
              <a:buClr>
                <a:schemeClr val="dk1"/>
              </a:buClr>
            </a:pPr>
            <a:endParaRPr lang="pt-BR" sz="1000" spc="20" dirty="0">
              <a:solidFill>
                <a:schemeClr val="tx1"/>
              </a:solidFill>
              <a:latin typeface="Gotham Light" panose="02000603030000020004" pitchFamily="2" charset="0"/>
              <a:cs typeface="Gotham Medium"/>
              <a:sym typeface="Montserrat"/>
            </a:endParaRPr>
          </a:p>
          <a:p>
            <a:pPr indent="-74698">
              <a:lnSpc>
                <a:spcPct val="115000"/>
              </a:lnSpc>
              <a:buClr>
                <a:schemeClr val="dk1"/>
              </a:buClr>
            </a:pPr>
            <a:r>
              <a:rPr lang="pt-BR" sz="1000" spc="20" dirty="0">
                <a:solidFill>
                  <a:schemeClr val="tx1"/>
                </a:solidFill>
                <a:latin typeface="Gotham Light" panose="02000603030000020004" pitchFamily="2" charset="0"/>
                <a:cs typeface="Gotham Medium"/>
                <a:sym typeface="Montserrat"/>
              </a:rPr>
              <a:t>METODOLOGÍA: UTILIZAMOS LAS MEJORAS PRÁCTICAS ESTADISTICAS INTERNACIONALES. DOCUMENTO METODOLÓGICO DISPONIBLE EN ZONAPROP.COM</a:t>
            </a:r>
          </a:p>
        </p:txBody>
      </p:sp>
      <p:sp>
        <p:nvSpPr>
          <p:cNvPr id="19" name="object 13"/>
          <p:cNvSpPr txBox="1"/>
          <p:nvPr/>
        </p:nvSpPr>
        <p:spPr>
          <a:xfrm>
            <a:off x="1002663" y="3746102"/>
            <a:ext cx="3900350" cy="877100"/>
          </a:xfrm>
          <a:prstGeom prst="rect">
            <a:avLst/>
          </a:prstGeom>
        </p:spPr>
        <p:txBody>
          <a:bodyPr vert="horz" wrap="square" lIns="0" tIns="12700" rIns="0" bIns="0" rtlCol="0">
            <a:spAutoFit/>
          </a:bodyPr>
          <a:lstStyle/>
          <a:p>
            <a:pPr indent="-74698">
              <a:lnSpc>
                <a:spcPct val="115000"/>
              </a:lnSpc>
              <a:buClr>
                <a:schemeClr val="dk1"/>
              </a:buClr>
              <a:buSzPct val="110000"/>
            </a:pPr>
            <a:r>
              <a:rPr lang="es-ES" sz="1000" spc="20" dirty="0">
                <a:solidFill>
                  <a:schemeClr val="tx1"/>
                </a:solidFill>
                <a:latin typeface="Gotham Light" panose="02000603030000020004" pitchFamily="2" charset="0"/>
                <a:cs typeface="Gotham Medium"/>
                <a:sym typeface="Montserrat"/>
              </a:rPr>
              <a:t>OBJETIVO: BRINDAR ESTADÍSTICAS CLARAS, OBJETIVAS Y CONFIABLES SOBRE EL MERCADO INMOBILIARIO</a:t>
            </a:r>
          </a:p>
          <a:p>
            <a:pPr indent="-74698">
              <a:lnSpc>
                <a:spcPct val="115000"/>
              </a:lnSpc>
              <a:buClr>
                <a:schemeClr val="dk1"/>
              </a:buClr>
            </a:pPr>
            <a:endParaRPr lang="es-ES" sz="1000" spc="20" dirty="0">
              <a:solidFill>
                <a:schemeClr val="tx1"/>
              </a:solidFill>
              <a:latin typeface="Gotham Light" panose="02000603030000020004" pitchFamily="2" charset="0"/>
              <a:cs typeface="Gotham Medium"/>
              <a:sym typeface="Montserrat"/>
            </a:endParaRPr>
          </a:p>
          <a:p>
            <a:pPr indent="-74698">
              <a:lnSpc>
                <a:spcPct val="115000"/>
              </a:lnSpc>
              <a:buClr>
                <a:schemeClr val="dk1"/>
              </a:buClr>
              <a:buSzPct val="110000"/>
            </a:pPr>
            <a:r>
              <a:rPr lang="es-ES" sz="1000" spc="20" dirty="0">
                <a:solidFill>
                  <a:schemeClr val="tx1"/>
                </a:solidFill>
                <a:latin typeface="Gotham Light" panose="02000603030000020004" pitchFamily="2" charset="0"/>
                <a:cs typeface="Gotham Medium"/>
                <a:sym typeface="Montserrat"/>
              </a:rPr>
              <a:t>FUENTE DE DATOS: TODOS LOS ANUNCIOS DE INMUEBLES PUBLICADOS EN ZONAPROP.COM</a:t>
            </a:r>
          </a:p>
        </p:txBody>
      </p:sp>
      <p:pic>
        <p:nvPicPr>
          <p:cNvPr id="22" name="Shape 102" descr="grafico_index2.png"/>
          <p:cNvPicPr preferRelativeResize="0"/>
          <p:nvPr/>
        </p:nvPicPr>
        <p:blipFill rotWithShape="1">
          <a:blip r:embed="rId3">
            <a:alphaModFix/>
          </a:blip>
          <a:srcRect/>
          <a:stretch/>
        </p:blipFill>
        <p:spPr>
          <a:xfrm>
            <a:off x="1408119" y="813489"/>
            <a:ext cx="7093715" cy="2683773"/>
          </a:xfrm>
          <a:prstGeom prst="rect">
            <a:avLst/>
          </a:prstGeom>
          <a:noFill/>
          <a:ln>
            <a:noFill/>
          </a:ln>
        </p:spPr>
      </p:pic>
      <p:sp>
        <p:nvSpPr>
          <p:cNvPr id="23" name="Triángulo isósceles 22"/>
          <p:cNvSpPr/>
          <p:nvPr/>
        </p:nvSpPr>
        <p:spPr>
          <a:xfrm rot="5400000">
            <a:off x="4608925" y="1764265"/>
            <a:ext cx="972312" cy="838200"/>
          </a:xfrm>
          <a:prstGeom prst="triangl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24" name="Shape 97" descr="internt_web_technology-08-512.png"/>
          <p:cNvPicPr preferRelativeResize="0"/>
          <p:nvPr/>
        </p:nvPicPr>
        <p:blipFill>
          <a:blip r:embed="rId4">
            <a:alphaModFix amt="60000"/>
          </a:blip>
          <a:stretch>
            <a:fillRect/>
          </a:stretch>
        </p:blipFill>
        <p:spPr>
          <a:xfrm>
            <a:off x="592485" y="3747690"/>
            <a:ext cx="310862" cy="282263"/>
          </a:xfrm>
          <a:prstGeom prst="rect">
            <a:avLst/>
          </a:prstGeom>
          <a:noFill/>
          <a:ln>
            <a:noFill/>
          </a:ln>
        </p:spPr>
      </p:pic>
      <p:pic>
        <p:nvPicPr>
          <p:cNvPr id="25" name="Shape 98" descr="768px-Linecons_database.svg.png"/>
          <p:cNvPicPr preferRelativeResize="0"/>
          <p:nvPr/>
        </p:nvPicPr>
        <p:blipFill rotWithShape="1">
          <a:blip r:embed="rId5">
            <a:alphaModFix amt="60000"/>
          </a:blip>
          <a:srcRect/>
          <a:stretch/>
        </p:blipFill>
        <p:spPr>
          <a:xfrm>
            <a:off x="592485" y="4306929"/>
            <a:ext cx="310862" cy="282263"/>
          </a:xfrm>
          <a:prstGeom prst="rect">
            <a:avLst/>
          </a:prstGeom>
          <a:noFill/>
          <a:ln>
            <a:noFill/>
          </a:ln>
        </p:spPr>
      </p:pic>
      <p:pic>
        <p:nvPicPr>
          <p:cNvPr id="26" name="Shape 99" descr="today-xxl.png"/>
          <p:cNvPicPr preferRelativeResize="0"/>
          <p:nvPr/>
        </p:nvPicPr>
        <p:blipFill rotWithShape="1">
          <a:blip r:embed="rId6">
            <a:alphaModFix amt="60000"/>
          </a:blip>
          <a:srcRect/>
          <a:stretch/>
        </p:blipFill>
        <p:spPr>
          <a:xfrm>
            <a:off x="5128989" y="3734990"/>
            <a:ext cx="274057" cy="248845"/>
          </a:xfrm>
          <a:prstGeom prst="rect">
            <a:avLst/>
          </a:prstGeom>
          <a:noFill/>
          <a:ln>
            <a:noFill/>
          </a:ln>
        </p:spPr>
      </p:pic>
      <p:pic>
        <p:nvPicPr>
          <p:cNvPr id="27" name="Shape 100" descr="tool-icon-19.png"/>
          <p:cNvPicPr preferRelativeResize="0"/>
          <p:nvPr/>
        </p:nvPicPr>
        <p:blipFill rotWithShape="1">
          <a:blip r:embed="rId7">
            <a:alphaModFix amt="60000"/>
          </a:blip>
          <a:srcRect l="4296" r="4296"/>
          <a:stretch/>
        </p:blipFill>
        <p:spPr>
          <a:xfrm>
            <a:off x="5128989" y="4278233"/>
            <a:ext cx="274058" cy="248845"/>
          </a:xfrm>
          <a:prstGeom prst="rect">
            <a:avLst/>
          </a:prstGeom>
          <a:noFill/>
          <a:ln>
            <a:noFill/>
          </a:ln>
        </p:spPr>
      </p:pic>
      <p:sp>
        <p:nvSpPr>
          <p:cNvPr id="20" name="object 15"/>
          <p:cNvSpPr/>
          <p:nvPr/>
        </p:nvSpPr>
        <p:spPr>
          <a:xfrm>
            <a:off x="7872803" y="159990"/>
            <a:ext cx="1829997" cy="412313"/>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270337033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23" name="Group 10"/>
          <p:cNvGrpSpPr/>
          <p:nvPr/>
        </p:nvGrpSpPr>
        <p:grpSpPr>
          <a:xfrm>
            <a:off x="3" y="1500239"/>
            <a:ext cx="10109200" cy="2684412"/>
            <a:chOff x="3" y="1500239"/>
            <a:chExt cx="10109200" cy="2684412"/>
          </a:xfrm>
        </p:grpSpPr>
        <p:sp>
          <p:nvSpPr>
            <p:cNvPr id="24" name="object 4"/>
            <p:cNvSpPr/>
            <p:nvPr/>
          </p:nvSpPr>
          <p:spPr>
            <a:xfrm>
              <a:off x="3874424" y="1500239"/>
              <a:ext cx="6234779" cy="2670810"/>
            </a:xfrm>
            <a:custGeom>
              <a:avLst/>
              <a:gdLst/>
              <a:ahLst/>
              <a:cxnLst/>
              <a:rect l="l" t="t" r="r" b="b"/>
              <a:pathLst>
                <a:path w="5231765" h="2670810">
                  <a:moveTo>
                    <a:pt x="0" y="0"/>
                  </a:moveTo>
                  <a:lnTo>
                    <a:pt x="5231479" y="0"/>
                  </a:lnTo>
                  <a:lnTo>
                    <a:pt x="5231479" y="2670792"/>
                  </a:lnTo>
                  <a:lnTo>
                    <a:pt x="0" y="2670792"/>
                  </a:lnTo>
                  <a:lnTo>
                    <a:pt x="0" y="0"/>
                  </a:lnTo>
                  <a:close/>
                </a:path>
              </a:pathLst>
            </a:custGeom>
            <a:solidFill>
              <a:srgbClr val="CCCDCF">
                <a:alpha val="23000"/>
              </a:srgbClr>
            </a:solidFill>
          </p:spPr>
          <p:txBody>
            <a:bodyPr wrap="square" lIns="0" tIns="0" rIns="0" bIns="0" rtlCol="0"/>
            <a:lstStyle/>
            <a:p>
              <a:endParaRPr/>
            </a:p>
          </p:txBody>
        </p:sp>
        <p:sp>
          <p:nvSpPr>
            <p:cNvPr id="25" name="object 5"/>
            <p:cNvSpPr/>
            <p:nvPr/>
          </p:nvSpPr>
          <p:spPr>
            <a:xfrm>
              <a:off x="4279" y="1509598"/>
              <a:ext cx="3891076" cy="266515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 name="object 7"/>
            <p:cNvSpPr/>
            <p:nvPr/>
          </p:nvSpPr>
          <p:spPr>
            <a:xfrm>
              <a:off x="3" y="1513841"/>
              <a:ext cx="3887471" cy="2670810"/>
            </a:xfrm>
            <a:custGeom>
              <a:avLst/>
              <a:gdLst/>
              <a:ahLst/>
              <a:cxnLst/>
              <a:rect l="l" t="t" r="r" b="b"/>
              <a:pathLst>
                <a:path w="3887470" h="2670810">
                  <a:moveTo>
                    <a:pt x="0" y="0"/>
                  </a:moveTo>
                  <a:lnTo>
                    <a:pt x="0" y="2670289"/>
                  </a:lnTo>
                  <a:lnTo>
                    <a:pt x="3887114" y="2670289"/>
                  </a:lnTo>
                  <a:lnTo>
                    <a:pt x="3887114" y="0"/>
                  </a:lnTo>
                  <a:lnTo>
                    <a:pt x="0" y="0"/>
                  </a:lnTo>
                  <a:close/>
                </a:path>
              </a:pathLst>
            </a:custGeom>
            <a:solidFill>
              <a:srgbClr val="FE4D00">
                <a:alpha val="55000"/>
              </a:srgbClr>
            </a:solidFill>
          </p:spPr>
          <p:txBody>
            <a:bodyPr wrap="square" lIns="0" tIns="0" rIns="0" bIns="0" rtlCol="0"/>
            <a:lstStyle/>
            <a:p>
              <a:endParaRPr/>
            </a:p>
          </p:txBody>
        </p:sp>
        <p:sp>
          <p:nvSpPr>
            <p:cNvPr id="27" name="object 8"/>
            <p:cNvSpPr txBox="1"/>
            <p:nvPr/>
          </p:nvSpPr>
          <p:spPr>
            <a:xfrm>
              <a:off x="1455604" y="2287833"/>
              <a:ext cx="1059815" cy="1091965"/>
            </a:xfrm>
            <a:prstGeom prst="rect">
              <a:avLst/>
            </a:prstGeom>
          </p:spPr>
          <p:txBody>
            <a:bodyPr vert="horz" wrap="square" lIns="0" tIns="14604" rIns="0" bIns="0" rtlCol="0">
              <a:spAutoFit/>
            </a:bodyPr>
            <a:lstStyle/>
            <a:p>
              <a:pPr marL="12700">
                <a:lnSpc>
                  <a:spcPct val="100000"/>
                </a:lnSpc>
                <a:spcBef>
                  <a:spcPts val="114"/>
                </a:spcBef>
              </a:pPr>
              <a:r>
                <a:rPr sz="7000" b="1" spc="10" dirty="0" smtClean="0">
                  <a:solidFill>
                    <a:srgbClr val="FFFFFF"/>
                  </a:solidFill>
                  <a:latin typeface="Lato"/>
                  <a:cs typeface="Lato"/>
                </a:rPr>
                <a:t>0</a:t>
              </a:r>
              <a:r>
                <a:rPr lang="es-ES_tradnl" sz="7000" b="1" spc="10" dirty="0" smtClean="0">
                  <a:solidFill>
                    <a:srgbClr val="FFFFFF"/>
                  </a:solidFill>
                  <a:latin typeface="Lato"/>
                  <a:cs typeface="Lato"/>
                </a:rPr>
                <a:t>1</a:t>
              </a:r>
              <a:endParaRPr sz="7000" dirty="0">
                <a:latin typeface="Lato"/>
                <a:cs typeface="Lato"/>
              </a:endParaRPr>
            </a:p>
          </p:txBody>
        </p:sp>
      </p:grpSp>
      <p:pic>
        <p:nvPicPr>
          <p:cNvPr id="28" name="Picture 11" descr="02_ZP_index-29.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7800" y="1160582"/>
            <a:ext cx="3511296" cy="3767328"/>
          </a:xfrm>
          <a:prstGeom prst="rect">
            <a:avLst/>
          </a:prstGeom>
        </p:spPr>
      </p:pic>
      <p:sp>
        <p:nvSpPr>
          <p:cNvPr id="30" name="object 6"/>
          <p:cNvSpPr txBox="1">
            <a:spLocks/>
          </p:cNvSpPr>
          <p:nvPr/>
        </p:nvSpPr>
        <p:spPr>
          <a:xfrm>
            <a:off x="4264893" y="2069183"/>
            <a:ext cx="5797882" cy="879728"/>
          </a:xfrm>
          <a:prstGeom prst="rect">
            <a:avLst/>
          </a:prstGeom>
        </p:spPr>
        <p:txBody>
          <a:bodyPr vert="horz" wrap="square" lIns="0" tIns="17780" rIns="0" bIns="0" rtlCol="0">
            <a:spAutoFit/>
          </a:bodyPr>
          <a:lstStyle/>
          <a:p>
            <a:pPr>
              <a:buClr>
                <a:srgbClr val="3F3F3F"/>
              </a:buClr>
              <a:buSzPct val="25000"/>
            </a:pPr>
            <a:r>
              <a:rPr lang="es-AR" sz="3800" spc="20" dirty="0" smtClean="0">
                <a:solidFill>
                  <a:schemeClr val="tx1"/>
                </a:solidFill>
                <a:latin typeface="Gotham Medium"/>
                <a:cs typeface="Gotham Medium"/>
                <a:sym typeface="Raleway"/>
              </a:rPr>
              <a:t>PRECIOS DE VENTA</a:t>
            </a:r>
          </a:p>
          <a:p>
            <a:pPr>
              <a:buClr>
                <a:srgbClr val="3F3F3F"/>
              </a:buClr>
              <a:buSzPct val="25000"/>
            </a:pPr>
            <a:r>
              <a:rPr lang="es-AR" sz="1700" spc="20" dirty="0" smtClean="0">
                <a:solidFill>
                  <a:schemeClr val="tx1"/>
                </a:solidFill>
                <a:latin typeface="Gotham Medium"/>
                <a:cs typeface="Gotham Medium"/>
                <a:sym typeface="Raleway"/>
              </a:rPr>
              <a:t>Tendencias de precios en el mercado</a:t>
            </a:r>
          </a:p>
        </p:txBody>
      </p:sp>
      <p:sp>
        <p:nvSpPr>
          <p:cNvPr id="11" name="object 15"/>
          <p:cNvSpPr/>
          <p:nvPr/>
        </p:nvSpPr>
        <p:spPr>
          <a:xfrm>
            <a:off x="7872803" y="159990"/>
            <a:ext cx="1829997" cy="412313"/>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02831647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37" name="object 4"/>
          <p:cNvSpPr/>
          <p:nvPr/>
        </p:nvSpPr>
        <p:spPr>
          <a:xfrm>
            <a:off x="0" y="4311054"/>
            <a:ext cx="10113963" cy="854670"/>
          </a:xfrm>
          <a:custGeom>
            <a:avLst/>
            <a:gdLst/>
            <a:ahLst/>
            <a:cxnLst/>
            <a:rect l="l" t="t" r="r" b="b"/>
            <a:pathLst>
              <a:path w="5231765" h="2670810">
                <a:moveTo>
                  <a:pt x="0" y="0"/>
                </a:moveTo>
                <a:lnTo>
                  <a:pt x="5231479" y="0"/>
                </a:lnTo>
                <a:lnTo>
                  <a:pt x="5231479" y="2670792"/>
                </a:lnTo>
                <a:lnTo>
                  <a:pt x="0" y="2670792"/>
                </a:lnTo>
                <a:lnTo>
                  <a:pt x="0" y="0"/>
                </a:lnTo>
                <a:close/>
              </a:path>
            </a:pathLst>
          </a:custGeom>
          <a:solidFill>
            <a:srgbClr val="CCCDCF">
              <a:alpha val="21000"/>
            </a:srgbClr>
          </a:solidFill>
        </p:spPr>
        <p:txBody>
          <a:bodyPr wrap="square" lIns="0" tIns="0" rIns="0" bIns="0" rtlCol="0" anchor="ctr"/>
          <a:lstStyle/>
          <a:p>
            <a:pPr algn="ctr">
              <a:lnSpc>
                <a:spcPts val="2443"/>
              </a:lnSpc>
            </a:pPr>
            <a:r>
              <a:rPr lang="es-ES" sz="1200" spc="20" dirty="0">
                <a:solidFill>
                  <a:schemeClr val="tx1">
                    <a:lumMod val="75000"/>
                    <a:lumOff val="25000"/>
                  </a:schemeClr>
                </a:solidFill>
                <a:latin typeface="Gotham Light" panose="02000603030000020004" pitchFamily="2" charset="0"/>
                <a:cs typeface="Gotham Medium"/>
                <a:sym typeface="Roboto Slab"/>
              </a:rPr>
              <a:t>El departamento medio de dos ambientes y 50 m2 tiene un valor de </a:t>
            </a:r>
            <a:r>
              <a:rPr lang="es-ES" sz="1200" spc="20" dirty="0" smtClean="0">
                <a:solidFill>
                  <a:schemeClr val="tx1">
                    <a:lumMod val="75000"/>
                    <a:lumOff val="25000"/>
                  </a:schemeClr>
                </a:solidFill>
                <a:latin typeface="Gotham Light" panose="02000603030000020004" pitchFamily="2" charset="0"/>
                <a:cs typeface="Gotham Medium"/>
                <a:sym typeface="Roboto Slab"/>
              </a:rPr>
              <a:t>133 </a:t>
            </a:r>
            <a:r>
              <a:rPr lang="es-ES" sz="1200" spc="20" dirty="0">
                <a:solidFill>
                  <a:schemeClr val="tx1">
                    <a:lumMod val="75000"/>
                    <a:lumOff val="25000"/>
                  </a:schemeClr>
                </a:solidFill>
                <a:latin typeface="Gotham Light" panose="02000603030000020004" pitchFamily="2" charset="0"/>
                <a:cs typeface="Gotham Medium"/>
                <a:sym typeface="Roboto Slab"/>
              </a:rPr>
              <a:t>mil dólares. </a:t>
            </a:r>
          </a:p>
          <a:p>
            <a:pPr algn="ctr">
              <a:lnSpc>
                <a:spcPts val="2443"/>
              </a:lnSpc>
            </a:pPr>
            <a:r>
              <a:rPr lang="es-ES" sz="1200" spc="20" dirty="0">
                <a:solidFill>
                  <a:schemeClr val="tx1">
                    <a:lumMod val="75000"/>
                    <a:lumOff val="25000"/>
                  </a:schemeClr>
                </a:solidFill>
                <a:latin typeface="Gotham Light" panose="02000603030000020004" pitchFamily="2" charset="0"/>
                <a:cs typeface="Gotham Medium"/>
                <a:sym typeface="Roboto Slab"/>
              </a:rPr>
              <a:t>Un depto. de 3 ambientes y 70 m2 alcanza los </a:t>
            </a:r>
            <a:r>
              <a:rPr lang="es-ES" sz="1200" spc="20" dirty="0" smtClean="0">
                <a:solidFill>
                  <a:schemeClr val="tx1">
                    <a:lumMod val="75000"/>
                    <a:lumOff val="25000"/>
                  </a:schemeClr>
                </a:solidFill>
                <a:latin typeface="Gotham Light" panose="02000603030000020004" pitchFamily="2" charset="0"/>
                <a:cs typeface="Gotham Medium"/>
                <a:sym typeface="Roboto Slab"/>
              </a:rPr>
              <a:t>187 </a:t>
            </a:r>
            <a:r>
              <a:rPr lang="es-ES" sz="1200" spc="20" dirty="0">
                <a:solidFill>
                  <a:schemeClr val="tx1">
                    <a:lumMod val="75000"/>
                    <a:lumOff val="25000"/>
                  </a:schemeClr>
                </a:solidFill>
                <a:latin typeface="Gotham Light" panose="02000603030000020004" pitchFamily="2" charset="0"/>
                <a:cs typeface="Gotham Medium"/>
                <a:sym typeface="Roboto Slab"/>
              </a:rPr>
              <a:t>mil dólares.  </a:t>
            </a:r>
            <a:endParaRPr lang="es-ES" sz="1200" spc="20" dirty="0">
              <a:solidFill>
                <a:schemeClr val="tx1">
                  <a:lumMod val="75000"/>
                  <a:lumOff val="25000"/>
                </a:schemeClr>
              </a:solidFill>
              <a:latin typeface="Gotham Light" panose="02000603030000020004" pitchFamily="2" charset="0"/>
              <a:cs typeface="Gotham Medium"/>
            </a:endParaRPr>
          </a:p>
        </p:txBody>
      </p:sp>
      <p:pic>
        <p:nvPicPr>
          <p:cNvPr id="7" name="Shape 117" descr="building-icon.png"/>
          <p:cNvPicPr preferRelativeResize="0"/>
          <p:nvPr/>
        </p:nvPicPr>
        <p:blipFill>
          <a:blip r:embed="rId3">
            <a:alphaModFix/>
          </a:blip>
          <a:stretch>
            <a:fillRect/>
          </a:stretch>
        </p:blipFill>
        <p:spPr>
          <a:xfrm>
            <a:off x="1599917" y="1429485"/>
            <a:ext cx="1873457" cy="1873457"/>
          </a:xfrm>
          <a:prstGeom prst="rect">
            <a:avLst/>
          </a:prstGeom>
          <a:noFill/>
          <a:ln>
            <a:noFill/>
          </a:ln>
        </p:spPr>
      </p:pic>
      <p:pic>
        <p:nvPicPr>
          <p:cNvPr id="8" name="Shape 121" descr="building-icon.png"/>
          <p:cNvPicPr preferRelativeResize="0"/>
          <p:nvPr/>
        </p:nvPicPr>
        <p:blipFill>
          <a:blip r:embed="rId3">
            <a:alphaModFix/>
          </a:blip>
          <a:stretch>
            <a:fillRect/>
          </a:stretch>
        </p:blipFill>
        <p:spPr>
          <a:xfrm>
            <a:off x="6474713" y="1429485"/>
            <a:ext cx="1873457" cy="1873457"/>
          </a:xfrm>
          <a:prstGeom prst="rect">
            <a:avLst/>
          </a:prstGeom>
          <a:noFill/>
          <a:ln>
            <a:noFill/>
          </a:ln>
        </p:spPr>
      </p:pic>
      <p:sp>
        <p:nvSpPr>
          <p:cNvPr id="10" name="Shape 122"/>
          <p:cNvSpPr txBox="1"/>
          <p:nvPr/>
        </p:nvSpPr>
        <p:spPr>
          <a:xfrm>
            <a:off x="868442" y="2986920"/>
            <a:ext cx="3302726" cy="1453605"/>
          </a:xfrm>
          <a:prstGeom prst="rect">
            <a:avLst/>
          </a:prstGeom>
          <a:noFill/>
          <a:ln>
            <a:noFill/>
          </a:ln>
        </p:spPr>
        <p:txBody>
          <a:bodyPr lIns="101560" tIns="101560" rIns="101560" bIns="101560" anchor="ctr" anchorCtr="0">
            <a:noAutofit/>
          </a:bodyPr>
          <a:lstStyle/>
          <a:p>
            <a:pPr indent="-77591" algn="ctr">
              <a:lnSpc>
                <a:spcPct val="200000"/>
              </a:lnSpc>
              <a:buClr>
                <a:srgbClr val="000000"/>
              </a:buClr>
              <a:buSzPct val="110000"/>
            </a:pPr>
            <a:r>
              <a:rPr lang="pt-BR" sz="1000" spc="20" dirty="0">
                <a:solidFill>
                  <a:schemeClr val="tx1"/>
                </a:solidFill>
                <a:latin typeface="Gotham Light" panose="02000603030000020004" pitchFamily="2" charset="0"/>
                <a:cs typeface="Gotham Medium"/>
                <a:sym typeface="Montserrat"/>
              </a:rPr>
              <a:t>SUP. CUBIERTA 50 M2, DOS AMBIENTES</a:t>
            </a:r>
          </a:p>
          <a:p>
            <a:pPr indent="-77591" algn="ctr">
              <a:lnSpc>
                <a:spcPct val="200000"/>
              </a:lnSpc>
              <a:buClr>
                <a:srgbClr val="000000"/>
              </a:buClr>
              <a:buSzPct val="110000"/>
            </a:pPr>
            <a:r>
              <a:rPr lang="pt-BR" sz="1000" spc="20" dirty="0">
                <a:solidFill>
                  <a:schemeClr val="tx1"/>
                </a:solidFill>
                <a:latin typeface="Gotham Light" panose="02000603030000020004" pitchFamily="2" charset="0"/>
                <a:cs typeface="Gotham Medium"/>
                <a:sym typeface="Montserrat"/>
              </a:rPr>
              <a:t>BALCÓN 5  M2</a:t>
            </a:r>
          </a:p>
          <a:p>
            <a:pPr indent="-77591" algn="ctr">
              <a:lnSpc>
                <a:spcPct val="200000"/>
              </a:lnSpc>
              <a:buClr>
                <a:srgbClr val="000000"/>
              </a:buClr>
              <a:buSzPct val="100000"/>
            </a:pPr>
            <a:r>
              <a:rPr lang="pt-BR" sz="1000" spc="20" dirty="0">
                <a:solidFill>
                  <a:schemeClr val="tx1"/>
                </a:solidFill>
                <a:latin typeface="Gotham Light" panose="02000603030000020004" pitchFamily="2" charset="0"/>
                <a:cs typeface="Gotham Medium"/>
                <a:sym typeface="Montserrat"/>
              </a:rPr>
              <a:t>PRECIO </a:t>
            </a:r>
            <a:r>
              <a:rPr lang="pt-BR" sz="1000" spc="20" dirty="0" smtClean="0">
                <a:solidFill>
                  <a:schemeClr val="tx1"/>
                </a:solidFill>
                <a:latin typeface="Gotham Light" panose="02000603030000020004" pitchFamily="2" charset="0"/>
                <a:cs typeface="Gotham Medium"/>
                <a:sym typeface="Montserrat"/>
              </a:rPr>
              <a:t>2.551  </a:t>
            </a:r>
            <a:r>
              <a:rPr lang="pt-BR" sz="1000" spc="20" dirty="0">
                <a:solidFill>
                  <a:schemeClr val="tx1"/>
                </a:solidFill>
                <a:latin typeface="Gotham Light" panose="02000603030000020004" pitchFamily="2" charset="0"/>
                <a:cs typeface="Gotham Medium"/>
                <a:sym typeface="Montserrat"/>
              </a:rPr>
              <a:t>USD/M2</a:t>
            </a:r>
          </a:p>
        </p:txBody>
      </p:sp>
      <p:sp>
        <p:nvSpPr>
          <p:cNvPr id="11" name="Shape 123"/>
          <p:cNvSpPr/>
          <p:nvPr/>
        </p:nvSpPr>
        <p:spPr>
          <a:xfrm rot="-468812">
            <a:off x="1585532" y="1915655"/>
            <a:ext cx="1902227" cy="396271"/>
          </a:xfrm>
          <a:prstGeom prst="roundRect">
            <a:avLst>
              <a:gd name="adj" fmla="val 16667"/>
            </a:avLst>
          </a:prstGeom>
          <a:solidFill>
            <a:srgbClr val="FF6600"/>
          </a:solidFill>
          <a:ln w="19050" cap="flat" cmpd="sng">
            <a:solidFill>
              <a:srgbClr val="FFFFFF"/>
            </a:solidFill>
            <a:prstDash val="solid"/>
            <a:round/>
            <a:headEnd type="none" w="med" len="med"/>
            <a:tailEnd type="none" w="med" len="med"/>
          </a:ln>
        </p:spPr>
        <p:txBody>
          <a:bodyPr lIns="101560" tIns="101560" rIns="101560" bIns="101560" anchor="ctr" anchorCtr="0">
            <a:noAutofit/>
          </a:bodyPr>
          <a:lstStyle/>
          <a:p>
            <a:pPr algn="ctr"/>
            <a:r>
              <a:rPr lang="pt-BR" sz="1600" spc="20" dirty="0">
                <a:solidFill>
                  <a:schemeClr val="bg1"/>
                </a:solidFill>
                <a:latin typeface="Gotham Light" panose="02000603030000020004" pitchFamily="2" charset="0"/>
                <a:cs typeface="Gotham Medium"/>
                <a:sym typeface="Montserrat"/>
              </a:rPr>
              <a:t>USD </a:t>
            </a:r>
            <a:r>
              <a:rPr lang="pt-BR" sz="1600" spc="20" dirty="0" smtClean="0">
                <a:solidFill>
                  <a:schemeClr val="bg1"/>
                </a:solidFill>
                <a:latin typeface="Gotham Light" panose="02000603030000020004" pitchFamily="2" charset="0"/>
                <a:cs typeface="Gotham Medium"/>
                <a:sym typeface="Montserrat"/>
              </a:rPr>
              <a:t>133.900</a:t>
            </a:r>
            <a:endParaRPr lang="pt-BR" sz="1600" spc="20" dirty="0">
              <a:solidFill>
                <a:schemeClr val="bg1"/>
              </a:solidFill>
              <a:latin typeface="Gotham Light" panose="02000603030000020004" pitchFamily="2" charset="0"/>
              <a:cs typeface="Gotham Medium"/>
              <a:sym typeface="Montserrat"/>
            </a:endParaRPr>
          </a:p>
        </p:txBody>
      </p:sp>
      <p:sp>
        <p:nvSpPr>
          <p:cNvPr id="12" name="Shape 124"/>
          <p:cNvSpPr/>
          <p:nvPr/>
        </p:nvSpPr>
        <p:spPr>
          <a:xfrm rot="-468812">
            <a:off x="6460328" y="1915655"/>
            <a:ext cx="1902227" cy="396271"/>
          </a:xfrm>
          <a:prstGeom prst="roundRect">
            <a:avLst>
              <a:gd name="adj" fmla="val 16667"/>
            </a:avLst>
          </a:prstGeom>
          <a:solidFill>
            <a:srgbClr val="FF6600"/>
          </a:solidFill>
          <a:ln w="19050" cap="flat" cmpd="sng">
            <a:solidFill>
              <a:srgbClr val="FFFFFF"/>
            </a:solidFill>
            <a:prstDash val="solid"/>
            <a:round/>
            <a:headEnd type="none" w="med" len="med"/>
            <a:tailEnd type="none" w="med" len="med"/>
          </a:ln>
        </p:spPr>
        <p:txBody>
          <a:bodyPr lIns="101560" tIns="101560" rIns="101560" bIns="101560" anchor="ctr" anchorCtr="0">
            <a:noAutofit/>
          </a:bodyPr>
          <a:lstStyle/>
          <a:p>
            <a:pPr algn="ctr"/>
            <a:r>
              <a:rPr lang="pt-BR" sz="1600" spc="20" dirty="0">
                <a:solidFill>
                  <a:schemeClr val="bg1"/>
                </a:solidFill>
                <a:latin typeface="Gotham Light" panose="02000603030000020004" pitchFamily="2" charset="0"/>
                <a:cs typeface="Gotham Medium"/>
                <a:sym typeface="Montserrat"/>
              </a:rPr>
              <a:t>USD </a:t>
            </a:r>
            <a:r>
              <a:rPr lang="pt-BR" sz="1600" spc="20" dirty="0" smtClean="0">
                <a:solidFill>
                  <a:schemeClr val="bg1"/>
                </a:solidFill>
                <a:latin typeface="Gotham Light" panose="02000603030000020004" pitchFamily="2" charset="0"/>
                <a:cs typeface="Gotham Medium"/>
                <a:sym typeface="Montserrat"/>
              </a:rPr>
              <a:t>187.500</a:t>
            </a:r>
            <a:endParaRPr lang="pt-BR" sz="1600" spc="20" dirty="0">
              <a:solidFill>
                <a:schemeClr val="bg1"/>
              </a:solidFill>
              <a:latin typeface="Gotham Light" panose="02000603030000020004" pitchFamily="2" charset="0"/>
              <a:cs typeface="Gotham Medium"/>
              <a:sym typeface="Montserrat"/>
            </a:endParaRPr>
          </a:p>
        </p:txBody>
      </p:sp>
      <p:sp>
        <p:nvSpPr>
          <p:cNvPr id="22" name="Shape 122"/>
          <p:cNvSpPr txBox="1"/>
          <p:nvPr/>
        </p:nvSpPr>
        <p:spPr>
          <a:xfrm>
            <a:off x="5757068" y="2982816"/>
            <a:ext cx="3444296" cy="1453605"/>
          </a:xfrm>
          <a:prstGeom prst="rect">
            <a:avLst/>
          </a:prstGeom>
          <a:noFill/>
          <a:ln>
            <a:noFill/>
          </a:ln>
        </p:spPr>
        <p:txBody>
          <a:bodyPr lIns="101560" tIns="101560" rIns="101560" bIns="101560" anchor="ctr" anchorCtr="0">
            <a:noAutofit/>
          </a:bodyPr>
          <a:lstStyle>
            <a:defPPr marR="0" lvl="0" algn="l" rtl="0">
              <a:lnSpc>
                <a:spcPct val="100000"/>
              </a:lnSpc>
              <a:spcBef>
                <a:spcPts val="0"/>
              </a:spcBef>
              <a:spcAft>
                <a:spcPts val="0"/>
              </a:spcAft>
            </a:defPPr>
            <a:lvl1pPr indent="-77591" algn="ctr">
              <a:lnSpc>
                <a:spcPct val="200000"/>
              </a:lnSpc>
              <a:buClr>
                <a:srgbClr val="000000"/>
              </a:buClr>
              <a:buSzPct val="110000"/>
              <a:defRPr sz="1000" spc="20">
                <a:solidFill>
                  <a:schemeClr val="tx1"/>
                </a:solidFill>
                <a:latin typeface="Gotham Light" panose="02000603030000020004" pitchFamily="2" charset="0"/>
                <a:cs typeface="Gotham Medium"/>
              </a:defRPr>
            </a:lvl1pPr>
          </a:lstStyle>
          <a:p>
            <a:r>
              <a:rPr lang="pt-BR" dirty="0">
                <a:sym typeface="Montserrat"/>
              </a:rPr>
              <a:t>SUP. CUBIERTA 70 M2, TRES AMBIENTES</a:t>
            </a:r>
          </a:p>
          <a:p>
            <a:r>
              <a:rPr lang="pt-BR" dirty="0">
                <a:sym typeface="Montserrat"/>
              </a:rPr>
              <a:t>BALCÓN 7  M2</a:t>
            </a:r>
          </a:p>
          <a:p>
            <a:r>
              <a:rPr lang="pt-BR" dirty="0">
                <a:sym typeface="Montserrat"/>
              </a:rPr>
              <a:t>PRECIO </a:t>
            </a:r>
            <a:r>
              <a:rPr lang="pt-BR" dirty="0" smtClean="0">
                <a:sym typeface="Montserrat"/>
              </a:rPr>
              <a:t>2.451 </a:t>
            </a:r>
            <a:r>
              <a:rPr lang="pt-BR" dirty="0">
                <a:sym typeface="Montserrat"/>
              </a:rPr>
              <a:t>USD/M2</a:t>
            </a:r>
          </a:p>
        </p:txBody>
      </p:sp>
      <p:cxnSp>
        <p:nvCxnSpPr>
          <p:cNvPr id="30" name="Shape 126"/>
          <p:cNvCxnSpPr/>
          <p:nvPr/>
        </p:nvCxnSpPr>
        <p:spPr>
          <a:xfrm>
            <a:off x="746723" y="3898426"/>
            <a:ext cx="3579844" cy="0"/>
          </a:xfrm>
          <a:prstGeom prst="straightConnector1">
            <a:avLst/>
          </a:prstGeom>
          <a:noFill/>
          <a:ln w="9525" cap="flat" cmpd="sng">
            <a:solidFill>
              <a:srgbClr val="999999"/>
            </a:solidFill>
            <a:prstDash val="dot"/>
            <a:round/>
            <a:headEnd type="none" w="lg" len="lg"/>
            <a:tailEnd type="none" w="lg" len="lg"/>
          </a:ln>
        </p:spPr>
      </p:cxnSp>
      <p:cxnSp>
        <p:nvCxnSpPr>
          <p:cNvPr id="32" name="Shape 129"/>
          <p:cNvCxnSpPr/>
          <p:nvPr/>
        </p:nvCxnSpPr>
        <p:spPr>
          <a:xfrm>
            <a:off x="746723" y="3560606"/>
            <a:ext cx="3579844" cy="0"/>
          </a:xfrm>
          <a:prstGeom prst="straightConnector1">
            <a:avLst/>
          </a:prstGeom>
          <a:noFill/>
          <a:ln w="9525" cap="flat" cmpd="sng">
            <a:solidFill>
              <a:srgbClr val="999999"/>
            </a:solidFill>
            <a:prstDash val="dot"/>
            <a:round/>
            <a:headEnd type="none" w="lg" len="lg"/>
            <a:tailEnd type="none" w="lg" len="lg"/>
          </a:ln>
        </p:spPr>
      </p:cxnSp>
      <p:cxnSp>
        <p:nvCxnSpPr>
          <p:cNvPr id="34" name="Shape 132"/>
          <p:cNvCxnSpPr/>
          <p:nvPr/>
        </p:nvCxnSpPr>
        <p:spPr>
          <a:xfrm>
            <a:off x="5621519" y="3898426"/>
            <a:ext cx="3579844" cy="0"/>
          </a:xfrm>
          <a:prstGeom prst="straightConnector1">
            <a:avLst/>
          </a:prstGeom>
          <a:noFill/>
          <a:ln w="9525" cap="flat" cmpd="sng">
            <a:solidFill>
              <a:srgbClr val="999999"/>
            </a:solidFill>
            <a:prstDash val="dot"/>
            <a:round/>
            <a:headEnd type="none" w="lg" len="lg"/>
            <a:tailEnd type="none" w="lg" len="lg"/>
          </a:ln>
        </p:spPr>
      </p:cxnSp>
      <p:cxnSp>
        <p:nvCxnSpPr>
          <p:cNvPr id="36" name="Shape 135"/>
          <p:cNvCxnSpPr/>
          <p:nvPr/>
        </p:nvCxnSpPr>
        <p:spPr>
          <a:xfrm>
            <a:off x="5621519" y="3560606"/>
            <a:ext cx="3579844" cy="0"/>
          </a:xfrm>
          <a:prstGeom prst="straightConnector1">
            <a:avLst/>
          </a:prstGeom>
          <a:noFill/>
          <a:ln w="9525" cap="flat" cmpd="sng">
            <a:solidFill>
              <a:srgbClr val="999999"/>
            </a:solidFill>
            <a:prstDash val="dot"/>
            <a:round/>
            <a:headEnd type="none" w="lg" len="lg"/>
            <a:tailEnd type="none" w="lg" len="lg"/>
          </a:ln>
        </p:spPr>
      </p:cxnSp>
      <p:sp>
        <p:nvSpPr>
          <p:cNvPr id="23" name="22 Rectángulo"/>
          <p:cNvSpPr/>
          <p:nvPr/>
        </p:nvSpPr>
        <p:spPr>
          <a:xfrm>
            <a:off x="2136639" y="1126034"/>
            <a:ext cx="800012" cy="4104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spc="20" dirty="0">
                <a:solidFill>
                  <a:schemeClr val="bg1"/>
                </a:solidFill>
                <a:latin typeface="Gotham Light" panose="02000603030000020004" pitchFamily="2" charset="0"/>
                <a:ea typeface="Arial"/>
                <a:cs typeface="Gotham Medium"/>
              </a:rPr>
              <a:t>2 AMB</a:t>
            </a:r>
          </a:p>
        </p:txBody>
      </p:sp>
      <p:sp>
        <p:nvSpPr>
          <p:cNvPr id="25" name="24 Rectángulo"/>
          <p:cNvSpPr/>
          <p:nvPr/>
        </p:nvSpPr>
        <p:spPr>
          <a:xfrm>
            <a:off x="7011435" y="1126034"/>
            <a:ext cx="800012" cy="4104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spc="20" dirty="0" smtClean="0">
                <a:solidFill>
                  <a:schemeClr val="bg1"/>
                </a:solidFill>
                <a:latin typeface="Gotham Light" panose="02000603030000020004" pitchFamily="2" charset="0"/>
                <a:ea typeface="Arial"/>
                <a:cs typeface="Gotham Medium"/>
              </a:rPr>
              <a:t>3 </a:t>
            </a:r>
            <a:r>
              <a:rPr lang="es-AR" sz="1200" spc="20" dirty="0">
                <a:solidFill>
                  <a:schemeClr val="bg1"/>
                </a:solidFill>
                <a:latin typeface="Gotham Light" panose="02000603030000020004" pitchFamily="2" charset="0"/>
                <a:ea typeface="Arial"/>
                <a:cs typeface="Gotham Medium"/>
              </a:rPr>
              <a:t>AMB</a:t>
            </a:r>
          </a:p>
        </p:txBody>
      </p:sp>
      <p:sp>
        <p:nvSpPr>
          <p:cNvPr id="24"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38" name="object 6"/>
          <p:cNvSpPr txBox="1">
            <a:spLocks/>
          </p:cNvSpPr>
          <p:nvPr/>
        </p:nvSpPr>
        <p:spPr>
          <a:xfrm>
            <a:off x="825019" y="159990"/>
            <a:ext cx="6517962" cy="571951"/>
          </a:xfrm>
          <a:prstGeom prst="rect">
            <a:avLst/>
          </a:prstGeom>
        </p:spPr>
        <p:txBody>
          <a:bodyPr vert="horz" wrap="square" lIns="0" tIns="17780" rIns="0" bIns="0" rtlCol="0">
            <a:spAutoFit/>
          </a:bodyPr>
          <a:lstStyle/>
          <a:p>
            <a:pPr lvl="0">
              <a:buClr>
                <a:srgbClr val="3F3F3F"/>
              </a:buClr>
              <a:buSzPct val="25000"/>
            </a:pPr>
            <a:r>
              <a:rPr lang="pt-BR" sz="2000" spc="20" dirty="0">
                <a:solidFill>
                  <a:srgbClr val="FE4D00"/>
                </a:solidFill>
                <a:latin typeface="Gotham Medium"/>
                <a:cs typeface="Gotham Medium"/>
                <a:sym typeface="Raleway"/>
              </a:rPr>
              <a:t>VENTA</a:t>
            </a:r>
          </a:p>
          <a:p>
            <a:pPr lvl="0">
              <a:buClr>
                <a:srgbClr val="3F3F3F"/>
              </a:buClr>
              <a:buSzPct val="25000"/>
            </a:pPr>
            <a:r>
              <a:rPr lang="pt-BR" sz="1600" spc="20" dirty="0">
                <a:solidFill>
                  <a:srgbClr val="FF6600"/>
                </a:solidFill>
                <a:latin typeface="Gotham Light" panose="02000603030000020004" pitchFamily="2" charset="0"/>
                <a:cs typeface="Gotham Medium"/>
                <a:sym typeface="Raleway"/>
              </a:rPr>
              <a:t>UNIDAD MEDIA. PRECIO Y SUPERFICIE</a:t>
            </a:r>
          </a:p>
        </p:txBody>
      </p:sp>
      <p:sp>
        <p:nvSpPr>
          <p:cNvPr id="39" name="object 15"/>
          <p:cNvSpPr/>
          <p:nvPr/>
        </p:nvSpPr>
        <p:spPr>
          <a:xfrm>
            <a:off x="7872803" y="159990"/>
            <a:ext cx="1829997" cy="41231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521012439"/>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aphicFrame>
        <p:nvGraphicFramePr>
          <p:cNvPr id="18" name="6 Gráfico"/>
          <p:cNvGraphicFramePr>
            <a:graphicFrameLocks/>
          </p:cNvGraphicFramePr>
          <p:nvPr>
            <p:extLst>
              <p:ext uri="{D42A27DB-BD31-4B8C-83A1-F6EECF244321}">
                <p14:modId xmlns:p14="http://schemas.microsoft.com/office/powerpoint/2010/main" val="3677485920"/>
              </p:ext>
            </p:extLst>
          </p:nvPr>
        </p:nvGraphicFramePr>
        <p:xfrm>
          <a:off x="7213489" y="1204916"/>
          <a:ext cx="2655835" cy="30341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1 Gráfico"/>
          <p:cNvGraphicFramePr>
            <a:graphicFrameLocks/>
          </p:cNvGraphicFramePr>
          <p:nvPr>
            <p:extLst>
              <p:ext uri="{D42A27DB-BD31-4B8C-83A1-F6EECF244321}">
                <p14:modId xmlns:p14="http://schemas.microsoft.com/office/powerpoint/2010/main" val="2341754244"/>
              </p:ext>
            </p:extLst>
          </p:nvPr>
        </p:nvGraphicFramePr>
        <p:xfrm>
          <a:off x="409714" y="962957"/>
          <a:ext cx="6079277" cy="3132074"/>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3 Conector recto"/>
          <p:cNvCxnSpPr/>
          <p:nvPr/>
        </p:nvCxnSpPr>
        <p:spPr>
          <a:xfrm>
            <a:off x="6896762" y="903063"/>
            <a:ext cx="0" cy="3439591"/>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17" name="object 6"/>
          <p:cNvSpPr txBox="1">
            <a:spLocks/>
          </p:cNvSpPr>
          <p:nvPr/>
        </p:nvSpPr>
        <p:spPr>
          <a:xfrm>
            <a:off x="7342981" y="1045278"/>
            <a:ext cx="1581990" cy="202620"/>
          </a:xfrm>
          <a:prstGeom prst="rect">
            <a:avLst/>
          </a:prstGeom>
        </p:spPr>
        <p:txBody>
          <a:bodyPr vert="horz" wrap="square" lIns="0" tIns="17780" rIns="0" bIns="0" rtlCol="0">
            <a:spAutoFit/>
          </a:bodyPr>
          <a:lstStyle/>
          <a:p>
            <a:pPr>
              <a:buClr>
                <a:srgbClr val="3F3F3F"/>
              </a:buClr>
              <a:buSzPct val="25000"/>
            </a:pPr>
            <a:r>
              <a:rPr lang="pt-BR" sz="1200" spc="20" dirty="0" smtClean="0">
                <a:solidFill>
                  <a:schemeClr val="tx1">
                    <a:lumMod val="50000"/>
                    <a:lumOff val="50000"/>
                  </a:schemeClr>
                </a:solidFill>
                <a:latin typeface="Gotham Light" panose="02000603030000020004" pitchFamily="2" charset="0"/>
                <a:cs typeface="Gotham Medium"/>
                <a:sym typeface="Raleway"/>
              </a:rPr>
              <a:t>VARIACIÓN ANUAL</a:t>
            </a:r>
            <a:endParaRPr lang="pt-BR" sz="1200" spc="20" dirty="0">
              <a:solidFill>
                <a:schemeClr val="tx1">
                  <a:lumMod val="50000"/>
                  <a:lumOff val="50000"/>
                </a:schemeClr>
              </a:solidFill>
              <a:latin typeface="Gotham Light" panose="02000603030000020004" pitchFamily="2" charset="0"/>
              <a:cs typeface="Gotham Medium"/>
              <a:sym typeface="Raleway"/>
            </a:endParaRPr>
          </a:p>
        </p:txBody>
      </p:sp>
      <p:sp>
        <p:nvSpPr>
          <p:cNvPr id="21" name="object 6"/>
          <p:cNvSpPr txBox="1">
            <a:spLocks/>
          </p:cNvSpPr>
          <p:nvPr/>
        </p:nvSpPr>
        <p:spPr>
          <a:xfrm>
            <a:off x="848235" y="1045278"/>
            <a:ext cx="2696577" cy="202620"/>
          </a:xfrm>
          <a:prstGeom prst="rect">
            <a:avLst/>
          </a:prstGeom>
        </p:spPr>
        <p:txBody>
          <a:bodyPr vert="horz" wrap="square" lIns="0" tIns="17780" rIns="0" bIns="0" rtlCol="0">
            <a:spAutoFit/>
          </a:bodyPr>
          <a:lstStyle/>
          <a:p>
            <a:pPr>
              <a:buClr>
                <a:srgbClr val="3F3F3F"/>
              </a:buClr>
              <a:buSzPct val="25000"/>
            </a:pPr>
            <a:r>
              <a:rPr lang="pt-BR" sz="1200" spc="20" dirty="0">
                <a:solidFill>
                  <a:schemeClr val="tx1">
                    <a:lumMod val="50000"/>
                    <a:lumOff val="50000"/>
                  </a:schemeClr>
                </a:solidFill>
                <a:latin typeface="Gotham Light" panose="02000603030000020004" pitchFamily="2" charset="0"/>
                <a:cs typeface="Gotham Medium"/>
                <a:sym typeface="Raleway"/>
              </a:rPr>
              <a:t>EVOLUCIÓN MENSUAL. USD/M2</a:t>
            </a:r>
          </a:p>
        </p:txBody>
      </p:sp>
      <p:sp>
        <p:nvSpPr>
          <p:cNvPr id="13" name="object 6"/>
          <p:cNvSpPr txBox="1">
            <a:spLocks/>
          </p:cNvSpPr>
          <p:nvPr/>
        </p:nvSpPr>
        <p:spPr>
          <a:xfrm>
            <a:off x="825019" y="159990"/>
            <a:ext cx="6517962" cy="571951"/>
          </a:xfrm>
          <a:prstGeom prst="rect">
            <a:avLst/>
          </a:prstGeom>
        </p:spPr>
        <p:txBody>
          <a:bodyPr vert="horz" wrap="square" lIns="0" tIns="17780" rIns="0" bIns="0" rtlCol="0">
            <a:spAutoFit/>
          </a:bodyPr>
          <a:lstStyle/>
          <a:p>
            <a:pPr lvl="0">
              <a:buClr>
                <a:srgbClr val="3F3F3F"/>
              </a:buClr>
              <a:buSzPct val="25000"/>
            </a:pPr>
            <a:r>
              <a:rPr lang="pt-BR" sz="2000" spc="20" dirty="0">
                <a:solidFill>
                  <a:srgbClr val="FE4D00"/>
                </a:solidFill>
                <a:latin typeface="Gotham Medium"/>
                <a:cs typeface="Gotham Medium"/>
                <a:sym typeface="Raleway"/>
              </a:rPr>
              <a:t>VENTA</a:t>
            </a:r>
          </a:p>
          <a:p>
            <a:pPr lvl="0">
              <a:buClr>
                <a:srgbClr val="3F3F3F"/>
              </a:buClr>
              <a:buSzPct val="25000"/>
            </a:pPr>
            <a:r>
              <a:rPr lang="pt-BR" sz="1600" spc="20" dirty="0" smtClean="0">
                <a:solidFill>
                  <a:srgbClr val="FF6600"/>
                </a:solidFill>
                <a:latin typeface="Gotham Light" panose="02000603030000020004" pitchFamily="2" charset="0"/>
                <a:cs typeface="Gotham Medium"/>
                <a:sym typeface="Raleway"/>
              </a:rPr>
              <a:t>PRECIO MEDIO DE LA CIUDAD. EVOLUCIÓN</a:t>
            </a:r>
            <a:endParaRPr lang="pt-BR" sz="1600" spc="20" dirty="0">
              <a:solidFill>
                <a:srgbClr val="FF6600"/>
              </a:solidFill>
              <a:latin typeface="Gotham Light" panose="02000603030000020004" pitchFamily="2" charset="0"/>
              <a:cs typeface="Gotham Medium"/>
              <a:sym typeface="Raleway"/>
            </a:endParaRPr>
          </a:p>
        </p:txBody>
      </p:sp>
      <p:sp>
        <p:nvSpPr>
          <p:cNvPr id="14" name="object 15"/>
          <p:cNvSpPr/>
          <p:nvPr/>
        </p:nvSpPr>
        <p:spPr>
          <a:xfrm>
            <a:off x="7872803" y="159990"/>
            <a:ext cx="1829997" cy="412313"/>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4"/>
          <p:cNvSpPr/>
          <p:nvPr/>
        </p:nvSpPr>
        <p:spPr>
          <a:xfrm>
            <a:off x="0" y="4311054"/>
            <a:ext cx="10113963" cy="854670"/>
          </a:xfrm>
          <a:custGeom>
            <a:avLst/>
            <a:gdLst/>
            <a:ahLst/>
            <a:cxnLst/>
            <a:rect l="l" t="t" r="r" b="b"/>
            <a:pathLst>
              <a:path w="5231765" h="2670810">
                <a:moveTo>
                  <a:pt x="0" y="0"/>
                </a:moveTo>
                <a:lnTo>
                  <a:pt x="5231479" y="0"/>
                </a:lnTo>
                <a:lnTo>
                  <a:pt x="5231479" y="2670792"/>
                </a:lnTo>
                <a:lnTo>
                  <a:pt x="0" y="2670792"/>
                </a:lnTo>
                <a:lnTo>
                  <a:pt x="0" y="0"/>
                </a:lnTo>
                <a:close/>
              </a:path>
            </a:pathLst>
          </a:custGeom>
          <a:solidFill>
            <a:srgbClr val="CCCDCF">
              <a:alpha val="21000"/>
            </a:srgbClr>
          </a:solidFill>
        </p:spPr>
        <p:txBody>
          <a:bodyPr wrap="square" lIns="0" tIns="0" rIns="0" bIns="0" rtlCol="0" anchor="ctr"/>
          <a:lstStyle/>
          <a:p>
            <a:pPr algn="ctr">
              <a:lnSpc>
                <a:spcPts val="2443"/>
              </a:lnSpc>
            </a:pPr>
            <a:r>
              <a:rPr lang="es-AR" sz="1200" spc="20" dirty="0">
                <a:solidFill>
                  <a:schemeClr val="tx1">
                    <a:lumMod val="75000"/>
                    <a:lumOff val="25000"/>
                  </a:schemeClr>
                </a:solidFill>
                <a:latin typeface="Gotham Light" panose="02000603030000020004" pitchFamily="2" charset="0"/>
                <a:cs typeface="Gotham Medium"/>
                <a:sym typeface="Roboto Slab"/>
              </a:rPr>
              <a:t>Precio medio se ubica en USD </a:t>
            </a:r>
            <a:r>
              <a:rPr lang="es-AR" sz="1200" spc="20" dirty="0" smtClean="0">
                <a:solidFill>
                  <a:schemeClr val="tx1">
                    <a:lumMod val="75000"/>
                    <a:lumOff val="25000"/>
                  </a:schemeClr>
                </a:solidFill>
                <a:latin typeface="Gotham Light" panose="02000603030000020004" pitchFamily="2" charset="0"/>
                <a:cs typeface="Gotham Medium"/>
                <a:sym typeface="Roboto Slab"/>
              </a:rPr>
              <a:t>2.551 </a:t>
            </a:r>
            <a:r>
              <a:rPr lang="es-AR" sz="1200" spc="20" dirty="0">
                <a:solidFill>
                  <a:schemeClr val="tx1">
                    <a:lumMod val="75000"/>
                    <a:lumOff val="25000"/>
                  </a:schemeClr>
                </a:solidFill>
                <a:latin typeface="Gotham Light" panose="02000603030000020004" pitchFamily="2" charset="0"/>
                <a:cs typeface="Gotham Medium"/>
                <a:sym typeface="Roboto Slab"/>
              </a:rPr>
              <a:t>por m2, </a:t>
            </a:r>
            <a:r>
              <a:rPr lang="es-AR" sz="1200" spc="20" dirty="0" smtClean="0">
                <a:solidFill>
                  <a:schemeClr val="tx1">
                    <a:lumMod val="75000"/>
                    <a:lumOff val="25000"/>
                  </a:schemeClr>
                </a:solidFill>
                <a:latin typeface="Gotham Light" panose="02000603030000020004" pitchFamily="2" charset="0"/>
                <a:cs typeface="Gotham Medium"/>
                <a:sym typeface="Roboto Slab"/>
              </a:rPr>
              <a:t>0.2% por debajo del mes previo. Desde junio ‘18 </a:t>
            </a:r>
            <a:r>
              <a:rPr lang="es-AR" sz="1200" spc="20" dirty="0">
                <a:solidFill>
                  <a:schemeClr val="tx1">
                    <a:lumMod val="75000"/>
                    <a:lumOff val="25000"/>
                  </a:schemeClr>
                </a:solidFill>
                <a:latin typeface="Gotham Light" panose="02000603030000020004" pitchFamily="2" charset="0"/>
                <a:cs typeface="Gotham Medium"/>
                <a:sym typeface="Roboto Slab"/>
              </a:rPr>
              <a:t>se inició el fuerte proceso de desaceleración de precios</a:t>
            </a:r>
            <a:r>
              <a:rPr lang="es-AR" sz="1200" spc="20" dirty="0" smtClean="0">
                <a:solidFill>
                  <a:schemeClr val="tx1">
                    <a:lumMod val="75000"/>
                    <a:lumOff val="25000"/>
                  </a:schemeClr>
                </a:solidFill>
                <a:latin typeface="Gotham Light" panose="02000603030000020004" pitchFamily="2" charset="0"/>
                <a:cs typeface="Gotham Medium"/>
                <a:sym typeface="Roboto Slab"/>
              </a:rPr>
              <a:t>. En marzo ’19 los precios inician tendencia descendente, acumulando una baja de 0.3%.</a:t>
            </a:r>
            <a:endParaRPr lang="es-ES" sz="1200" spc="20" dirty="0">
              <a:solidFill>
                <a:schemeClr val="tx1">
                  <a:lumMod val="75000"/>
                  <a:lumOff val="25000"/>
                </a:schemeClr>
              </a:solidFill>
              <a:latin typeface="Gotham Light" panose="02000603030000020004" pitchFamily="2" charset="0"/>
              <a:cs typeface="Gotham Medium"/>
            </a:endParaRPr>
          </a:p>
        </p:txBody>
      </p:sp>
    </p:spTree>
    <p:extLst>
      <p:ext uri="{BB962C8B-B14F-4D97-AF65-F5344CB8AC3E}">
        <p14:creationId xmlns:p14="http://schemas.microsoft.com/office/powerpoint/2010/main" val="2621302542"/>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aphicFrame>
        <p:nvGraphicFramePr>
          <p:cNvPr id="25" name="Gráfico 24"/>
          <p:cNvGraphicFramePr>
            <a:graphicFrameLocks/>
          </p:cNvGraphicFramePr>
          <p:nvPr>
            <p:extLst>
              <p:ext uri="{D42A27DB-BD31-4B8C-83A1-F6EECF244321}">
                <p14:modId xmlns:p14="http://schemas.microsoft.com/office/powerpoint/2010/main" val="2135609547"/>
              </p:ext>
            </p:extLst>
          </p:nvPr>
        </p:nvGraphicFramePr>
        <p:xfrm>
          <a:off x="160437" y="976730"/>
          <a:ext cx="4968552" cy="153537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7073205" y="1622317"/>
            <a:ext cx="1800200" cy="1908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bject 4"/>
          <p:cNvSpPr/>
          <p:nvPr/>
        </p:nvSpPr>
        <p:spPr>
          <a:xfrm>
            <a:off x="0" y="4305410"/>
            <a:ext cx="10113963" cy="854670"/>
          </a:xfrm>
          <a:custGeom>
            <a:avLst/>
            <a:gdLst/>
            <a:ahLst/>
            <a:cxnLst/>
            <a:rect l="l" t="t" r="r" b="b"/>
            <a:pathLst>
              <a:path w="5231765" h="2670810">
                <a:moveTo>
                  <a:pt x="0" y="0"/>
                </a:moveTo>
                <a:lnTo>
                  <a:pt x="5231479" y="0"/>
                </a:lnTo>
                <a:lnTo>
                  <a:pt x="5231479" y="2670792"/>
                </a:lnTo>
                <a:lnTo>
                  <a:pt x="0" y="2670792"/>
                </a:lnTo>
                <a:lnTo>
                  <a:pt x="0" y="0"/>
                </a:lnTo>
                <a:close/>
              </a:path>
            </a:pathLst>
          </a:custGeom>
          <a:solidFill>
            <a:srgbClr val="CCCDCF">
              <a:alpha val="21000"/>
            </a:srgbClr>
          </a:solidFill>
        </p:spPr>
        <p:txBody>
          <a:bodyPr wrap="square" lIns="0" tIns="0" rIns="0" bIns="0" rtlCol="0" anchor="ctr"/>
          <a:lstStyle/>
          <a:p>
            <a:pPr algn="ctr">
              <a:lnSpc>
                <a:spcPts val="2443"/>
              </a:lnSpc>
            </a:pPr>
            <a:endParaRPr lang="es-ES" sz="1200" spc="20" dirty="0">
              <a:solidFill>
                <a:schemeClr val="tx1"/>
              </a:solidFill>
              <a:latin typeface="Gotham Light" panose="02000603030000020004" pitchFamily="2" charset="0"/>
              <a:cs typeface="Gotham Medium"/>
            </a:endParaRPr>
          </a:p>
        </p:txBody>
      </p:sp>
      <p:sp>
        <p:nvSpPr>
          <p:cNvPr id="15" name="14 Rectángulo"/>
          <p:cNvSpPr/>
          <p:nvPr/>
        </p:nvSpPr>
        <p:spPr>
          <a:xfrm>
            <a:off x="16421" y="4429300"/>
            <a:ext cx="5056981" cy="640560"/>
          </a:xfrm>
          <a:prstGeom prst="rect">
            <a:avLst/>
          </a:prstGeom>
        </p:spPr>
        <p:txBody>
          <a:bodyPr wrap="square">
            <a:spAutoFit/>
          </a:bodyPr>
          <a:lstStyle/>
          <a:p>
            <a:pPr algn="ctr">
              <a:lnSpc>
                <a:spcPct val="125000"/>
              </a:lnSpc>
            </a:pPr>
            <a:r>
              <a:rPr lang="es-ES" sz="950" spc="20" dirty="0" smtClean="0">
                <a:solidFill>
                  <a:schemeClr val="tx1">
                    <a:lumMod val="65000"/>
                    <a:lumOff val="35000"/>
                  </a:schemeClr>
                </a:solidFill>
                <a:latin typeface="Gotham Light" panose="02000603030000020004" pitchFamily="2" charset="0"/>
                <a:cs typeface="Gotham Medium"/>
                <a:sym typeface="Roboto Slab"/>
              </a:rPr>
              <a:t>En junio ’18 el 69% de los barrios registraba incremento de precio.  Actualmente el 78% de los barrios registran disminución </a:t>
            </a:r>
          </a:p>
          <a:p>
            <a:pPr algn="ctr">
              <a:lnSpc>
                <a:spcPct val="125000"/>
              </a:lnSpc>
            </a:pPr>
            <a:r>
              <a:rPr lang="es-ES" sz="950" spc="20" dirty="0" smtClean="0">
                <a:solidFill>
                  <a:schemeClr val="tx1">
                    <a:lumMod val="65000"/>
                    <a:lumOff val="35000"/>
                  </a:schemeClr>
                </a:solidFill>
                <a:latin typeface="Gotham Light" panose="02000603030000020004" pitchFamily="2" charset="0"/>
                <a:cs typeface="Gotham Medium"/>
                <a:sym typeface="Roboto Slab"/>
              </a:rPr>
              <a:t>o estancamiento de precio.</a:t>
            </a:r>
            <a:endParaRPr lang="es-ES" sz="950" spc="20" dirty="0">
              <a:solidFill>
                <a:schemeClr val="tx1">
                  <a:lumMod val="65000"/>
                  <a:lumOff val="35000"/>
                </a:schemeClr>
              </a:solidFill>
              <a:latin typeface="Gotham Light" panose="02000603030000020004" pitchFamily="2" charset="0"/>
              <a:cs typeface="Gotham Medium"/>
              <a:sym typeface="Roboto Slab"/>
            </a:endParaRPr>
          </a:p>
        </p:txBody>
      </p:sp>
      <p:cxnSp>
        <p:nvCxnSpPr>
          <p:cNvPr id="31" name="3 Conector recto"/>
          <p:cNvCxnSpPr/>
          <p:nvPr/>
        </p:nvCxnSpPr>
        <p:spPr>
          <a:xfrm>
            <a:off x="5056981" y="903063"/>
            <a:ext cx="0" cy="3439591"/>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14 Rectángulo"/>
          <p:cNvSpPr/>
          <p:nvPr/>
        </p:nvSpPr>
        <p:spPr>
          <a:xfrm>
            <a:off x="5056981" y="4439432"/>
            <a:ext cx="5031966" cy="640560"/>
          </a:xfrm>
          <a:prstGeom prst="rect">
            <a:avLst/>
          </a:prstGeom>
        </p:spPr>
        <p:txBody>
          <a:bodyPr wrap="square">
            <a:spAutoFit/>
          </a:bodyPr>
          <a:lstStyle/>
          <a:p>
            <a:pPr algn="ctr">
              <a:lnSpc>
                <a:spcPct val="125000"/>
              </a:lnSpc>
            </a:pPr>
            <a:r>
              <a:rPr lang="es-ES" sz="950" spc="20" dirty="0" smtClean="0">
                <a:solidFill>
                  <a:schemeClr val="tx1">
                    <a:lumMod val="65000"/>
                    <a:lumOff val="35000"/>
                  </a:schemeClr>
                </a:solidFill>
                <a:latin typeface="Gotham Light" panose="02000603030000020004" pitchFamily="2" charset="0"/>
                <a:cs typeface="Gotham Medium"/>
                <a:sym typeface="Roboto Slab"/>
              </a:rPr>
              <a:t>Las operaciones de compra venta en la Ciudad registraron fuerte incremento desde </a:t>
            </a:r>
            <a:r>
              <a:rPr lang="es-ES" sz="950" spc="20" dirty="0" err="1">
                <a:solidFill>
                  <a:schemeClr val="tx1">
                    <a:lumMod val="65000"/>
                    <a:lumOff val="35000"/>
                  </a:schemeClr>
                </a:solidFill>
                <a:latin typeface="Gotham Light" panose="02000603030000020004" pitchFamily="2" charset="0"/>
                <a:cs typeface="Gotham Medium"/>
                <a:sym typeface="Roboto Slab"/>
              </a:rPr>
              <a:t>A</a:t>
            </a:r>
            <a:r>
              <a:rPr lang="es-ES" sz="950" spc="20" dirty="0" err="1" smtClean="0">
                <a:solidFill>
                  <a:schemeClr val="tx1">
                    <a:lumMod val="65000"/>
                    <a:lumOff val="35000"/>
                  </a:schemeClr>
                </a:solidFill>
                <a:latin typeface="Gotham Light" panose="02000603030000020004" pitchFamily="2" charset="0"/>
                <a:cs typeface="Gotham Medium"/>
                <a:sym typeface="Roboto Slab"/>
              </a:rPr>
              <a:t>go</a:t>
            </a:r>
            <a:r>
              <a:rPr lang="es-ES" sz="950" spc="20" dirty="0" smtClean="0">
                <a:solidFill>
                  <a:schemeClr val="tx1">
                    <a:lumMod val="65000"/>
                    <a:lumOff val="35000"/>
                  </a:schemeClr>
                </a:solidFill>
                <a:latin typeface="Gotham Light" panose="02000603030000020004" pitchFamily="2" charset="0"/>
                <a:cs typeface="Gotham Medium"/>
                <a:sym typeface="Roboto Slab"/>
              </a:rPr>
              <a:t> ‘16 hasta Jun’18. Desde entonces el mercado se contrae. En </a:t>
            </a:r>
            <a:r>
              <a:rPr lang="es-ES" sz="950" spc="20" dirty="0" smtClean="0">
                <a:solidFill>
                  <a:schemeClr val="tx1">
                    <a:lumMod val="65000"/>
                    <a:lumOff val="35000"/>
                  </a:schemeClr>
                </a:solidFill>
                <a:latin typeface="Gotham Light" panose="02000603030000020004" pitchFamily="2" charset="0"/>
                <a:cs typeface="Gotham Medium"/>
                <a:sym typeface="Roboto Slab"/>
              </a:rPr>
              <a:t>Mayo </a:t>
            </a:r>
            <a:r>
              <a:rPr lang="es-ES" sz="950" spc="20" dirty="0" smtClean="0">
                <a:solidFill>
                  <a:schemeClr val="tx1">
                    <a:lumMod val="65000"/>
                    <a:lumOff val="35000"/>
                  </a:schemeClr>
                </a:solidFill>
                <a:latin typeface="Gotham Light" panose="02000603030000020004" pitchFamily="2" charset="0"/>
                <a:cs typeface="Gotham Medium"/>
                <a:sym typeface="Roboto Slab"/>
              </a:rPr>
              <a:t>‘19 se realizaron </a:t>
            </a:r>
            <a:r>
              <a:rPr lang="es-ES" sz="950" spc="20" dirty="0" smtClean="0">
                <a:solidFill>
                  <a:schemeClr val="tx1">
                    <a:lumMod val="65000"/>
                    <a:lumOff val="35000"/>
                  </a:schemeClr>
                </a:solidFill>
                <a:latin typeface="Gotham Light" panose="02000603030000020004" pitchFamily="2" charset="0"/>
                <a:cs typeface="Gotham Medium"/>
                <a:sym typeface="Roboto Slab"/>
              </a:rPr>
              <a:t>46% </a:t>
            </a:r>
            <a:r>
              <a:rPr lang="es-ES" sz="950" spc="20" dirty="0" smtClean="0">
                <a:solidFill>
                  <a:schemeClr val="tx1">
                    <a:lumMod val="65000"/>
                    <a:lumOff val="35000"/>
                  </a:schemeClr>
                </a:solidFill>
                <a:latin typeface="Gotham Light" panose="02000603030000020004" pitchFamily="2" charset="0"/>
                <a:cs typeface="Gotham Medium"/>
                <a:sym typeface="Roboto Slab"/>
              </a:rPr>
              <a:t>menos transacciones que hace un año atrás. </a:t>
            </a:r>
            <a:endParaRPr lang="es-ES" sz="950" spc="20" dirty="0">
              <a:solidFill>
                <a:schemeClr val="tx1">
                  <a:lumMod val="65000"/>
                  <a:lumOff val="35000"/>
                </a:schemeClr>
              </a:solidFill>
              <a:latin typeface="Gotham Light" panose="02000603030000020004" pitchFamily="2" charset="0"/>
              <a:cs typeface="Gotham Medium"/>
              <a:sym typeface="Roboto Slab"/>
            </a:endParaRPr>
          </a:p>
        </p:txBody>
      </p:sp>
      <p:sp>
        <p:nvSpPr>
          <p:cNvPr id="11"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20" name="object 6"/>
          <p:cNvSpPr txBox="1">
            <a:spLocks/>
          </p:cNvSpPr>
          <p:nvPr/>
        </p:nvSpPr>
        <p:spPr>
          <a:xfrm>
            <a:off x="5128989" y="1045278"/>
            <a:ext cx="4585047" cy="325730"/>
          </a:xfrm>
          <a:prstGeom prst="rect">
            <a:avLst/>
          </a:prstGeom>
        </p:spPr>
        <p:txBody>
          <a:bodyPr vert="horz" wrap="square" lIns="0" tIns="17780" rIns="0" bIns="0" rtlCol="0">
            <a:spAutoFit/>
          </a:bodyPr>
          <a:lstStyle/>
          <a:p>
            <a:pPr algn="ctr"/>
            <a:r>
              <a:rPr lang="es-AR" sz="1000" spc="20" dirty="0" smtClean="0">
                <a:solidFill>
                  <a:schemeClr val="tx1">
                    <a:lumMod val="50000"/>
                    <a:lumOff val="50000"/>
                  </a:schemeClr>
                </a:solidFill>
                <a:latin typeface="Gotham Light" panose="02000603030000020004" pitchFamily="2" charset="0"/>
                <a:cs typeface="Gotham Medium"/>
              </a:rPr>
              <a:t>OPERACIONES DE COMPRA-VENTA EN CABA</a:t>
            </a:r>
            <a:endParaRPr lang="en-US" sz="1000" spc="20" dirty="0">
              <a:solidFill>
                <a:schemeClr val="tx1">
                  <a:lumMod val="50000"/>
                  <a:lumOff val="50000"/>
                </a:schemeClr>
              </a:solidFill>
              <a:latin typeface="Gotham Light" panose="02000603030000020004" pitchFamily="2" charset="0"/>
              <a:cs typeface="Gotham Medium"/>
            </a:endParaRPr>
          </a:p>
          <a:p>
            <a:pPr algn="ctr"/>
            <a:r>
              <a:rPr lang="es-ES" sz="1000" spc="20" dirty="0">
                <a:solidFill>
                  <a:schemeClr val="tx1">
                    <a:lumMod val="50000"/>
                    <a:lumOff val="50000"/>
                  </a:schemeClr>
                </a:solidFill>
                <a:latin typeface="Gotham Light" panose="02000603030000020004" pitchFamily="2" charset="0"/>
                <a:cs typeface="Gotham Medium"/>
              </a:rPr>
              <a:t>% </a:t>
            </a:r>
            <a:r>
              <a:rPr lang="es-ES" sz="1000" spc="20" dirty="0" smtClean="0">
                <a:solidFill>
                  <a:schemeClr val="tx1">
                    <a:lumMod val="50000"/>
                    <a:lumOff val="50000"/>
                  </a:schemeClr>
                </a:solidFill>
                <a:latin typeface="Gotham Light" panose="02000603030000020004" pitchFamily="2" charset="0"/>
                <a:cs typeface="Gotham Medium"/>
              </a:rPr>
              <a:t>variación respecto al mismo mes del año anterior</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21" name="object 6"/>
          <p:cNvSpPr txBox="1">
            <a:spLocks/>
          </p:cNvSpPr>
          <p:nvPr/>
        </p:nvSpPr>
        <p:spPr>
          <a:xfrm>
            <a:off x="304453" y="998686"/>
            <a:ext cx="4032448" cy="279564"/>
          </a:xfrm>
          <a:prstGeom prst="rect">
            <a:avLst/>
          </a:prstGeom>
        </p:spPr>
        <p:txBody>
          <a:bodyPr vert="horz" wrap="square" lIns="0" tIns="17780" rIns="0" bIns="0" rtlCol="0">
            <a:spAutoFit/>
          </a:bodyPr>
          <a:lstStyle/>
          <a:p>
            <a:r>
              <a:rPr lang="es-ES" sz="850" spc="20" dirty="0">
                <a:solidFill>
                  <a:schemeClr val="tx1">
                    <a:lumMod val="50000"/>
                    <a:lumOff val="50000"/>
                  </a:schemeClr>
                </a:solidFill>
                <a:latin typeface="Gotham Light" panose="02000603030000020004" pitchFamily="2" charset="0"/>
                <a:cs typeface="Gotham Medium"/>
              </a:rPr>
              <a:t>VARIACION MENSUAL DEL PRECIO MEDIO DE LA CIUDAD</a:t>
            </a:r>
          </a:p>
          <a:p>
            <a:r>
              <a:rPr lang="es-ES" sz="850" spc="20" dirty="0">
                <a:solidFill>
                  <a:schemeClr val="tx1">
                    <a:lumMod val="50000"/>
                    <a:lumOff val="50000"/>
                  </a:schemeClr>
                </a:solidFill>
                <a:latin typeface="Gotham Light" panose="02000603030000020004" pitchFamily="2" charset="0"/>
                <a:cs typeface="Gotham Medium"/>
              </a:rPr>
              <a:t>% de incremento respecto al mes previo</a:t>
            </a:r>
          </a:p>
        </p:txBody>
      </p:sp>
      <p:sp>
        <p:nvSpPr>
          <p:cNvPr id="19" name="object 6"/>
          <p:cNvSpPr txBox="1">
            <a:spLocks/>
          </p:cNvSpPr>
          <p:nvPr/>
        </p:nvSpPr>
        <p:spPr>
          <a:xfrm>
            <a:off x="825019" y="159990"/>
            <a:ext cx="6896258" cy="571951"/>
          </a:xfrm>
          <a:prstGeom prst="rect">
            <a:avLst/>
          </a:prstGeom>
        </p:spPr>
        <p:txBody>
          <a:bodyPr vert="horz" wrap="square" lIns="0" tIns="17780" rIns="0" bIns="0" rtlCol="0">
            <a:spAutoFit/>
          </a:bodyPr>
          <a:lstStyle/>
          <a:p>
            <a:pPr lvl="0">
              <a:buClr>
                <a:srgbClr val="3F3F3F"/>
              </a:buClr>
              <a:buSzPct val="25000"/>
            </a:pPr>
            <a:r>
              <a:rPr lang="pt-BR" sz="2000" spc="20" dirty="0">
                <a:solidFill>
                  <a:srgbClr val="FE4D00"/>
                </a:solidFill>
                <a:latin typeface="Gotham Medium"/>
                <a:cs typeface="Gotham Medium"/>
                <a:sym typeface="Raleway"/>
              </a:rPr>
              <a:t>VENTA</a:t>
            </a:r>
          </a:p>
          <a:p>
            <a:pPr lvl="0">
              <a:buClr>
                <a:srgbClr val="3F3F3F"/>
              </a:buClr>
              <a:buSzPct val="25000"/>
            </a:pPr>
            <a:r>
              <a:rPr lang="pt-BR" sz="1600" spc="20" dirty="0" smtClean="0">
                <a:solidFill>
                  <a:srgbClr val="FF6600"/>
                </a:solidFill>
                <a:latin typeface="Gotham Light" panose="02000603030000020004" pitchFamily="2" charset="0"/>
                <a:cs typeface="Gotham Medium"/>
                <a:sym typeface="Raleway"/>
              </a:rPr>
              <a:t>PRECIO MEDIO Y CANTIDAD DE OPERACIONES EN LA CIUDAD</a:t>
            </a:r>
            <a:endParaRPr lang="pt-BR" sz="1600" spc="20" dirty="0">
              <a:solidFill>
                <a:srgbClr val="FF6600"/>
              </a:solidFill>
              <a:latin typeface="Gotham Light" panose="02000603030000020004" pitchFamily="2" charset="0"/>
              <a:cs typeface="Gotham Medium"/>
              <a:sym typeface="Raleway"/>
            </a:endParaRPr>
          </a:p>
        </p:txBody>
      </p:sp>
      <p:sp>
        <p:nvSpPr>
          <p:cNvPr id="22" name="object 15"/>
          <p:cNvSpPr/>
          <p:nvPr/>
        </p:nvSpPr>
        <p:spPr>
          <a:xfrm>
            <a:off x="7872803" y="159990"/>
            <a:ext cx="1829997" cy="41231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aphicFrame>
        <p:nvGraphicFramePr>
          <p:cNvPr id="18" name="Gráfico 17">
            <a:extLst>
              <a:ext uri="{FF2B5EF4-FFF2-40B4-BE49-F238E27FC236}">
                <a16:creationId xmlns:a16="http://schemas.microsoft.com/office/drawing/2014/main" id="{99294789-5C5B-4978-9A25-75EB47E55EC4}"/>
              </a:ext>
            </a:extLst>
          </p:cNvPr>
          <p:cNvGraphicFramePr>
            <a:graphicFrameLocks/>
          </p:cNvGraphicFramePr>
          <p:nvPr>
            <p:extLst>
              <p:ext uri="{D42A27DB-BD31-4B8C-83A1-F6EECF244321}">
                <p14:modId xmlns:p14="http://schemas.microsoft.com/office/powerpoint/2010/main" val="1918529443"/>
              </p:ext>
            </p:extLst>
          </p:nvPr>
        </p:nvGraphicFramePr>
        <p:xfrm>
          <a:off x="5160696" y="1824534"/>
          <a:ext cx="4824537" cy="2089570"/>
        </p:xfrm>
        <a:graphic>
          <a:graphicData uri="http://schemas.openxmlformats.org/drawingml/2006/chart">
            <c:chart xmlns:c="http://schemas.openxmlformats.org/drawingml/2006/chart" xmlns:r="http://schemas.openxmlformats.org/officeDocument/2006/relationships" r:id="rId5"/>
          </a:graphicData>
        </a:graphic>
      </p:graphicFrame>
      <p:sp>
        <p:nvSpPr>
          <p:cNvPr id="3" name="CuadroTexto 2"/>
          <p:cNvSpPr txBox="1"/>
          <p:nvPr/>
        </p:nvSpPr>
        <p:spPr>
          <a:xfrm>
            <a:off x="7217221" y="1596955"/>
            <a:ext cx="1619354" cy="215444"/>
          </a:xfrm>
          <a:prstGeom prst="rect">
            <a:avLst/>
          </a:prstGeom>
          <a:noFill/>
        </p:spPr>
        <p:txBody>
          <a:bodyPr wrap="none" rtlCol="0">
            <a:spAutoFit/>
          </a:bodyPr>
          <a:lstStyle/>
          <a:p>
            <a:r>
              <a:rPr lang="es-AR" sz="800" dirty="0" smtClean="0">
                <a:solidFill>
                  <a:schemeClr val="tx1">
                    <a:lumMod val="50000"/>
                    <a:lumOff val="50000"/>
                  </a:schemeClr>
                </a:solidFill>
                <a:latin typeface="Gotham Light" panose="02000603030000020004" pitchFamily="2" charset="0"/>
              </a:rPr>
              <a:t>EXPANSION DE MERCADO </a:t>
            </a:r>
            <a:endParaRPr lang="en-US" sz="800" dirty="0">
              <a:solidFill>
                <a:schemeClr val="tx1">
                  <a:lumMod val="50000"/>
                  <a:lumOff val="50000"/>
                </a:schemeClr>
              </a:solidFill>
              <a:latin typeface="Gotham Light" panose="02000603030000020004" pitchFamily="2" charset="0"/>
            </a:endParaRPr>
          </a:p>
        </p:txBody>
      </p:sp>
      <p:sp>
        <p:nvSpPr>
          <p:cNvPr id="4" name="CuadroTexto 3"/>
          <p:cNvSpPr txBox="1"/>
          <p:nvPr/>
        </p:nvSpPr>
        <p:spPr>
          <a:xfrm>
            <a:off x="5250948" y="3326606"/>
            <a:ext cx="1911421" cy="192360"/>
          </a:xfrm>
          <a:prstGeom prst="rect">
            <a:avLst/>
          </a:prstGeom>
          <a:noFill/>
        </p:spPr>
        <p:txBody>
          <a:bodyPr wrap="none" rtlCol="0">
            <a:spAutoFit/>
          </a:bodyPr>
          <a:lstStyle/>
          <a:p>
            <a:r>
              <a:rPr lang="es-AR" sz="650" spc="20" dirty="0" smtClean="0">
                <a:solidFill>
                  <a:schemeClr val="tx1">
                    <a:lumMod val="50000"/>
                    <a:lumOff val="50000"/>
                  </a:schemeClr>
                </a:solidFill>
                <a:latin typeface="Gotham Light" panose="02000603030000020004" pitchFamily="2" charset="0"/>
                <a:cs typeface="Gotham Medium"/>
              </a:rPr>
              <a:t>Fuente: colegio de escribanos de CABA</a:t>
            </a:r>
            <a:endParaRPr lang="en-US" sz="650" spc="20" dirty="0">
              <a:solidFill>
                <a:schemeClr val="tx1">
                  <a:lumMod val="50000"/>
                  <a:lumOff val="50000"/>
                </a:schemeClr>
              </a:solidFill>
              <a:latin typeface="Gotham Light" panose="02000603030000020004" pitchFamily="2" charset="0"/>
              <a:cs typeface="Gotham Medium"/>
            </a:endParaRPr>
          </a:p>
        </p:txBody>
      </p:sp>
      <p:graphicFrame>
        <p:nvGraphicFramePr>
          <p:cNvPr id="23" name="Gráfico 22"/>
          <p:cNvGraphicFramePr>
            <a:graphicFrameLocks/>
          </p:cNvGraphicFramePr>
          <p:nvPr>
            <p:extLst>
              <p:ext uri="{D42A27DB-BD31-4B8C-83A1-F6EECF244321}">
                <p14:modId xmlns:p14="http://schemas.microsoft.com/office/powerpoint/2010/main" val="1551992830"/>
              </p:ext>
            </p:extLst>
          </p:nvPr>
        </p:nvGraphicFramePr>
        <p:xfrm>
          <a:off x="-10368" y="2152067"/>
          <a:ext cx="4912965" cy="1726939"/>
        </p:xfrm>
        <a:graphic>
          <a:graphicData uri="http://schemas.openxmlformats.org/drawingml/2006/chart">
            <c:chart xmlns:c="http://schemas.openxmlformats.org/drawingml/2006/chart" xmlns:r="http://schemas.openxmlformats.org/officeDocument/2006/relationships" r:id="rId6"/>
          </a:graphicData>
        </a:graphic>
      </p:graphicFrame>
      <p:pic>
        <p:nvPicPr>
          <p:cNvPr id="6" name="Imagen 5"/>
          <p:cNvPicPr>
            <a:picLocks noChangeAspect="1"/>
          </p:cNvPicPr>
          <p:nvPr/>
        </p:nvPicPr>
        <p:blipFill>
          <a:blip r:embed="rId7"/>
          <a:stretch>
            <a:fillRect/>
          </a:stretch>
        </p:blipFill>
        <p:spPr>
          <a:xfrm>
            <a:off x="3350971" y="3914104"/>
            <a:ext cx="1445071" cy="226675"/>
          </a:xfrm>
          <a:prstGeom prst="rect">
            <a:avLst/>
          </a:prstGeom>
        </p:spPr>
      </p:pic>
      <p:sp>
        <p:nvSpPr>
          <p:cNvPr id="26" name="14 CuadroTexto"/>
          <p:cNvSpPr txBox="1"/>
          <p:nvPr/>
        </p:nvSpPr>
        <p:spPr>
          <a:xfrm>
            <a:off x="201230" y="3855063"/>
            <a:ext cx="3168816" cy="353943"/>
          </a:xfrm>
          <a:prstGeom prst="rect">
            <a:avLst/>
          </a:prstGeom>
          <a:noFill/>
        </p:spPr>
        <p:txBody>
          <a:bodyPr wrap="none" rtlCol="0">
            <a:spAutoFit/>
          </a:bodyPr>
          <a:lstStyle/>
          <a:p>
            <a:r>
              <a:rPr lang="es-AR" sz="850" spc="20" dirty="0">
                <a:solidFill>
                  <a:schemeClr val="tx1">
                    <a:lumMod val="50000"/>
                    <a:lumOff val="50000"/>
                  </a:schemeClr>
                </a:solidFill>
                <a:latin typeface="Gotham Light" panose="02000603030000020004" pitchFamily="2" charset="0"/>
                <a:cs typeface="Gotham Medium"/>
              </a:rPr>
              <a:t>BARRIOS SEGÚN VARIACION DE PRECIO MENSUAL</a:t>
            </a:r>
            <a:endParaRPr lang="en-US" sz="850" spc="20" dirty="0">
              <a:solidFill>
                <a:schemeClr val="tx1">
                  <a:lumMod val="50000"/>
                  <a:lumOff val="50000"/>
                </a:schemeClr>
              </a:solidFill>
              <a:latin typeface="Gotham Light" panose="02000603030000020004" pitchFamily="2" charset="0"/>
              <a:cs typeface="Gotham Medium"/>
            </a:endParaRPr>
          </a:p>
          <a:p>
            <a:r>
              <a:rPr lang="es-ES" sz="850" spc="20" dirty="0">
                <a:solidFill>
                  <a:schemeClr val="tx1">
                    <a:lumMod val="50000"/>
                    <a:lumOff val="50000"/>
                  </a:schemeClr>
                </a:solidFill>
                <a:latin typeface="Gotham Light" panose="02000603030000020004" pitchFamily="2" charset="0"/>
                <a:cs typeface="Gotham Medium"/>
              </a:rPr>
              <a:t>% respecto al total de barrios de la ciudad</a:t>
            </a:r>
          </a:p>
        </p:txBody>
      </p:sp>
    </p:spTree>
    <p:extLst>
      <p:ext uri="{BB962C8B-B14F-4D97-AF65-F5344CB8AC3E}">
        <p14:creationId xmlns:p14="http://schemas.microsoft.com/office/powerpoint/2010/main" val="1892612444"/>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49" name="Rectángulo 48">
            <a:extLst>
              <a:ext uri="{FF2B5EF4-FFF2-40B4-BE49-F238E27FC236}">
                <a16:creationId xmlns:a16="http://schemas.microsoft.com/office/drawing/2014/main" id="{AF1DF75E-6F5B-426D-AA0B-8D7AA9EB562B}"/>
              </a:ext>
            </a:extLst>
          </p:cNvPr>
          <p:cNvSpPr/>
          <p:nvPr/>
        </p:nvSpPr>
        <p:spPr>
          <a:xfrm>
            <a:off x="5761984" y="1190099"/>
            <a:ext cx="447125" cy="3118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Rectángulo 39">
            <a:extLst>
              <a:ext uri="{FF2B5EF4-FFF2-40B4-BE49-F238E27FC236}">
                <a16:creationId xmlns:a16="http://schemas.microsoft.com/office/drawing/2014/main" id="{079B8333-0929-4BF0-BD34-C08BDE96768C}"/>
              </a:ext>
            </a:extLst>
          </p:cNvPr>
          <p:cNvSpPr/>
          <p:nvPr/>
        </p:nvSpPr>
        <p:spPr>
          <a:xfrm>
            <a:off x="3672408" y="1190098"/>
            <a:ext cx="448469" cy="3120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Rectángulo 40">
            <a:extLst>
              <a:ext uri="{FF2B5EF4-FFF2-40B4-BE49-F238E27FC236}">
                <a16:creationId xmlns:a16="http://schemas.microsoft.com/office/drawing/2014/main" id="{AF1DF75E-6F5B-426D-AA0B-8D7AA9EB562B}"/>
              </a:ext>
            </a:extLst>
          </p:cNvPr>
          <p:cNvSpPr/>
          <p:nvPr/>
        </p:nvSpPr>
        <p:spPr>
          <a:xfrm>
            <a:off x="2041677" y="1190098"/>
            <a:ext cx="134984" cy="3001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aphicFrame>
        <p:nvGraphicFramePr>
          <p:cNvPr id="28" name="Gráfico 2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713665143"/>
              </p:ext>
            </p:extLst>
          </p:nvPr>
        </p:nvGraphicFramePr>
        <p:xfrm>
          <a:off x="1" y="2631841"/>
          <a:ext cx="6765116" cy="1940887"/>
        </p:xfrm>
        <a:graphic>
          <a:graphicData uri="http://schemas.openxmlformats.org/drawingml/2006/chart">
            <c:chart xmlns:c="http://schemas.openxmlformats.org/drawingml/2006/chart" xmlns:r="http://schemas.openxmlformats.org/officeDocument/2006/relationships" r:id="rId3"/>
          </a:graphicData>
        </a:graphic>
      </p:graphicFrame>
      <p:sp>
        <p:nvSpPr>
          <p:cNvPr id="12"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16" name="object 6"/>
          <p:cNvSpPr txBox="1">
            <a:spLocks/>
          </p:cNvSpPr>
          <p:nvPr/>
        </p:nvSpPr>
        <p:spPr>
          <a:xfrm>
            <a:off x="376461" y="863092"/>
            <a:ext cx="5832648" cy="171842"/>
          </a:xfrm>
          <a:prstGeom prst="rect">
            <a:avLst/>
          </a:prstGeom>
        </p:spPr>
        <p:txBody>
          <a:bodyPr vert="horz" wrap="square" lIns="0" tIns="17780" rIns="0" bIns="0" rtlCol="0">
            <a:spAutoFit/>
          </a:bodyPr>
          <a:lstStyle/>
          <a:p>
            <a:pPr algn="ctr"/>
            <a:r>
              <a:rPr lang="es-ES" sz="1000" spc="20" dirty="0">
                <a:solidFill>
                  <a:schemeClr val="tx1">
                    <a:lumMod val="50000"/>
                    <a:lumOff val="50000"/>
                  </a:schemeClr>
                </a:solidFill>
                <a:latin typeface="Gotham Light" panose="02000603030000020004" pitchFamily="2" charset="0"/>
                <a:cs typeface="Gotham Medium"/>
              </a:rPr>
              <a:t>PRECIO DE LAS PROPIEDADES Y COSTO DE LA CONSTRUCCION EN USD</a:t>
            </a:r>
          </a:p>
        </p:txBody>
      </p:sp>
      <p:sp>
        <p:nvSpPr>
          <p:cNvPr id="18" name="object 4"/>
          <p:cNvSpPr/>
          <p:nvPr/>
        </p:nvSpPr>
        <p:spPr>
          <a:xfrm>
            <a:off x="0" y="4311054"/>
            <a:ext cx="10113963" cy="854670"/>
          </a:xfrm>
          <a:custGeom>
            <a:avLst/>
            <a:gdLst/>
            <a:ahLst/>
            <a:cxnLst/>
            <a:rect l="l" t="t" r="r" b="b"/>
            <a:pathLst>
              <a:path w="5231765" h="2670810">
                <a:moveTo>
                  <a:pt x="0" y="0"/>
                </a:moveTo>
                <a:lnTo>
                  <a:pt x="5231479" y="0"/>
                </a:lnTo>
                <a:lnTo>
                  <a:pt x="5231479" y="2670792"/>
                </a:lnTo>
                <a:lnTo>
                  <a:pt x="0" y="2670792"/>
                </a:lnTo>
                <a:lnTo>
                  <a:pt x="0" y="0"/>
                </a:lnTo>
                <a:close/>
              </a:path>
            </a:pathLst>
          </a:custGeom>
          <a:solidFill>
            <a:srgbClr val="CCCDCF">
              <a:alpha val="21000"/>
            </a:srgbClr>
          </a:solidFill>
        </p:spPr>
        <p:txBody>
          <a:bodyPr wrap="square" lIns="0" tIns="0" rIns="0" bIns="0" rtlCol="0" anchor="ctr"/>
          <a:lstStyle/>
          <a:p>
            <a:pPr algn="ctr">
              <a:lnSpc>
                <a:spcPts val="2443"/>
              </a:lnSpc>
            </a:pPr>
            <a:r>
              <a:rPr lang="es-ES" sz="1200" spc="20" dirty="0" smtClean="0">
                <a:solidFill>
                  <a:schemeClr val="tx1">
                    <a:lumMod val="75000"/>
                    <a:lumOff val="25000"/>
                  </a:schemeClr>
                </a:solidFill>
                <a:latin typeface="Gotham Light" panose="02000603030000020004" pitchFamily="2" charset="0"/>
                <a:cs typeface="Gotham Medium"/>
                <a:sym typeface="Roboto Slab"/>
              </a:rPr>
              <a:t>La devaluación de Mayo 2018 generó una baja del costo de construcción medido en dólares, actualmente el costo es 28% menor al registrado en </a:t>
            </a:r>
            <a:r>
              <a:rPr lang="es-ES" sz="1200" spc="20" dirty="0" smtClean="0">
                <a:solidFill>
                  <a:schemeClr val="tx1">
                    <a:lumMod val="75000"/>
                    <a:lumOff val="25000"/>
                  </a:schemeClr>
                </a:solidFill>
                <a:latin typeface="Gotham Light" panose="02000603030000020004" pitchFamily="2" charset="0"/>
                <a:cs typeface="Gotham Medium"/>
                <a:sym typeface="Roboto Slab"/>
              </a:rPr>
              <a:t>abril’ 18, previo a la devaluación</a:t>
            </a:r>
            <a:r>
              <a:rPr lang="es-AR" sz="1200" spc="20" dirty="0" smtClean="0">
                <a:solidFill>
                  <a:schemeClr val="tx1">
                    <a:lumMod val="75000"/>
                    <a:lumOff val="25000"/>
                  </a:schemeClr>
                </a:solidFill>
                <a:latin typeface="Gotham Light" panose="02000603030000020004" pitchFamily="2" charset="0"/>
                <a:cs typeface="Gotham Medium"/>
                <a:sym typeface="Roboto Slab"/>
              </a:rPr>
              <a:t>.</a:t>
            </a:r>
            <a:r>
              <a:rPr lang="es-ES" sz="1200" spc="20" dirty="0" smtClean="0">
                <a:solidFill>
                  <a:schemeClr val="tx1">
                    <a:lumMod val="75000"/>
                    <a:lumOff val="25000"/>
                  </a:schemeClr>
                </a:solidFill>
                <a:latin typeface="Gotham Light" panose="02000603030000020004" pitchFamily="2" charset="0"/>
                <a:cs typeface="Gotham Medium"/>
                <a:sym typeface="Roboto Slab"/>
              </a:rPr>
              <a:t> </a:t>
            </a:r>
            <a:r>
              <a:rPr lang="es-ES" sz="1200" spc="20" dirty="0" smtClean="0">
                <a:solidFill>
                  <a:schemeClr val="tx1">
                    <a:lumMod val="75000"/>
                    <a:lumOff val="25000"/>
                  </a:schemeClr>
                </a:solidFill>
                <a:latin typeface="Gotham Light" panose="02000603030000020004" pitchFamily="2" charset="0"/>
                <a:cs typeface="Gotham Medium"/>
                <a:sym typeface="Roboto Slab"/>
              </a:rPr>
              <a:t>El costo se mantiene en sus valores mas bajos desde 2012.</a:t>
            </a:r>
            <a:endParaRPr lang="es-ES" sz="1200" spc="20" dirty="0">
              <a:solidFill>
                <a:schemeClr val="tx1">
                  <a:lumMod val="75000"/>
                  <a:lumOff val="25000"/>
                </a:schemeClr>
              </a:solidFill>
              <a:latin typeface="Gotham Light" panose="02000603030000020004" pitchFamily="2" charset="0"/>
              <a:cs typeface="Gotham Medium"/>
              <a:sym typeface="Roboto Slab"/>
            </a:endParaRPr>
          </a:p>
        </p:txBody>
      </p:sp>
      <p:cxnSp>
        <p:nvCxnSpPr>
          <p:cNvPr id="20" name="3 Conector recto"/>
          <p:cNvCxnSpPr/>
          <p:nvPr/>
        </p:nvCxnSpPr>
        <p:spPr>
          <a:xfrm>
            <a:off x="6896762" y="903063"/>
            <a:ext cx="0" cy="3439591"/>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object 6"/>
          <p:cNvSpPr txBox="1">
            <a:spLocks/>
          </p:cNvSpPr>
          <p:nvPr/>
        </p:nvSpPr>
        <p:spPr>
          <a:xfrm>
            <a:off x="7324290" y="1045278"/>
            <a:ext cx="21971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VARIACIÓN ACUMULADA</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23" name="object 6"/>
          <p:cNvSpPr txBox="1">
            <a:spLocks/>
          </p:cNvSpPr>
          <p:nvPr/>
        </p:nvSpPr>
        <p:spPr>
          <a:xfrm>
            <a:off x="7154741" y="4051224"/>
            <a:ext cx="2701243" cy="125675"/>
          </a:xfrm>
          <a:prstGeom prst="rect">
            <a:avLst/>
          </a:prstGeom>
        </p:spPr>
        <p:txBody>
          <a:bodyPr vert="horz" wrap="square" lIns="0" tIns="17780" rIns="0" bIns="0" rtlCol="0">
            <a:spAutoFit/>
          </a:bodyPr>
          <a:lstStyle/>
          <a:p>
            <a:pPr algn="ctr"/>
            <a:r>
              <a:rPr lang="es-ES" sz="700" spc="20" dirty="0" smtClean="0">
                <a:solidFill>
                  <a:schemeClr val="tx1">
                    <a:lumMod val="50000"/>
                    <a:lumOff val="50000"/>
                  </a:schemeClr>
                </a:solidFill>
                <a:latin typeface="Gotham Light" panose="02000603030000020004" pitchFamily="2" charset="0"/>
                <a:cs typeface="Gotham Medium"/>
              </a:rPr>
              <a:t>FUENTE: CÁMARA ARGENTINA DE LA CONSTRUCCIÓN</a:t>
            </a:r>
            <a:endParaRPr lang="es-ES" sz="700" spc="20" dirty="0">
              <a:solidFill>
                <a:schemeClr val="tx1">
                  <a:lumMod val="50000"/>
                  <a:lumOff val="50000"/>
                </a:schemeClr>
              </a:solidFill>
              <a:latin typeface="Gotham Light" panose="02000603030000020004" pitchFamily="2" charset="0"/>
              <a:cs typeface="Gotham Medium"/>
            </a:endParaRPr>
          </a:p>
        </p:txBody>
      </p:sp>
      <p:sp>
        <p:nvSpPr>
          <p:cNvPr id="15" name="object 6"/>
          <p:cNvSpPr txBox="1">
            <a:spLocks/>
          </p:cNvSpPr>
          <p:nvPr/>
        </p:nvSpPr>
        <p:spPr>
          <a:xfrm>
            <a:off x="825019" y="159990"/>
            <a:ext cx="6517962" cy="571951"/>
          </a:xfrm>
          <a:prstGeom prst="rect">
            <a:avLst/>
          </a:prstGeom>
        </p:spPr>
        <p:txBody>
          <a:bodyPr vert="horz" wrap="square" lIns="0" tIns="17780" rIns="0" bIns="0" rtlCol="0">
            <a:spAutoFit/>
          </a:bodyPr>
          <a:lstStyle/>
          <a:p>
            <a:pPr lvl="0">
              <a:buClr>
                <a:srgbClr val="3F3F3F"/>
              </a:buClr>
              <a:buSzPct val="25000"/>
            </a:pPr>
            <a:r>
              <a:rPr lang="pt-BR" sz="2000" spc="20" dirty="0">
                <a:solidFill>
                  <a:srgbClr val="FE4D00"/>
                </a:solidFill>
                <a:latin typeface="Gotham Medium"/>
                <a:cs typeface="Gotham Medium"/>
                <a:sym typeface="Raleway"/>
              </a:rPr>
              <a:t>VENTA</a:t>
            </a:r>
          </a:p>
          <a:p>
            <a:pPr>
              <a:buClr>
                <a:srgbClr val="3F3F3F"/>
              </a:buClr>
              <a:buSzPct val="25000"/>
            </a:pPr>
            <a:r>
              <a:rPr lang="pt-BR" sz="1600" spc="20" dirty="0">
                <a:solidFill>
                  <a:srgbClr val="FF6600"/>
                </a:solidFill>
                <a:latin typeface="Gotham Light" panose="02000603030000020004" pitchFamily="2" charset="0"/>
                <a:cs typeface="Gotham Medium"/>
                <a:sym typeface="Raleway"/>
              </a:rPr>
              <a:t>PRECIO MEDIO Y COSTOS CONSTRUCCIÓN. EVOLUCIÓN</a:t>
            </a:r>
          </a:p>
        </p:txBody>
      </p:sp>
      <p:sp>
        <p:nvSpPr>
          <p:cNvPr id="17" name="object 15"/>
          <p:cNvSpPr/>
          <p:nvPr/>
        </p:nvSpPr>
        <p:spPr>
          <a:xfrm>
            <a:off x="7872803" y="159990"/>
            <a:ext cx="1829997" cy="41231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2" name="CuadroTexto 41">
            <a:extLst>
              <a:ext uri="{FF2B5EF4-FFF2-40B4-BE49-F238E27FC236}">
                <a16:creationId xmlns:a16="http://schemas.microsoft.com/office/drawing/2014/main" id="{BA3C40EF-ADFB-4E6E-B479-A36F0997CDB6}"/>
              </a:ext>
            </a:extLst>
          </p:cNvPr>
          <p:cNvSpPr txBox="1"/>
          <p:nvPr/>
        </p:nvSpPr>
        <p:spPr>
          <a:xfrm>
            <a:off x="1312565" y="1233265"/>
            <a:ext cx="1600804" cy="338554"/>
          </a:xfrm>
          <a:prstGeom prst="rect">
            <a:avLst/>
          </a:prstGeom>
          <a:noFill/>
        </p:spPr>
        <p:txBody>
          <a:bodyPr wrap="square" rtlCol="0">
            <a:spAutoFit/>
          </a:bodyPr>
          <a:lstStyle/>
          <a:p>
            <a:pPr algn="ctr"/>
            <a:r>
              <a:rPr lang="es-AR" sz="800" dirty="0">
                <a:solidFill>
                  <a:schemeClr val="bg1">
                    <a:lumMod val="50000"/>
                  </a:schemeClr>
                </a:solidFill>
                <a:latin typeface="Gotham Light" panose="02000603030000020004" pitchFamily="2" charset="0"/>
              </a:rPr>
              <a:t>DEVALUACION</a:t>
            </a:r>
          </a:p>
          <a:p>
            <a:pPr algn="ctr"/>
            <a:r>
              <a:rPr lang="es-AR" sz="800" dirty="0">
                <a:solidFill>
                  <a:schemeClr val="bg1">
                    <a:lumMod val="50000"/>
                  </a:schemeClr>
                </a:solidFill>
                <a:latin typeface="Gotham Light" panose="02000603030000020004" pitchFamily="2" charset="0"/>
              </a:rPr>
              <a:t>ENE’14</a:t>
            </a:r>
          </a:p>
        </p:txBody>
      </p:sp>
      <p:sp>
        <p:nvSpPr>
          <p:cNvPr id="43" name="CuadroTexto 42">
            <a:extLst>
              <a:ext uri="{FF2B5EF4-FFF2-40B4-BE49-F238E27FC236}">
                <a16:creationId xmlns:a16="http://schemas.microsoft.com/office/drawing/2014/main" id="{EB9F9176-9597-4F8E-8348-9DAD4C3B381F}"/>
              </a:ext>
            </a:extLst>
          </p:cNvPr>
          <p:cNvSpPr txBox="1"/>
          <p:nvPr/>
        </p:nvSpPr>
        <p:spPr>
          <a:xfrm>
            <a:off x="3096137" y="1238160"/>
            <a:ext cx="1600804" cy="338554"/>
          </a:xfrm>
          <a:prstGeom prst="rect">
            <a:avLst/>
          </a:prstGeom>
          <a:noFill/>
        </p:spPr>
        <p:txBody>
          <a:bodyPr wrap="square" rtlCol="0">
            <a:spAutoFit/>
          </a:bodyPr>
          <a:lstStyle/>
          <a:p>
            <a:pPr algn="ctr"/>
            <a:r>
              <a:rPr lang="es-AR" sz="800" dirty="0">
                <a:solidFill>
                  <a:schemeClr val="bg1">
                    <a:lumMod val="50000"/>
                  </a:schemeClr>
                </a:solidFill>
                <a:latin typeface="Gotham Light" panose="02000603030000020004" pitchFamily="2" charset="0"/>
              </a:rPr>
              <a:t>DEVALUACION</a:t>
            </a:r>
          </a:p>
          <a:p>
            <a:pPr algn="ctr"/>
            <a:r>
              <a:rPr lang="es-AR" sz="800" dirty="0">
                <a:solidFill>
                  <a:schemeClr val="bg1">
                    <a:lumMod val="50000"/>
                  </a:schemeClr>
                </a:solidFill>
                <a:latin typeface="Gotham Light" panose="02000603030000020004" pitchFamily="2" charset="0"/>
              </a:rPr>
              <a:t>DIC’ 15</a:t>
            </a:r>
          </a:p>
        </p:txBody>
      </p:sp>
      <p:sp>
        <p:nvSpPr>
          <p:cNvPr id="50" name="CuadroTexto 49">
            <a:extLst>
              <a:ext uri="{FF2B5EF4-FFF2-40B4-BE49-F238E27FC236}">
                <a16:creationId xmlns:a16="http://schemas.microsoft.com/office/drawing/2014/main" id="{EB9F9176-9597-4F8E-8348-9DAD4C3B381F}"/>
              </a:ext>
            </a:extLst>
          </p:cNvPr>
          <p:cNvSpPr txBox="1"/>
          <p:nvPr/>
        </p:nvSpPr>
        <p:spPr>
          <a:xfrm>
            <a:off x="5273005" y="1524228"/>
            <a:ext cx="1600804" cy="338554"/>
          </a:xfrm>
          <a:prstGeom prst="rect">
            <a:avLst/>
          </a:prstGeom>
          <a:noFill/>
        </p:spPr>
        <p:txBody>
          <a:bodyPr wrap="square" rtlCol="0">
            <a:spAutoFit/>
          </a:bodyPr>
          <a:lstStyle/>
          <a:p>
            <a:pPr algn="ctr"/>
            <a:r>
              <a:rPr lang="es-AR" sz="800" dirty="0">
                <a:solidFill>
                  <a:schemeClr val="bg1">
                    <a:lumMod val="50000"/>
                  </a:schemeClr>
                </a:solidFill>
                <a:latin typeface="Gotham Light" panose="02000603030000020004" pitchFamily="2" charset="0"/>
              </a:rPr>
              <a:t>DEVALUACION</a:t>
            </a:r>
          </a:p>
          <a:p>
            <a:pPr algn="ctr"/>
            <a:r>
              <a:rPr lang="es-AR" sz="800" dirty="0" smtClean="0">
                <a:solidFill>
                  <a:schemeClr val="bg1">
                    <a:lumMod val="50000"/>
                  </a:schemeClr>
                </a:solidFill>
                <a:latin typeface="Gotham Light" panose="02000603030000020004" pitchFamily="2" charset="0"/>
              </a:rPr>
              <a:t>2018</a:t>
            </a:r>
            <a:endParaRPr lang="es-AR" sz="800" dirty="0">
              <a:solidFill>
                <a:schemeClr val="bg1">
                  <a:lumMod val="50000"/>
                </a:schemeClr>
              </a:solidFill>
              <a:latin typeface="Gotham Light" panose="02000603030000020004" pitchFamily="2" charset="0"/>
            </a:endParaRPr>
          </a:p>
        </p:txBody>
      </p:sp>
      <p:sp>
        <p:nvSpPr>
          <p:cNvPr id="53" name="22 CuadroTexto"/>
          <p:cNvSpPr txBox="1"/>
          <p:nvPr/>
        </p:nvSpPr>
        <p:spPr>
          <a:xfrm>
            <a:off x="7759130" y="2712070"/>
            <a:ext cx="1402307" cy="230832"/>
          </a:xfrm>
          <a:prstGeom prst="rect">
            <a:avLst/>
          </a:prstGeom>
          <a:noFill/>
        </p:spPr>
        <p:txBody>
          <a:bodyPr wrap="none" rtlCol="0">
            <a:spAutoFit/>
          </a:bodyPr>
          <a:lstStyle/>
          <a:p>
            <a:r>
              <a:rPr lang="es-AR" sz="900" spc="20" dirty="0" smtClean="0">
                <a:solidFill>
                  <a:schemeClr val="tx1">
                    <a:lumMod val="50000"/>
                    <a:lumOff val="50000"/>
                  </a:schemeClr>
                </a:solidFill>
                <a:latin typeface="Gotham Light" panose="02000603030000020004" pitchFamily="2" charset="0"/>
                <a:cs typeface="Gotham Medium"/>
              </a:rPr>
              <a:t>ULTIMO TRIMESTRE</a:t>
            </a:r>
            <a:endParaRPr lang="es-ES" sz="900" spc="20" dirty="0">
              <a:solidFill>
                <a:schemeClr val="tx1">
                  <a:lumMod val="50000"/>
                  <a:lumOff val="50000"/>
                </a:schemeClr>
              </a:solidFill>
              <a:latin typeface="Gotham Light" panose="02000603030000020004" pitchFamily="2" charset="0"/>
              <a:cs typeface="Gotham Medium"/>
            </a:endParaRPr>
          </a:p>
        </p:txBody>
      </p:sp>
      <p:sp>
        <p:nvSpPr>
          <p:cNvPr id="57" name="22 CuadroTexto"/>
          <p:cNvSpPr txBox="1"/>
          <p:nvPr/>
        </p:nvSpPr>
        <p:spPr>
          <a:xfrm>
            <a:off x="7361237" y="1358726"/>
            <a:ext cx="2077172" cy="230832"/>
          </a:xfrm>
          <a:prstGeom prst="rect">
            <a:avLst/>
          </a:prstGeom>
          <a:noFill/>
        </p:spPr>
        <p:txBody>
          <a:bodyPr wrap="none" rtlCol="0">
            <a:spAutoFit/>
          </a:bodyPr>
          <a:lstStyle/>
          <a:p>
            <a:r>
              <a:rPr lang="en-US" sz="900" spc="20" dirty="0">
                <a:solidFill>
                  <a:schemeClr val="tx1">
                    <a:lumMod val="50000"/>
                    <a:lumOff val="50000"/>
                  </a:schemeClr>
                </a:solidFill>
                <a:latin typeface="Gotham Light" panose="02000603030000020004" pitchFamily="2" charset="0"/>
                <a:cs typeface="Gotham Medium"/>
              </a:rPr>
              <a:t>VARIACION </a:t>
            </a:r>
            <a:r>
              <a:rPr lang="en-US" sz="900" spc="20" dirty="0" smtClean="0">
                <a:solidFill>
                  <a:schemeClr val="tx1">
                    <a:lumMod val="50000"/>
                    <a:lumOff val="50000"/>
                  </a:schemeClr>
                </a:solidFill>
                <a:latin typeface="Gotham Light" panose="02000603030000020004" pitchFamily="2" charset="0"/>
                <a:cs typeface="Gotham Medium"/>
              </a:rPr>
              <a:t>DESDE ABRIL 2018</a:t>
            </a:r>
            <a:endParaRPr lang="es-ES" sz="900" spc="20" dirty="0">
              <a:solidFill>
                <a:schemeClr val="tx1">
                  <a:lumMod val="50000"/>
                  <a:lumOff val="50000"/>
                </a:schemeClr>
              </a:solidFill>
              <a:latin typeface="Gotham Light" panose="02000603030000020004" pitchFamily="2" charset="0"/>
              <a:cs typeface="Gotham Medium"/>
            </a:endParaRPr>
          </a:p>
        </p:txBody>
      </p:sp>
      <p:sp>
        <p:nvSpPr>
          <p:cNvPr id="25" name="CuadroTexto 24"/>
          <p:cNvSpPr txBox="1"/>
          <p:nvPr/>
        </p:nvSpPr>
        <p:spPr>
          <a:xfrm>
            <a:off x="196650" y="3924919"/>
            <a:ext cx="1436612" cy="307777"/>
          </a:xfrm>
          <a:prstGeom prst="rect">
            <a:avLst/>
          </a:prstGeom>
          <a:noFill/>
        </p:spPr>
        <p:txBody>
          <a:bodyPr wrap="none" rtlCol="0">
            <a:spAutoFit/>
          </a:bodyPr>
          <a:lstStyle/>
          <a:p>
            <a:r>
              <a:rPr lang="es-AR" sz="700" spc="20" dirty="0" smtClean="0">
                <a:solidFill>
                  <a:schemeClr val="tx1">
                    <a:lumMod val="50000"/>
                    <a:lumOff val="50000"/>
                  </a:schemeClr>
                </a:solidFill>
                <a:latin typeface="Gotham Light" panose="02000603030000020004" pitchFamily="2" charset="0"/>
                <a:cs typeface="Gotham Medium"/>
              </a:rPr>
              <a:t>Fuente: Cámara Argentina </a:t>
            </a:r>
          </a:p>
          <a:p>
            <a:r>
              <a:rPr lang="es-AR" sz="700" spc="20" dirty="0" smtClean="0">
                <a:solidFill>
                  <a:schemeClr val="tx1">
                    <a:lumMod val="50000"/>
                    <a:lumOff val="50000"/>
                  </a:schemeClr>
                </a:solidFill>
                <a:latin typeface="Gotham Light" panose="02000603030000020004" pitchFamily="2" charset="0"/>
                <a:cs typeface="Gotham Medium"/>
              </a:rPr>
              <a:t>de la Construcción</a:t>
            </a:r>
            <a:endParaRPr lang="en-US" sz="700" spc="20" dirty="0">
              <a:solidFill>
                <a:schemeClr val="tx1">
                  <a:lumMod val="50000"/>
                  <a:lumOff val="50000"/>
                </a:schemeClr>
              </a:solidFill>
              <a:latin typeface="Gotham Light" panose="02000603030000020004" pitchFamily="2" charset="0"/>
              <a:cs typeface="Gotham Medium"/>
            </a:endParaRPr>
          </a:p>
        </p:txBody>
      </p:sp>
      <p:graphicFrame>
        <p:nvGraphicFramePr>
          <p:cNvPr id="24" name="4 Gráfico">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1025730593"/>
              </p:ext>
            </p:extLst>
          </p:nvPr>
        </p:nvGraphicFramePr>
        <p:xfrm>
          <a:off x="7238566" y="3030872"/>
          <a:ext cx="2511430" cy="894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4 Gráfico">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2301726384"/>
              </p:ext>
            </p:extLst>
          </p:nvPr>
        </p:nvGraphicFramePr>
        <p:xfrm>
          <a:off x="7154741" y="1612588"/>
          <a:ext cx="2511430" cy="9331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2" name="Gráfico 51">
            <a:extLst>
              <a:ext uri="{FF2B5EF4-FFF2-40B4-BE49-F238E27FC236}">
                <a16:creationId xmlns:a16="http://schemas.microsoft.com/office/drawing/2014/main" id="{87AC82DC-F491-4F8D-A950-DC3E867A1CCF}"/>
              </a:ext>
            </a:extLst>
          </p:cNvPr>
          <p:cNvGraphicFramePr>
            <a:graphicFrameLocks/>
          </p:cNvGraphicFramePr>
          <p:nvPr>
            <p:extLst>
              <p:ext uri="{D42A27DB-BD31-4B8C-83A1-F6EECF244321}">
                <p14:modId xmlns:p14="http://schemas.microsoft.com/office/powerpoint/2010/main" val="2623295958"/>
              </p:ext>
            </p:extLst>
          </p:nvPr>
        </p:nvGraphicFramePr>
        <p:xfrm>
          <a:off x="151797" y="972962"/>
          <a:ext cx="6531202" cy="19627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93638"/>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2" name="Imagen 1"/>
          <p:cNvPicPr/>
          <p:nvPr>
            <p:extLst>
              <p:ext uri="{D42A27DB-BD31-4B8C-83A1-F6EECF244321}">
                <p14:modId xmlns:p14="http://schemas.microsoft.com/office/powerpoint/2010/main" val="2246616317"/>
              </p:ext>
            </p:extLst>
          </p:nvPr>
        </p:nvPicPr>
        <p:blipFill>
          <a:blip r:embed="rId3"/>
          <a:stretch>
            <a:fillRect/>
          </a:stretch>
        </p:blipFill>
        <p:spPr>
          <a:xfrm>
            <a:off x="8382000" y="1038225"/>
            <a:ext cx="1304925" cy="4127500"/>
          </a:xfrm>
          <a:prstGeom prst="rect">
            <a:avLst/>
          </a:prstGeom>
        </p:spPr>
      </p:pic>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42" y="1022108"/>
            <a:ext cx="3203246" cy="3521892"/>
          </a:xfrm>
          <a:prstGeom prst="rect">
            <a:avLst/>
          </a:prstGeom>
        </p:spPr>
      </p:pic>
      <p:graphicFrame>
        <p:nvGraphicFramePr>
          <p:cNvPr id="41" name="3 Gráfico"/>
          <p:cNvGraphicFramePr>
            <a:graphicFrameLocks/>
          </p:cNvGraphicFramePr>
          <p:nvPr>
            <p:extLst>
              <p:ext uri="{D42A27DB-BD31-4B8C-83A1-F6EECF244321}">
                <p14:modId xmlns:p14="http://schemas.microsoft.com/office/powerpoint/2010/main" val="1311661248"/>
              </p:ext>
            </p:extLst>
          </p:nvPr>
        </p:nvGraphicFramePr>
        <p:xfrm>
          <a:off x="4988860" y="887821"/>
          <a:ext cx="3390055" cy="4277904"/>
        </p:xfrm>
        <a:graphic>
          <a:graphicData uri="http://schemas.openxmlformats.org/drawingml/2006/chart">
            <c:chart xmlns:c="http://schemas.openxmlformats.org/drawingml/2006/chart" xmlns:r="http://schemas.openxmlformats.org/officeDocument/2006/relationships" r:id="rId5"/>
          </a:graphicData>
        </a:graphic>
      </p:graphicFrame>
      <p:cxnSp>
        <p:nvCxnSpPr>
          <p:cNvPr id="44" name="7 Conector recto"/>
          <p:cNvCxnSpPr/>
          <p:nvPr/>
        </p:nvCxnSpPr>
        <p:spPr>
          <a:xfrm>
            <a:off x="4706855" y="1214711"/>
            <a:ext cx="6285" cy="3751263"/>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4 Elipse"/>
          <p:cNvSpPr>
            <a:spLocks noChangeAspect="1"/>
          </p:cNvSpPr>
          <p:nvPr/>
        </p:nvSpPr>
        <p:spPr>
          <a:xfrm>
            <a:off x="4636014" y="1214710"/>
            <a:ext cx="147966" cy="147966"/>
          </a:xfrm>
          <a:prstGeom prst="ellipse">
            <a:avLst/>
          </a:prstGeom>
          <a:solidFill>
            <a:srgbClr val="009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46" name="5 Elipse"/>
          <p:cNvSpPr>
            <a:spLocks noChangeAspect="1"/>
          </p:cNvSpPr>
          <p:nvPr/>
        </p:nvSpPr>
        <p:spPr>
          <a:xfrm>
            <a:off x="4636014" y="1667831"/>
            <a:ext cx="147966" cy="147966"/>
          </a:xfrm>
          <a:prstGeom prst="ellipse">
            <a:avLst/>
          </a:prstGeom>
          <a:solidFill>
            <a:srgbClr val="216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47" name="6 Elipse"/>
          <p:cNvSpPr>
            <a:spLocks noChangeAspect="1"/>
          </p:cNvSpPr>
          <p:nvPr/>
        </p:nvSpPr>
        <p:spPr>
          <a:xfrm>
            <a:off x="4636014" y="2120952"/>
            <a:ext cx="147966" cy="147966"/>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48" name="7 Elipse"/>
          <p:cNvSpPr>
            <a:spLocks noChangeAspect="1"/>
          </p:cNvSpPr>
          <p:nvPr/>
        </p:nvSpPr>
        <p:spPr>
          <a:xfrm>
            <a:off x="4636014" y="3027194"/>
            <a:ext cx="147966" cy="147966"/>
          </a:xfrm>
          <a:prstGeom prst="ellipse">
            <a:avLst/>
          </a:prstGeom>
          <a:solidFill>
            <a:srgbClr val="E9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49" name="8 Elipse"/>
          <p:cNvSpPr>
            <a:spLocks noChangeAspect="1"/>
          </p:cNvSpPr>
          <p:nvPr/>
        </p:nvSpPr>
        <p:spPr>
          <a:xfrm>
            <a:off x="4636014" y="3480315"/>
            <a:ext cx="147966" cy="147966"/>
          </a:xfrm>
          <a:prstGeom prst="ellipse">
            <a:avLst/>
          </a:prstGeom>
          <a:solidFill>
            <a:srgbClr val="4CA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50" name="9 Elipse"/>
          <p:cNvSpPr>
            <a:spLocks noChangeAspect="1"/>
          </p:cNvSpPr>
          <p:nvPr/>
        </p:nvSpPr>
        <p:spPr>
          <a:xfrm>
            <a:off x="4636014" y="3933437"/>
            <a:ext cx="147966" cy="147966"/>
          </a:xfrm>
          <a:prstGeom prst="ellipse">
            <a:avLst/>
          </a:prstGeom>
          <a:solidFill>
            <a:srgbClr val="9C2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51" name="10 Elipse"/>
          <p:cNvSpPr>
            <a:spLocks noChangeAspect="1"/>
          </p:cNvSpPr>
          <p:nvPr/>
        </p:nvSpPr>
        <p:spPr>
          <a:xfrm>
            <a:off x="4636014" y="4386558"/>
            <a:ext cx="147966" cy="147966"/>
          </a:xfrm>
          <a:prstGeom prst="ellipse">
            <a:avLst/>
          </a:prstGeom>
          <a:solidFill>
            <a:srgbClr val="FFE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52" name="11 Elipse"/>
          <p:cNvSpPr>
            <a:spLocks noChangeAspect="1"/>
          </p:cNvSpPr>
          <p:nvPr/>
        </p:nvSpPr>
        <p:spPr>
          <a:xfrm>
            <a:off x="4636014" y="4839676"/>
            <a:ext cx="147966" cy="147966"/>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53" name="7 Elipse"/>
          <p:cNvSpPr>
            <a:spLocks noChangeAspect="1"/>
          </p:cNvSpPr>
          <p:nvPr/>
        </p:nvSpPr>
        <p:spPr>
          <a:xfrm>
            <a:off x="4636014" y="2574073"/>
            <a:ext cx="147966" cy="147966"/>
          </a:xfrm>
          <a:prstGeom prst="ellipse">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kern="1200"/>
          </a:p>
        </p:txBody>
      </p:sp>
      <p:sp>
        <p:nvSpPr>
          <p:cNvPr id="23" name="object 2"/>
          <p:cNvSpPr/>
          <p:nvPr/>
        </p:nvSpPr>
        <p:spPr>
          <a:xfrm>
            <a:off x="679694" y="0"/>
            <a:ext cx="3300095" cy="99060"/>
          </a:xfrm>
          <a:custGeom>
            <a:avLst/>
            <a:gdLst/>
            <a:ahLst/>
            <a:cxnLst/>
            <a:rect l="l" t="t" r="r" b="b"/>
            <a:pathLst>
              <a:path w="3300095" h="99060">
                <a:moveTo>
                  <a:pt x="0" y="98539"/>
                </a:moveTo>
                <a:lnTo>
                  <a:pt x="3299866" y="98539"/>
                </a:lnTo>
                <a:lnTo>
                  <a:pt x="3299866" y="0"/>
                </a:lnTo>
                <a:lnTo>
                  <a:pt x="0" y="0"/>
                </a:lnTo>
                <a:lnTo>
                  <a:pt x="0" y="98539"/>
                </a:lnTo>
                <a:close/>
              </a:path>
            </a:pathLst>
          </a:custGeom>
          <a:solidFill>
            <a:srgbClr val="FE4D00"/>
          </a:solidFill>
        </p:spPr>
        <p:txBody>
          <a:bodyPr wrap="square" lIns="0" tIns="0" rIns="0" bIns="0" rtlCol="0"/>
          <a:lstStyle/>
          <a:p>
            <a:endParaRPr/>
          </a:p>
        </p:txBody>
      </p:sp>
      <p:sp>
        <p:nvSpPr>
          <p:cNvPr id="28" name="object 6"/>
          <p:cNvSpPr txBox="1">
            <a:spLocks/>
          </p:cNvSpPr>
          <p:nvPr/>
        </p:nvSpPr>
        <p:spPr>
          <a:xfrm>
            <a:off x="5705053" y="898852"/>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REGIÓN</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29" name="object 6"/>
          <p:cNvSpPr txBox="1">
            <a:spLocks/>
          </p:cNvSpPr>
          <p:nvPr/>
        </p:nvSpPr>
        <p:spPr>
          <a:xfrm>
            <a:off x="6425133" y="898852"/>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USD/M2</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30" name="object 6"/>
          <p:cNvSpPr txBox="1">
            <a:spLocks/>
          </p:cNvSpPr>
          <p:nvPr/>
        </p:nvSpPr>
        <p:spPr>
          <a:xfrm>
            <a:off x="8278985" y="898852"/>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MES</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33" name="object 6"/>
          <p:cNvSpPr txBox="1">
            <a:spLocks/>
          </p:cNvSpPr>
          <p:nvPr/>
        </p:nvSpPr>
        <p:spPr>
          <a:xfrm>
            <a:off x="9017421" y="898852"/>
            <a:ext cx="792088"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12 MESES</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35" name="object 6"/>
          <p:cNvSpPr txBox="1">
            <a:spLocks/>
          </p:cNvSpPr>
          <p:nvPr/>
        </p:nvSpPr>
        <p:spPr>
          <a:xfrm>
            <a:off x="8369349" y="710654"/>
            <a:ext cx="1408211" cy="171842"/>
          </a:xfrm>
          <a:prstGeom prst="rect">
            <a:avLst/>
          </a:prstGeom>
        </p:spPr>
        <p:txBody>
          <a:bodyPr vert="horz" wrap="square" lIns="0" tIns="17780" rIns="0" bIns="0" rtlCol="0">
            <a:spAutoFit/>
          </a:bodyPr>
          <a:lstStyle/>
          <a:p>
            <a:pPr algn="ctr"/>
            <a:r>
              <a:rPr lang="es-ES" sz="1000" spc="20" dirty="0" smtClean="0">
                <a:solidFill>
                  <a:schemeClr val="tx1">
                    <a:lumMod val="50000"/>
                    <a:lumOff val="50000"/>
                  </a:schemeClr>
                </a:solidFill>
                <a:latin typeface="Gotham Light" panose="02000603030000020004" pitchFamily="2" charset="0"/>
                <a:cs typeface="Gotham Medium"/>
              </a:rPr>
              <a:t>VALORACIÓN</a:t>
            </a:r>
            <a:endParaRPr lang="es-ES" sz="1000" spc="20" dirty="0">
              <a:solidFill>
                <a:schemeClr val="tx1">
                  <a:lumMod val="50000"/>
                  <a:lumOff val="50000"/>
                </a:schemeClr>
              </a:solidFill>
              <a:latin typeface="Gotham Light" panose="02000603030000020004" pitchFamily="2" charset="0"/>
              <a:cs typeface="Gotham Medium"/>
            </a:endParaRPr>
          </a:p>
        </p:txBody>
      </p:sp>
      <p:sp>
        <p:nvSpPr>
          <p:cNvPr id="25" name="object 6"/>
          <p:cNvSpPr txBox="1">
            <a:spLocks/>
          </p:cNvSpPr>
          <p:nvPr/>
        </p:nvSpPr>
        <p:spPr>
          <a:xfrm>
            <a:off x="825019" y="159990"/>
            <a:ext cx="6517962" cy="571951"/>
          </a:xfrm>
          <a:prstGeom prst="rect">
            <a:avLst/>
          </a:prstGeom>
        </p:spPr>
        <p:txBody>
          <a:bodyPr vert="horz" wrap="square" lIns="0" tIns="17780" rIns="0" bIns="0" rtlCol="0">
            <a:spAutoFit/>
          </a:bodyPr>
          <a:lstStyle/>
          <a:p>
            <a:pPr lvl="0">
              <a:buClr>
                <a:srgbClr val="3F3F3F"/>
              </a:buClr>
              <a:buSzPct val="25000"/>
            </a:pPr>
            <a:r>
              <a:rPr lang="pt-BR" sz="2000" spc="20" dirty="0">
                <a:solidFill>
                  <a:srgbClr val="FE4D00"/>
                </a:solidFill>
                <a:latin typeface="Gotham Medium"/>
                <a:cs typeface="Gotham Medium"/>
                <a:sym typeface="Raleway"/>
              </a:rPr>
              <a:t>VENTA</a:t>
            </a:r>
          </a:p>
          <a:p>
            <a:pPr>
              <a:buClr>
                <a:srgbClr val="3F3F3F"/>
              </a:buClr>
              <a:buSzPct val="25000"/>
            </a:pPr>
            <a:r>
              <a:rPr lang="pt-BR" sz="1600" spc="20" dirty="0">
                <a:solidFill>
                  <a:srgbClr val="FF6600"/>
                </a:solidFill>
                <a:latin typeface="Gotham Light" panose="02000603030000020004" pitchFamily="2" charset="0"/>
                <a:cs typeface="Gotham Medium"/>
                <a:sym typeface="Raleway"/>
              </a:rPr>
              <a:t>PRECIO </a:t>
            </a:r>
            <a:r>
              <a:rPr lang="pt-BR" sz="1600" spc="20" dirty="0" smtClean="0">
                <a:solidFill>
                  <a:srgbClr val="FF6600"/>
                </a:solidFill>
                <a:latin typeface="Gotham Light" panose="02000603030000020004" pitchFamily="2" charset="0"/>
                <a:cs typeface="Gotham Medium"/>
                <a:sym typeface="Raleway"/>
              </a:rPr>
              <a:t>SEGÚN ZONAS DE LA CIUDAD</a:t>
            </a:r>
            <a:endParaRPr lang="pt-BR" sz="1600" spc="20" dirty="0">
              <a:solidFill>
                <a:srgbClr val="FF6600"/>
              </a:solidFill>
              <a:latin typeface="Gotham Light" panose="02000603030000020004" pitchFamily="2" charset="0"/>
              <a:cs typeface="Gotham Medium"/>
              <a:sym typeface="Raleway"/>
            </a:endParaRPr>
          </a:p>
        </p:txBody>
      </p:sp>
      <p:sp>
        <p:nvSpPr>
          <p:cNvPr id="26" name="object 15"/>
          <p:cNvSpPr/>
          <p:nvPr/>
        </p:nvSpPr>
        <p:spPr>
          <a:xfrm>
            <a:off x="7872803" y="159990"/>
            <a:ext cx="1829997" cy="412313"/>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673498130"/>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8717</TotalTime>
  <Words>1332</Words>
  <Application>Microsoft Office PowerPoint</Application>
  <PresentationFormat>Personalizado</PresentationFormat>
  <Paragraphs>295</Paragraphs>
  <Slides>24</Slides>
  <Notes>24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Montserrat</vt:lpstr>
      <vt:lpstr>Arial</vt:lpstr>
      <vt:lpstr>Gotham Light</vt:lpstr>
      <vt:lpstr>Gotham Medium</vt:lpstr>
      <vt:lpstr>Calibri</vt:lpstr>
      <vt:lpstr>Raleway</vt:lpstr>
      <vt:lpstr>Lato</vt:lpstr>
      <vt:lpstr>Roboto Slab</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Rodrigo</dc:creator>
  <cp:keywords/>
  <dc:description/>
  <cp:lastModifiedBy>Rodrigo</cp:lastModifiedBy>
  <cp:revision>1624</cp:revision>
  <cp:lastPrinted>2016-06-07T18:50:17Z</cp:lastPrinted>
  <dcterms:created xsi:type="dcterms:W3CDTF">2019-01-22T20:00:28Z</dcterms:created>
  <dcterms:modified xsi:type="dcterms:W3CDTF">2019-07-02T14:37:56Z</dcterms:modified>
  <cp:category/>
</cp:coreProperties>
</file>